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61" r:id="rId39"/>
    <p:sldId id="262" r:id="rId40"/>
    <p:sldId id="26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624C5-DB2E-4048-AAEC-51481E2E3B1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F211-4FFB-4F0E-9949-B0458D30D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5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0245E-620E-4C26-A468-FAE2D082F461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6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9AE50-53D6-41A1-936B-4B15E240F9E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02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85725"/>
            <a:ext cx="7770812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08412" cy="4232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0825" y="1676400"/>
            <a:ext cx="3810000" cy="4232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BD78-DE5E-48BB-BB76-0A76D4FA5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0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68152"/>
          </a:xfrm>
        </p:spPr>
        <p:txBody>
          <a:bodyPr/>
          <a:lstStyle/>
          <a:p>
            <a:pPr algn="ctr"/>
            <a:r>
              <a:rPr lang="ru-RU" b="1" dirty="0" smtClean="0"/>
              <a:t>Вспомните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Где можно было получить образование во второй половине </a:t>
            </a:r>
            <a:r>
              <a:rPr lang="en-US" sz="2800" dirty="0" smtClean="0"/>
              <a:t>XVIII</a:t>
            </a:r>
            <a:r>
              <a:rPr lang="ru-RU" sz="2800" dirty="0" smtClean="0"/>
              <a:t> века?</a:t>
            </a:r>
          </a:p>
          <a:p>
            <a:r>
              <a:rPr lang="ru-RU" sz="2800" dirty="0" smtClean="0"/>
              <a:t>Какие изобретения были созданы в России во второй половине </a:t>
            </a:r>
            <a:r>
              <a:rPr lang="en-US" sz="2800" dirty="0" smtClean="0"/>
              <a:t>XVIII</a:t>
            </a:r>
            <a:r>
              <a:rPr lang="ru-RU" sz="2800" dirty="0" smtClean="0"/>
              <a:t> века?</a:t>
            </a:r>
          </a:p>
          <a:p>
            <a:r>
              <a:rPr lang="ru-RU" sz="2800" dirty="0" smtClean="0"/>
              <a:t>В чем особенности стилей барокко и классицизм?</a:t>
            </a:r>
          </a:p>
          <a:p>
            <a:r>
              <a:rPr lang="ru-RU" sz="2800" dirty="0" smtClean="0"/>
              <a:t>Что такое скульптурный портрет?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88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3023"/>
            <a:ext cx="8229600" cy="9144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Жилища</a:t>
            </a:r>
            <a:endParaRPr lang="ru-RU" dirty="0"/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167187" cy="4525962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713288" y="1306513"/>
            <a:ext cx="4251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Жилища крестьян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строились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из дерева и существенных изменений </a:t>
            </a:r>
            <a:r>
              <a:rPr lang="en-US" altLang="ru-RU" sz="3200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век не принес. </a:t>
            </a:r>
          </a:p>
          <a:p>
            <a:pPr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 домах появились полы и потолки. 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ли печки </a:t>
            </a:r>
            <a:r>
              <a:rPr lang="ru-RU" alt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 топить «</a:t>
            </a:r>
            <a:r>
              <a:rPr lang="ru-RU" alt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по-белому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alt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8105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61913"/>
            <a:ext cx="8991600" cy="823913"/>
          </a:xfrm>
          <a:noFill/>
          <a:ln w="7632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800" b="1" dirty="0">
                <a:solidFill>
                  <a:srgbClr val="000000"/>
                </a:solidFill>
              </a:rPr>
              <a:t>О</a:t>
            </a:r>
            <a:r>
              <a:rPr lang="ru-RU" altLang="ru-RU" sz="4800" b="1" dirty="0" smtClean="0">
                <a:solidFill>
                  <a:srgbClr val="000000"/>
                </a:solidFill>
              </a:rPr>
              <a:t>дежда.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762000"/>
            <a:ext cx="4724400" cy="6096000"/>
          </a:xfrm>
          <a:noFill/>
          <a:ln w="76320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 smtClean="0">
                <a:solidFill>
                  <a:srgbClr val="000000"/>
                </a:solidFill>
              </a:rPr>
              <a:t>Одежда простых крестьян изготавливалась из простых тканей-основу составляла льняная рубаха, поверх ко-торой одевали сарафан, голова женщин покрывалась платком, а по праздникам-кокошником.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 smtClean="0">
                <a:solidFill>
                  <a:srgbClr val="000000"/>
                </a:solidFill>
              </a:rPr>
              <a:t>Крестьянская обувь была представлена лаптями. Украшения изготавливали из дерева, или коры.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3376612" cy="4897438"/>
          </a:xfrm>
          <a:prstGeom prst="rect">
            <a:avLst/>
          </a:prstGeom>
          <a:noFill/>
          <a:ln w="7632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58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¾Ð´ÐµÐ¶Ð´Ð° ÐºÑÐµÑÑÑÑÐ½ Ð² 18 Ð²ÐµÐº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3" y="548680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323850" y="338138"/>
            <a:ext cx="8569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Основными развлечениями крестьян были массовые игры и хороводы по большим праздникам и прогулки на природе. Еда была довольно скудной - похлебка, щи и мучные изделия. Крестьянские дети не получали образования и в будущем повторяли жизненный путь своих родителей.</a:t>
            </a:r>
          </a:p>
        </p:txBody>
      </p:sp>
      <p:pic>
        <p:nvPicPr>
          <p:cNvPr id="4096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20938"/>
            <a:ext cx="5976938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182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371600"/>
            <a:ext cx="4648200" cy="5257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Крестьяне не имели свободного времени даже в религиозные праздники и в воскресные дни. Поэтому и организованного досуга как такового у них не было. В свободное от работы время они чаще всего занимались домашними делами или ходили в церковь, любили </a:t>
            </a:r>
            <a:r>
              <a:rPr lang="ru-RU" altLang="ru-RU" sz="2400" b="1" dirty="0" err="1" smtClean="0"/>
              <a:t>калядовать</a:t>
            </a:r>
            <a:r>
              <a:rPr lang="ru-RU" altLang="ru-RU" sz="2400" dirty="0" smtClean="0"/>
              <a:t> </a:t>
            </a:r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0000"/>
                </a:solidFill>
              </a:rPr>
              <a:t>Досуг</a:t>
            </a:r>
          </a:p>
        </p:txBody>
      </p:sp>
      <p:pic>
        <p:nvPicPr>
          <p:cNvPr id="41989" name="Picture 5" descr="Рисунок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038600" cy="3090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8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4480"/>
            <a:ext cx="8229600" cy="91440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4800" b="1" dirty="0"/>
              <a:t>Новые традиции в жизни горожан</a:t>
            </a:r>
          </a:p>
        </p:txBody>
      </p:sp>
    </p:spTree>
    <p:extLst>
      <p:ext uri="{BB962C8B-B14F-4D97-AF65-F5344CB8AC3E}">
        <p14:creationId xmlns:p14="http://schemas.microsoft.com/office/powerpoint/2010/main" val="3358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371600"/>
            <a:ext cx="3962400" cy="5181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 smtClean="0"/>
              <a:t>Жилища простого городского населения по-прежнему строились из дерева. В связи со строительством Петербурга правительство запретило делать каменные постройки из-за нехватки строительного камня.</a:t>
            </a:r>
            <a:r>
              <a:rPr lang="ru-RU" altLang="ru-RU" sz="2400" dirty="0" smtClean="0"/>
              <a:t> 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0000"/>
                </a:solidFill>
              </a:rPr>
              <a:t>Жилище</a:t>
            </a:r>
          </a:p>
        </p:txBody>
      </p:sp>
      <p:pic>
        <p:nvPicPr>
          <p:cNvPr id="20485" name="Picture 10" descr="В лесах и на горах под Домодедово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В лесах и на горах под Домодедово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549"/>
            <a:ext cx="8229600" cy="9144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335" y="1341438"/>
            <a:ext cx="4402137" cy="5256212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3400" dirty="0" smtClean="0"/>
              <a:t>Богатые </a:t>
            </a:r>
            <a:r>
              <a:rPr lang="ru-RU" sz="3400" dirty="0"/>
              <a:t>жители городов (кроме </a:t>
            </a:r>
            <a:r>
              <a:rPr lang="ru-RU" sz="3400" dirty="0" smtClean="0"/>
              <a:t>дворян) </a:t>
            </a:r>
            <a:r>
              <a:rPr lang="ru-RU" sz="3400" dirty="0"/>
              <a:t>старались подражать знати. </a:t>
            </a:r>
            <a:r>
              <a:rPr lang="ru-RU" sz="3400" dirty="0" smtClean="0"/>
              <a:t>Но в обществе оставались </a:t>
            </a:r>
            <a:r>
              <a:rPr lang="ru-RU" sz="3400" dirty="0"/>
              <a:t>русские традиции.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400" dirty="0" smtClean="0"/>
              <a:t>Это </a:t>
            </a:r>
            <a:r>
              <a:rPr lang="ru-RU" sz="3400" dirty="0"/>
              <a:t>привело к частичному смешению европейских и русских традиций в городах России.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400" dirty="0"/>
              <a:t>Например, большая часть купечества и простых горожан носила длинный русский костюм. </a:t>
            </a:r>
            <a:r>
              <a:rPr lang="ru-RU" sz="3400" dirty="0" smtClean="0"/>
              <a:t>Но </a:t>
            </a:r>
            <a:r>
              <a:rPr lang="ru-RU" sz="3400" dirty="0"/>
              <a:t>в этом костюме появились детали, заимствованные у дворянской одежды (европейский фасон, отделка).</a:t>
            </a: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3379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91636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63" y="142875"/>
            <a:ext cx="42862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_Algerius" pitchFamily="82" charset="-52"/>
                <a:cs typeface="+mn-cs"/>
              </a:rPr>
              <a:t>Изменилась жизнь простых горожан </a:t>
            </a:r>
          </a:p>
        </p:txBody>
      </p:sp>
      <p:pic>
        <p:nvPicPr>
          <p:cNvPr id="9219" name="Рисунок 2" descr="горожанк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3214688" cy="4060825"/>
          </a:xfrm>
          <a:prstGeom prst="rect">
            <a:avLst/>
          </a:prstGeom>
          <a:noFill/>
          <a:ln w="28575">
            <a:solidFill>
              <a:srgbClr val="8C43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Рисунок 6" descr="кукольник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18750" b="8418"/>
          <a:stretch>
            <a:fillRect/>
          </a:stretch>
        </p:blipFill>
        <p:spPr bwMode="auto">
          <a:xfrm>
            <a:off x="6572250" y="500063"/>
            <a:ext cx="2357438" cy="3419475"/>
          </a:xfrm>
          <a:prstGeom prst="rect">
            <a:avLst/>
          </a:prstGeom>
          <a:noFill/>
          <a:ln w="28575">
            <a:solidFill>
              <a:srgbClr val="8C43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Рисунок 9" descr="фейерверк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86313"/>
            <a:ext cx="2628900" cy="1752600"/>
          </a:xfrm>
          <a:prstGeom prst="rect">
            <a:avLst/>
          </a:prstGeom>
          <a:noFill/>
          <a:ln w="28575">
            <a:solidFill>
              <a:srgbClr val="8C43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Рисунок 11" descr="моск. изв.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71938"/>
            <a:ext cx="2835275" cy="2606675"/>
          </a:xfrm>
          <a:prstGeom prst="rect">
            <a:avLst/>
          </a:prstGeom>
          <a:noFill/>
          <a:ln w="28575">
            <a:solidFill>
              <a:srgbClr val="8C43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Рисунок 12" descr="офеня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00063"/>
            <a:ext cx="2255838" cy="3243262"/>
          </a:xfrm>
          <a:prstGeom prst="rect">
            <a:avLst/>
          </a:prstGeom>
          <a:noFill/>
          <a:ln w="28575">
            <a:solidFill>
              <a:srgbClr val="8C43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643688" y="4077072"/>
            <a:ext cx="250031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_Algerius" pitchFamily="82" charset="-52"/>
                <a:cs typeface="+mn-cs"/>
              </a:rPr>
              <a:t>Изменилась одежда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_Algerius" pitchFamily="82" charset="-52"/>
                <a:cs typeface="+mn-cs"/>
              </a:rPr>
              <a:t>Горожан, их образ жизни, привычки и традиции. Жизнь в городах стала более оживленной. Передвигаться горожане стали на экипаже с извозчиком. В праздники устраивали фейерверки. Смотрели представления кукольников.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5479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Соотнесите имена скульпторов и их произведения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442580"/>
              </p:ext>
            </p:extLst>
          </p:nvPr>
        </p:nvGraphicFramePr>
        <p:xfrm>
          <a:off x="251520" y="2564904"/>
          <a:ext cx="859472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Скульпторы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Произведения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1)</a:t>
                      </a:r>
                      <a:r>
                        <a:rPr lang="ru-RU" baseline="0" dirty="0" smtClean="0"/>
                        <a:t> И .П. </a:t>
                      </a:r>
                      <a:r>
                        <a:rPr lang="ru-RU" baseline="0" dirty="0" err="1" smtClean="0"/>
                        <a:t>Мартос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Памятник А.В. Суворову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2) Э. Фальконе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Б) Памятник </a:t>
                      </a:r>
                      <a:r>
                        <a:rPr lang="ru-RU" dirty="0" err="1" smtClean="0"/>
                        <a:t>Козьме</a:t>
                      </a:r>
                      <a:r>
                        <a:rPr lang="ru-RU" dirty="0" smtClean="0"/>
                        <a:t> Минину и Дмитрию Пожарскому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3) М.И.</a:t>
                      </a:r>
                      <a:r>
                        <a:rPr lang="ru-RU" baseline="0" dirty="0" smtClean="0"/>
                        <a:t> Козловский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В) Статуя Анны</a:t>
                      </a:r>
                      <a:r>
                        <a:rPr lang="ru-RU" baseline="0" dirty="0" smtClean="0"/>
                        <a:t> Иоанновны с арапчонком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4) Ф.И. Шубин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Г)</a:t>
                      </a:r>
                      <a:r>
                        <a:rPr lang="ru-RU" baseline="0" dirty="0" smtClean="0"/>
                        <a:t> Памятник Петру </a:t>
                      </a:r>
                      <a:r>
                        <a:rPr lang="en-US" baseline="0" dirty="0" smtClean="0"/>
                        <a:t>I </a:t>
                      </a:r>
                      <a:r>
                        <a:rPr lang="ru-RU" baseline="0" dirty="0" smtClean="0"/>
                        <a:t>(«Медный всадник»)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Д) Бюст М.В. Ломоносова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4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06488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Роскошный быт дворянской знати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425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4258816" cy="1368152"/>
          </a:xfrm>
        </p:spPr>
        <p:txBody>
          <a:bodyPr/>
          <a:lstStyle/>
          <a:p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Парадные дворцы российских императоров в конце 18 века не имели ничего общего не только с царскими хоромами 17 века, но и со скромными жилищами петровской эпохи.</a:t>
            </a:r>
            <a:endParaRPr lang="ru-RU" sz="16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92369_html_616fbb4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032448" cy="4176464"/>
          </a:xfrm>
          <a:prstGeom prst="rect">
            <a:avLst/>
          </a:prstGeom>
        </p:spPr>
      </p:pic>
      <p:pic>
        <p:nvPicPr>
          <p:cNvPr id="8" name="Содержимое 7" descr="13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348880"/>
            <a:ext cx="4464496" cy="417646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71472"/>
            <a:ext cx="8229600" cy="7532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Жилище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292080" y="1052736"/>
            <a:ext cx="4040188" cy="676809"/>
          </a:xfrm>
          <a:prstGeom prst="rect">
            <a:avLst/>
          </a:prstGeo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Вельможи строили себе по несколько дворцов не только в Петербурге и Москве, но и в пригородах.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524000"/>
            <a:ext cx="4038600" cy="50292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/>
              <a:t>Русское дворянство сначала выписывало модные одежды из Европы, а вскоре стало приглашать модельеров из Франции, Австрии, Голландии прямо в Петербург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/>
              <a:t>Одежда</a:t>
            </a:r>
          </a:p>
        </p:txBody>
      </p:sp>
      <p:pic>
        <p:nvPicPr>
          <p:cNvPr id="23557" name="Picture 5" descr="Рисунок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63" y="1600200"/>
            <a:ext cx="3317875" cy="4525963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7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524000"/>
            <a:ext cx="4038600" cy="50292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Дворяне стали надевать теперь тонкие рубашки с кружевами, галстуками и бантами, короткие и узкие камзолы. Поверх них носили кафтаны из бархата или плотного шёлка.  Рукава были украшены золотым шитьём и жемчугом</a:t>
            </a:r>
            <a:r>
              <a:rPr lang="ru-RU" altLang="ru-RU" sz="2400" smtClean="0"/>
              <a:t> 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/>
              <a:t>Одежда</a:t>
            </a:r>
          </a:p>
        </p:txBody>
      </p:sp>
      <p:pic>
        <p:nvPicPr>
          <p:cNvPr id="4" name="Рисунок 3" descr="деф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911" y="1836715"/>
            <a:ext cx="3286148" cy="44291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47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524000"/>
            <a:ext cx="4038600" cy="50292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В обязательном порядке не только женщины, но и мужчины должны били носить напудренные парики. Не менее сложными и дорогими были женские наряды. Обязательными предметами туалета были перчатки, карманные часы, трости</a:t>
            </a:r>
            <a:r>
              <a:rPr lang="ru-RU" altLang="ru-RU" sz="2400" smtClean="0"/>
              <a:t>.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/>
              <a:t>Одежда</a:t>
            </a:r>
          </a:p>
        </p:txBody>
      </p:sp>
      <p:pic>
        <p:nvPicPr>
          <p:cNvPr id="25605" name="Picture 7" descr="Екатерина II Велик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857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220px-Parik_kavalera_17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276600"/>
            <a:ext cx="2095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8451850" cy="47450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0"/>
            <a:ext cx="317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0"/>
            <a:ext cx="3427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524000"/>
            <a:ext cx="4038600" cy="50292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/>
              <a:t>Обязательным атрибутом был корсет, в который женщину затягивали перед тем, как надеть платье. Нижняя часть платья, наоборот была сильно расширена с помощью специального каркаса. Шили платья из разных очень дорогих материалов</a:t>
            </a:r>
            <a:r>
              <a:rPr lang="ru-RU" altLang="ru-RU" sz="2400" smtClean="0"/>
              <a:t> 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/>
              <a:t>Одежда</a:t>
            </a:r>
          </a:p>
        </p:txBody>
      </p:sp>
      <p:pic>
        <p:nvPicPr>
          <p:cNvPr id="29701" name="Picture 7" descr="image_4da06436ad7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352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colorplate162-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200400"/>
            <a:ext cx="2771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424863" cy="4873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333375"/>
            <a:ext cx="3657600" cy="58388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Например, после смерти Елизаветы Петровны осталось 15 тыс. ее платьев. Украшались платья огромным количеством драгоценностей. Знаменитое жемчужное ожерелье дочери Алексея Орлова оценивалось в 600 тыс. рублей – стоимость Таврического дворца.</a:t>
            </a:r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32771" name="Содержимое 4" descr="37675390_Anna_Orlova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268413"/>
            <a:ext cx="3024188" cy="41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58" b="18788"/>
          <a:stretch/>
        </p:blipFill>
        <p:spPr bwMode="auto">
          <a:xfrm>
            <a:off x="1835696" y="32436"/>
            <a:ext cx="5781675" cy="673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/>
              <a:t>Питание</a:t>
            </a:r>
          </a:p>
        </p:txBody>
      </p:sp>
      <p:pic>
        <p:nvPicPr>
          <p:cNvPr id="37892" name="Picture 7" descr="Званый обед_Zvanii_obe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68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img1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572000"/>
            <a:ext cx="3200400" cy="2024063"/>
          </a:xfrm>
          <a:prstGeom prst="rect">
            <a:avLst/>
          </a:prstGeom>
          <a:noFill/>
        </p:spPr>
      </p:pic>
      <p:sp>
        <p:nvSpPr>
          <p:cNvPr id="3789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2132856"/>
            <a:ext cx="4038600" cy="4525963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/>
              <a:t>В XVIII веке знать познакомилась с лучшими образцами европейской кухни. В дворянских усадьбах нередко служили повара-иностранцы.</a:t>
            </a:r>
            <a:r>
              <a:rPr lang="ru-RU" alt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82600" y="54868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/>
              <a:t>Широкое распространение в XVIII в. получили званые обеды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3886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В дворянских усадьбах нередко служили повара-иностранцы. По преданию, повар Строганова, имевшего плохие зубы, придумал для своего барина специальное блюдо: мелко нарезанное мясо с соусом – “бефстроганов”. А повар-француз по имени Оливье изобрел рецепт самого известного и сегодня салата, называемого в его честь, а на Западе просто “русским”.</a:t>
            </a:r>
            <a:endParaRPr lang="ru-RU" dirty="0"/>
          </a:p>
        </p:txBody>
      </p:sp>
      <p:pic>
        <p:nvPicPr>
          <p:cNvPr id="38916" name="Содержимое 4" descr="img1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700213"/>
            <a:ext cx="4249738" cy="2947987"/>
          </a:xfrm>
          <a:prstGeom prst="rect">
            <a:avLst/>
          </a:prstGeom>
        </p:spPr>
      </p:pic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4140200" y="52292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Маскарад в доме Льва Александровича Нарышкина</a:t>
            </a:r>
          </a:p>
        </p:txBody>
      </p:sp>
    </p:spTree>
    <p:extLst>
      <p:ext uri="{BB962C8B-B14F-4D97-AF65-F5344CB8AC3E}">
        <p14:creationId xmlns:p14="http://schemas.microsoft.com/office/powerpoint/2010/main" val="41126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144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Застолье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Застолья обычно длились по 4-5 часов. Пока собирались гости, пришедшим предлагалась водка с легкой закуской — икрой, сырами, соленой рыбой. После же приглашения в обеденный зал начиналась основная часть. За обедом могли быть поданы 80—100 блюд. </a:t>
            </a:r>
            <a:endParaRPr lang="ru-RU" dirty="0"/>
          </a:p>
        </p:txBody>
      </p:sp>
      <p:pic>
        <p:nvPicPr>
          <p:cNvPr id="39940" name="Содержимое 4" descr="Sudak-pechjonnyj-v-shampanskom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781300"/>
            <a:ext cx="4713287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447800"/>
            <a:ext cx="4114800" cy="467836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 smtClean="0"/>
              <a:t>Дворяне</a:t>
            </a: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участвовали в балах, карнавалах и званых обедах, уставая от них “до невозможности, посещали театральные постановки </a:t>
            </a: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381000" y="228600"/>
            <a:ext cx="8458200" cy="1066800"/>
          </a:xfrm>
          <a:prstGeom prst="bevel">
            <a:avLst>
              <a:gd name="adj" fmla="val 12500"/>
            </a:avLst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/>
              <a:t>Досуг</a:t>
            </a:r>
          </a:p>
        </p:txBody>
      </p:sp>
      <p:pic>
        <p:nvPicPr>
          <p:cNvPr id="44037" name="Picture 9" descr="d35797df72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2672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8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Досуг</a:t>
            </a:r>
            <a:endParaRPr lang="ru-RU" dirty="0"/>
          </a:p>
        </p:txBody>
      </p:sp>
      <p:pic>
        <p:nvPicPr>
          <p:cNvPr id="450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>
            <a:fillRect/>
          </a:stretch>
        </p:blipFill>
        <p:spPr>
          <a:xfrm>
            <a:off x="-180975" y="1700213"/>
            <a:ext cx="9312275" cy="4752975"/>
          </a:xfrm>
        </p:spPr>
      </p:pic>
    </p:spTree>
    <p:extLst>
      <p:ext uri="{BB962C8B-B14F-4D97-AF65-F5344CB8AC3E}">
        <p14:creationId xmlns:p14="http://schemas.microsoft.com/office/powerpoint/2010/main" val="2535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Досуг</a:t>
            </a:r>
            <a:endParaRPr lang="ru-RU" dirty="0"/>
          </a:p>
        </p:txBody>
      </p:sp>
      <p:pic>
        <p:nvPicPr>
          <p:cNvPr id="4608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47825"/>
            <a:ext cx="4108450" cy="4649788"/>
          </a:xfrm>
        </p:spPr>
      </p:pic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5076825" y="1371600"/>
            <a:ext cx="33115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Популярным занятием в дворянской среде второй половины 18 века стало коллекционирование.  Собрания картин, книг, иных предметов искусства стали повсеместным явлением. Порой на их основе возникали настоящие музеи.</a:t>
            </a:r>
          </a:p>
        </p:txBody>
      </p:sp>
    </p:spTree>
    <p:extLst>
      <p:ext uri="{BB962C8B-B14F-4D97-AF65-F5344CB8AC3E}">
        <p14:creationId xmlns:p14="http://schemas.microsoft.com/office/powerpoint/2010/main" val="13412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14400"/>
          </a:xfrm>
        </p:spPr>
        <p:txBody>
          <a:bodyPr/>
          <a:lstStyle/>
          <a:p>
            <a:r>
              <a:rPr lang="ru-RU" dirty="0" smtClean="0"/>
              <a:t>Соотнесите термины и определения</a:t>
            </a:r>
            <a:endParaRPr lang="ru-RU" dirty="0"/>
          </a:p>
        </p:txBody>
      </p:sp>
      <p:pic>
        <p:nvPicPr>
          <p:cNvPr id="7170" name="Picture 2" descr="https://pp.userapi.com/c855724/v855724809/2c273/U1r2U7ooh6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" t="17707" r="5516" b="30979"/>
          <a:stretch/>
        </p:blipFill>
        <p:spPr bwMode="auto">
          <a:xfrm>
            <a:off x="1907704" y="1412776"/>
            <a:ext cx="5320146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6781800" cy="762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 концу </a:t>
            </a:r>
            <a:r>
              <a:rPr lang="en-US" sz="3200" dirty="0" smtClean="0">
                <a:solidFill>
                  <a:schemeClr val="tx1"/>
                </a:solidFill>
              </a:rPr>
              <a:t>XVIII</a:t>
            </a:r>
            <a:r>
              <a:rPr lang="ru-RU" sz="3200" dirty="0" smtClean="0">
                <a:solidFill>
                  <a:schemeClr val="tx1"/>
                </a:solidFill>
              </a:rPr>
              <a:t> века петровские преобразования в культуре и быте окончательно победили?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91550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Продолжите любые 2-3 фразы: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/>
              <a:t>сегодня я узнал...</a:t>
            </a:r>
          </a:p>
          <a:p>
            <a:r>
              <a:rPr lang="ru-RU" sz="2400" dirty="0"/>
              <a:t>было трудно…</a:t>
            </a:r>
          </a:p>
          <a:p>
            <a:r>
              <a:rPr lang="ru-RU" sz="2400" dirty="0"/>
              <a:t>я понял, что…</a:t>
            </a:r>
          </a:p>
          <a:p>
            <a:r>
              <a:rPr lang="ru-RU" sz="2400" dirty="0"/>
              <a:t>я научился…</a:t>
            </a:r>
          </a:p>
          <a:p>
            <a:r>
              <a:rPr lang="ru-RU" sz="2400" dirty="0"/>
              <a:t>я смог…</a:t>
            </a:r>
          </a:p>
          <a:p>
            <a:r>
              <a:rPr lang="ru-RU" sz="2400" dirty="0"/>
              <a:t>было интересно узнать, что…</a:t>
            </a:r>
          </a:p>
          <a:p>
            <a:r>
              <a:rPr lang="ru-RU" sz="2400" dirty="0"/>
              <a:t>меня удивило…</a:t>
            </a:r>
          </a:p>
          <a:p>
            <a:r>
              <a:rPr lang="ru-RU" sz="2400" dirty="0"/>
              <a:t>мне захотелось…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77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Параграф 24 пересказ</a:t>
            </a:r>
          </a:p>
          <a:p>
            <a:r>
              <a:rPr lang="ru-RU" sz="2800" dirty="0" smtClean="0"/>
              <a:t>Ответить на вопросы 1,2,3 стр. 191.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43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Что  мы  подразумеваем под повседневной жизнью людей?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97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91550" cy="1066800"/>
          </a:xfrm>
        </p:spPr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создать </a:t>
            </a:r>
            <a:r>
              <a:rPr lang="ru-RU" dirty="0"/>
              <a:t>представление о жизни и быте основных сословий России XVIII в.;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связную речь и память; сравнивать материал и делать выводы, анализировать и оценивать свою работу на уроке; </a:t>
            </a:r>
          </a:p>
          <a:p>
            <a:pPr lvl="0"/>
            <a:r>
              <a:rPr lang="ru-RU" dirty="0" smtClean="0"/>
              <a:t>воспитывать </a:t>
            </a:r>
            <a:r>
              <a:rPr lang="ru-RU" dirty="0"/>
              <a:t>любовь к прекрасному в жизни, уважение к трудовому народу.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1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План урока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Как жили крестьяне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Новые традиции в жизни горожан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Роскошный быт дворянской знати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Жизнь мелкопоместного дворянства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6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067128" cy="1069975"/>
          </a:xfrm>
        </p:spPr>
        <p:txBody>
          <a:bodyPr/>
          <a:lstStyle/>
          <a:p>
            <a:pPr algn="ctr"/>
            <a:r>
              <a:rPr lang="ru-RU" sz="5400" dirty="0" smtClean="0"/>
              <a:t>Быт россиян в </a:t>
            </a:r>
            <a:r>
              <a:rPr lang="en-US" sz="5400" dirty="0" smtClean="0"/>
              <a:t>XVIII</a:t>
            </a:r>
            <a:r>
              <a:rPr lang="ru-RU" sz="5400" dirty="0" smtClean="0"/>
              <a:t> веке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6781800" cy="76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концу </a:t>
            </a:r>
            <a:r>
              <a:rPr lang="en-US" dirty="0" smtClean="0">
                <a:solidFill>
                  <a:schemeClr val="tx1"/>
                </a:solidFill>
              </a:rPr>
              <a:t>XVIII</a:t>
            </a:r>
            <a:r>
              <a:rPr lang="ru-RU" dirty="0" smtClean="0">
                <a:solidFill>
                  <a:schemeClr val="tx1"/>
                </a:solidFill>
              </a:rPr>
              <a:t> века петровские преобразования в культуре и быте окончательно победили?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«Быт сословий Российской империи в конце </a:t>
            </a:r>
            <a:r>
              <a:rPr lang="en-US" dirty="0" smtClean="0"/>
              <a:t>XVIII</a:t>
            </a:r>
            <a:r>
              <a:rPr lang="ru-RU" dirty="0" smtClean="0"/>
              <a:t>в.»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219265"/>
              </p:ext>
            </p:extLst>
          </p:nvPr>
        </p:nvGraphicFramePr>
        <p:xfrm>
          <a:off x="467544" y="1556792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Сословия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Одежда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Питание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Досуг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Крестьяне</a:t>
                      </a:r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Горожане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Дворяне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0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Как жили </a:t>
            </a:r>
            <a:r>
              <a:rPr lang="ru-RU" sz="4800" dirty="0" smtClean="0"/>
              <a:t>крестьяне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688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T4CTUPCNHN5M-305841184-2231</_dlc_DocId>
    <_dlc_DocIdUrl xmlns="c71519f2-859d-46c1-a1b6-2941efed936d">
      <Url>http://www.xn--44-6kcadhwnl3cfdx.xn--p1ai/chuhloma/vig/internet-pred/_layouts/15/DocIdRedir.aspx?ID=T4CTUPCNHN5M-305841184-2231</Url>
      <Description>T4CTUPCNHN5M-305841184-2231</Description>
    </_dlc_DocIdUrl>
  </documentManagement>
</p:properties>
</file>

<file path=customXml/itemProps1.xml><?xml version="1.0" encoding="utf-8"?>
<ds:datastoreItem xmlns:ds="http://schemas.openxmlformats.org/officeDocument/2006/customXml" ds:itemID="{851011ED-36CB-4255-BE50-C54BD185756C}"/>
</file>

<file path=customXml/itemProps2.xml><?xml version="1.0" encoding="utf-8"?>
<ds:datastoreItem xmlns:ds="http://schemas.openxmlformats.org/officeDocument/2006/customXml" ds:itemID="{AE31EE16-C6BC-467A-9E7B-238492D8A9B4}"/>
</file>

<file path=customXml/itemProps3.xml><?xml version="1.0" encoding="utf-8"?>
<ds:datastoreItem xmlns:ds="http://schemas.openxmlformats.org/officeDocument/2006/customXml" ds:itemID="{893F7AB0-35B6-4929-BCC4-182F12F1052B}"/>
</file>

<file path=customXml/itemProps4.xml><?xml version="1.0" encoding="utf-8"?>
<ds:datastoreItem xmlns:ds="http://schemas.openxmlformats.org/officeDocument/2006/customXml" ds:itemID="{886E5FCD-6B02-4524-B418-ED8A004776B7}"/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204</TotalTime>
  <Words>963</Words>
  <Application>Microsoft Office PowerPoint</Application>
  <PresentationFormat>Экран (4:3)</PresentationFormat>
  <Paragraphs>103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a_Algerius</vt:lpstr>
      <vt:lpstr>Arial</vt:lpstr>
      <vt:lpstr>Calibri</vt:lpstr>
      <vt:lpstr>Times New Roman</vt:lpstr>
      <vt:lpstr>Wingdings</vt:lpstr>
      <vt:lpstr>Macro</vt:lpstr>
      <vt:lpstr>Вспомните </vt:lpstr>
      <vt:lpstr>Соотнесите имена скульпторов и их произведения</vt:lpstr>
      <vt:lpstr>Презентация PowerPoint</vt:lpstr>
      <vt:lpstr>Что  мы  подразумеваем под повседневной жизнью людей?</vt:lpstr>
      <vt:lpstr>Цели урока</vt:lpstr>
      <vt:lpstr>План урока</vt:lpstr>
      <vt:lpstr>Быт россиян в XVIII веке</vt:lpstr>
      <vt:lpstr>«Быт сословий Российской империи в конце XVIIIв.»</vt:lpstr>
      <vt:lpstr>Как жили крестьяне</vt:lpstr>
      <vt:lpstr>Жилища</vt:lpstr>
      <vt:lpstr>Презентация PowerPoint</vt:lpstr>
      <vt:lpstr>Одежда.</vt:lpstr>
      <vt:lpstr>Презентация PowerPoint</vt:lpstr>
      <vt:lpstr>Презентация PowerPoint</vt:lpstr>
      <vt:lpstr>Презентация PowerPoint</vt:lpstr>
      <vt:lpstr>Новые традиции в жизни горожан</vt:lpstr>
      <vt:lpstr>Презентация PowerPoint</vt:lpstr>
      <vt:lpstr>Одежда</vt:lpstr>
      <vt:lpstr>Презентация PowerPoint</vt:lpstr>
      <vt:lpstr>Роскошный быт дворянской знати</vt:lpstr>
      <vt:lpstr>Жилище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Широкое распространение в XVIII в. получили званые обеды</vt:lpstr>
      <vt:lpstr>Застолье </vt:lpstr>
      <vt:lpstr>Презентация PowerPoint</vt:lpstr>
      <vt:lpstr>Досуг</vt:lpstr>
      <vt:lpstr>Досуг</vt:lpstr>
      <vt:lpstr>Соотнесите термины и определения</vt:lpstr>
      <vt:lpstr>Презентация PowerPoint</vt:lpstr>
      <vt:lpstr>Продолжите любые 2-3 фразы:</vt:lpstr>
      <vt:lpstr>Домашнее задание</vt:lpstr>
      <vt:lpstr>Спасибо за урок!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Вспомните</dc:title>
  <dc:creator>Анжелика</dc:creator>
  <cp:lastModifiedBy>XTreme.ws</cp:lastModifiedBy>
  <cp:revision>6</cp:revision>
  <dcterms:created xsi:type="dcterms:W3CDTF">2019-04-22T20:15:47Z</dcterms:created>
  <dcterms:modified xsi:type="dcterms:W3CDTF">2020-05-19T15:28:21Z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396f2941-ecdb-4999-a85e-8af44cd56978</vt:lpwstr>
  </property>
</Properties>
</file>