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84" r:id="rId4"/>
    <p:sldId id="285" r:id="rId5"/>
    <p:sldId id="305" r:id="rId6"/>
    <p:sldId id="304" r:id="rId7"/>
    <p:sldId id="306" r:id="rId8"/>
    <p:sldId id="282" r:id="rId9"/>
    <p:sldId id="302" r:id="rId10"/>
    <p:sldId id="303" r:id="rId11"/>
    <p:sldId id="286" r:id="rId12"/>
    <p:sldId id="287" r:id="rId13"/>
    <p:sldId id="288" r:id="rId14"/>
    <p:sldId id="289" r:id="rId15"/>
    <p:sldId id="292" r:id="rId16"/>
    <p:sldId id="269"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6047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3203F-4C1E-4B98-ACBC-62F5E593B76F}" type="datetimeFigureOut">
              <a:rPr lang="ru-RU" smtClean="0">
                <a:solidFill>
                  <a:prstClr val="black">
                    <a:tint val="75000"/>
                  </a:prstClr>
                </a:solidFill>
              </a:rPr>
              <a:pPr/>
              <a:t>10.04.2020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6C0FF-03BA-4A7C-AE3A-2DCADCAD7F2F}" type="slidenum">
              <a:rPr lang="ru-RU" smtClean="0">
                <a:solidFill>
                  <a:prstClr val="black">
                    <a:tint val="75000"/>
                  </a:prstClr>
                </a:solidFill>
              </a:rPr>
              <a:pPr/>
              <a:t>‹#›</a:t>
            </a:fld>
            <a:endParaRPr lang="ru-RU">
              <a:solidFill>
                <a:prstClr val="black">
                  <a:tint val="75000"/>
                </a:prstClr>
              </a:solidFill>
            </a:endParaRPr>
          </a:p>
        </p:txBody>
      </p:sp>
      <p:sp>
        <p:nvSpPr>
          <p:cNvPr id="13371" name="Rectangle 59"/>
          <p:cNvSpPr>
            <a:spLocks noChangeArrowheads="1"/>
          </p:cNvSpPr>
          <p:nvPr userDrawn="1"/>
        </p:nvSpPr>
        <p:spPr bwMode="auto">
          <a:xfrm>
            <a:off x="0" y="6673334"/>
            <a:ext cx="1090363" cy="1846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600" dirty="0" smtClean="0">
                <a:solidFill>
                  <a:prstClr val="black">
                    <a:lumMod val="65000"/>
                    <a:lumOff val="35000"/>
                  </a:prstClr>
                </a:solidFill>
                <a:ea typeface="Calibri" pitchFamily="34" charset="0"/>
                <a:cs typeface="Rod" pitchFamily="49" charset="-79"/>
              </a:rPr>
              <a:t>© Фокина Лидия Петровна </a:t>
            </a:r>
            <a:endParaRPr lang="ru-RU" sz="600" dirty="0" smtClean="0">
              <a:solidFill>
                <a:prstClr val="black">
                  <a:lumMod val="65000"/>
                  <a:lumOff val="35000"/>
                </a:prstClr>
              </a:solidFill>
              <a:cs typeface="Rod" pitchFamily="49" charset="-79"/>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W77HcFriDww"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UEWdk7h-ipM"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512168"/>
          </a:xfrm>
        </p:spPr>
        <p:txBody>
          <a:bodyPr>
            <a:normAutofit fontScale="90000"/>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Центр тяжести. </a:t>
            </a:r>
            <a:b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Условия равновесия тел.</a:t>
            </a:r>
            <a:b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218" name="AutoShape 2" descr="https://s3.envato.com/files/50590496/740_economic_siti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220" name="AutoShape 4" descr="https://s3.envato.com/files/50590496/740_economic_siti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899592" y="5085184"/>
            <a:ext cx="7776864" cy="1569660"/>
          </a:xfrm>
          <a:prstGeom prst="rect">
            <a:avLst/>
          </a:prstGeom>
        </p:spPr>
        <p:txBody>
          <a:bodyPr wrap="square">
            <a:spAutoFit/>
          </a:bodyPr>
          <a:lstStyle/>
          <a:p>
            <a:r>
              <a:rPr lang="ru-RU" sz="2400" b="1" i="1" dirty="0" smtClean="0">
                <a:latin typeface="Times New Roman" pitchFamily="18" charset="0"/>
                <a:cs typeface="Times New Roman" pitchFamily="18" charset="0"/>
              </a:rPr>
              <a:t>«Жизнь — как вождение велосипеда. Чтобы сохранить равновесие, ты должен двигаться».       </a:t>
            </a:r>
          </a:p>
          <a:p>
            <a:r>
              <a:rPr lang="ru-RU" sz="2400" b="1" dirty="0" smtClean="0">
                <a:latin typeface="Times New Roman" pitchFamily="18" charset="0"/>
                <a:cs typeface="Times New Roman" pitchFamily="18" charset="0"/>
              </a:rPr>
              <a:t>                                          (Альберт Эйнштейн)</a:t>
            </a:r>
          </a:p>
          <a:p>
            <a:endParaRPr lang="ru-RU" sz="2400" b="1" dirty="0">
              <a:latin typeface="Times New Roman" pitchFamily="18" charset="0"/>
              <a:cs typeface="Times New Roman" pitchFamily="18" charset="0"/>
            </a:endParaRPr>
          </a:p>
        </p:txBody>
      </p:sp>
      <p:pic>
        <p:nvPicPr>
          <p:cNvPr id="8" name="Picture 2" descr="Детские рисунки картинка"/>
          <p:cNvPicPr>
            <a:picLocks noChangeAspect="1" noChangeArrowheads="1" noCrop="1"/>
          </p:cNvPicPr>
          <p:nvPr/>
        </p:nvPicPr>
        <p:blipFill>
          <a:blip r:embed="rId2" cstate="print"/>
          <a:srcRect/>
          <a:stretch>
            <a:fillRect/>
          </a:stretch>
        </p:blipFill>
        <p:spPr bwMode="auto">
          <a:xfrm>
            <a:off x="2411760" y="1340768"/>
            <a:ext cx="3754135" cy="351680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Загадка Пизанской башни.</a:t>
            </a:r>
            <a:endParaRPr lang="ru-RU" sz="3600" b="1" i="1" dirty="0">
              <a:solidFill>
                <a:srgbClr val="C00000"/>
              </a:solidFill>
              <a:latin typeface="Times New Roman" pitchFamily="18" charset="0"/>
              <a:cs typeface="Times New Roman" pitchFamily="18" charset="0"/>
            </a:endParaRPr>
          </a:p>
        </p:txBody>
      </p:sp>
      <p:sp>
        <p:nvSpPr>
          <p:cNvPr id="3" name="Прямоугольник 2"/>
          <p:cNvSpPr/>
          <p:nvPr/>
        </p:nvSpPr>
        <p:spPr>
          <a:xfrm>
            <a:off x="683568" y="1484785"/>
            <a:ext cx="7920880" cy="4401205"/>
          </a:xfrm>
          <a:prstGeom prst="rect">
            <a:avLst/>
          </a:prstGeom>
        </p:spPr>
        <p:txBody>
          <a:bodyPr wrap="square">
            <a:spAutoFit/>
          </a:bodyPr>
          <a:lstStyle/>
          <a:p>
            <a:pPr algn="just" fontAlgn="base"/>
            <a:r>
              <a:rPr lang="ru-RU" sz="2000" b="1" i="1" dirty="0" smtClean="0">
                <a:latin typeface="Times New Roman" pitchFamily="18" charset="0"/>
                <a:cs typeface="Times New Roman" pitchFamily="18" charset="0"/>
              </a:rPr>
              <a:t>     Долгое время считалось, что архитектор Боннано Пизано создал башню наклонённой уже на чертежах, и то, что она сейчас падает – так и было задумано. Однако современными учёными точно установлено, что сооружение начало наклоняться со временем.  В настоящий момент наклон башни составляет примерно 3° 54′. Каждый год она отклоняется на юг на 1 миллиметр. Если бы с сооружением не проводилось никаких реставраций, она бы давно уже рухнула.</a:t>
            </a:r>
          </a:p>
          <a:p>
            <a:pPr algn="just" fontAlgn="base"/>
            <a:r>
              <a:rPr lang="ru-RU" sz="2000" b="1" i="1" dirty="0" smtClean="0">
                <a:latin typeface="Times New Roman" pitchFamily="18" charset="0"/>
                <a:cs typeface="Times New Roman" pitchFamily="18" charset="0"/>
              </a:rPr>
              <a:t>    В 20-м столетии на северной части фундамента был установлен тяжёлый противовес из свинца. Так как башня наклоняется на юг, это помогло остановить падение, и даже немного выровнять её. Следующим шагом стало изымание небольшого слоя грунта из-под северной части фундамента, что позволило башню ещё больше наклонить на север.</a:t>
            </a:r>
            <a:endParaRPr lang="ru-RU" sz="2000" b="1"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11960" y="1556792"/>
            <a:ext cx="4464496" cy="2376264"/>
          </a:xfrm>
        </p:spPr>
        <p:txBody>
          <a:bodyPr>
            <a:noAutofit/>
          </a:bodyPr>
          <a:lstStyle/>
          <a:p>
            <a:r>
              <a:rPr lang="ru-RU" sz="2000" b="1" i="1" dirty="0" smtClean="0">
                <a:solidFill>
                  <a:srgbClr val="C00000"/>
                </a:solidFill>
                <a:latin typeface="Times New Roman" pitchFamily="18" charset="0"/>
                <a:cs typeface="Times New Roman" pitchFamily="18" charset="0"/>
              </a:rPr>
              <a:t/>
            </a:r>
            <a:br>
              <a:rPr lang="ru-RU" sz="2000" b="1" i="1" dirty="0" smtClean="0">
                <a:solidFill>
                  <a:srgbClr val="C00000"/>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Влево - вправо, влево - вправо</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Весело качается.</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Влево - вправо, влево - вправо</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На пол не роняется.</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Г. Верд)</a:t>
            </a:r>
            <a:endParaRPr lang="ru-RU" sz="2400" b="1" dirty="0">
              <a:latin typeface="Times New Roman" pitchFamily="18" charset="0"/>
              <a:cs typeface="Times New Roman" pitchFamily="18" charset="0"/>
            </a:endParaRPr>
          </a:p>
        </p:txBody>
      </p:sp>
      <p:pic>
        <p:nvPicPr>
          <p:cNvPr id="5122" name="Picture 2" descr="http://zazie.com.pl/wp-content/uploads/2015/03/tumblr_mhqj07CaX91qderh6o1_500.gif"/>
          <p:cNvPicPr>
            <a:picLocks noChangeAspect="1" noChangeArrowheads="1" noCrop="1"/>
          </p:cNvPicPr>
          <p:nvPr/>
        </p:nvPicPr>
        <p:blipFill>
          <a:blip r:embed="rId2" cstate="print"/>
          <a:srcRect/>
          <a:stretch>
            <a:fillRect/>
          </a:stretch>
        </p:blipFill>
        <p:spPr bwMode="auto">
          <a:xfrm>
            <a:off x="899592" y="1124744"/>
            <a:ext cx="3102548" cy="30963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4" name="Picture 4" descr="http://fiziks.org.ua/wp-content/uploads/2008/12/polushar4.jpg"/>
          <p:cNvPicPr>
            <a:picLocks noChangeAspect="1" noChangeArrowheads="1"/>
          </p:cNvPicPr>
          <p:nvPr/>
        </p:nvPicPr>
        <p:blipFill>
          <a:blip r:embed="rId3" cstate="print"/>
          <a:srcRect/>
          <a:stretch>
            <a:fillRect/>
          </a:stretch>
        </p:blipFill>
        <p:spPr bwMode="auto">
          <a:xfrm>
            <a:off x="2843808" y="4581128"/>
            <a:ext cx="3600400" cy="1355995"/>
          </a:xfrm>
          <a:prstGeom prst="rect">
            <a:avLst/>
          </a:prstGeom>
          <a:noFill/>
        </p:spPr>
      </p:pic>
      <p:sp>
        <p:nvSpPr>
          <p:cNvPr id="5" name="Прямоугольник 4"/>
          <p:cNvSpPr/>
          <p:nvPr/>
        </p:nvSpPr>
        <p:spPr>
          <a:xfrm>
            <a:off x="4211960" y="764704"/>
            <a:ext cx="3600400" cy="584775"/>
          </a:xfrm>
          <a:prstGeom prst="rect">
            <a:avLst/>
          </a:prstGeom>
        </p:spPr>
        <p:txBody>
          <a:bodyPr wrap="square">
            <a:spAutoFit/>
          </a:bodyPr>
          <a:lstStyle/>
          <a:p>
            <a:r>
              <a:rPr lang="ru-RU" sz="3200" b="1" i="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           Почему?</a:t>
            </a:r>
            <a:endParaRPr lang="ru-RU" sz="3200"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wipe(down)">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620688"/>
            <a:ext cx="7704856" cy="1368152"/>
          </a:xfrm>
        </p:spPr>
        <p:txBody>
          <a:bodyPr>
            <a:noAutofit/>
          </a:bodyPr>
          <a:lstStyle/>
          <a:p>
            <a:pPr algn="just"/>
            <a:r>
              <a:rPr lang="ru-RU" sz="2400" b="1" i="1" dirty="0" smtClean="0">
                <a:latin typeface="Times New Roman" pitchFamily="18" charset="0"/>
                <a:cs typeface="Times New Roman" pitchFamily="18" charset="0"/>
              </a:rPr>
              <a:t>По принципу «неваляшки» изготовляют разные вещи: солонки и перечницы для кухни, часы,  чашка для малышей, шахматные фигуры.</a:t>
            </a:r>
            <a:endParaRPr lang="ru-RU" sz="2400" b="1" i="1" dirty="0">
              <a:latin typeface="Times New Roman" pitchFamily="18" charset="0"/>
              <a:cs typeface="Times New Roman" pitchFamily="18" charset="0"/>
            </a:endParaRPr>
          </a:p>
        </p:txBody>
      </p:sp>
      <p:pic>
        <p:nvPicPr>
          <p:cNvPr id="3074" name="Picture 2" descr="http://fiziks.org.ua/wp-content/uploads/2008/12/nabor.jpg"/>
          <p:cNvPicPr>
            <a:picLocks noChangeAspect="1" noChangeArrowheads="1"/>
          </p:cNvPicPr>
          <p:nvPr/>
        </p:nvPicPr>
        <p:blipFill>
          <a:blip r:embed="rId2" cstate="print"/>
          <a:srcRect r="67625" b="48299"/>
          <a:stretch>
            <a:fillRect/>
          </a:stretch>
        </p:blipFill>
        <p:spPr bwMode="auto">
          <a:xfrm>
            <a:off x="3419872" y="4077072"/>
            <a:ext cx="1728192" cy="1800200"/>
          </a:xfrm>
          <a:prstGeom prst="rect">
            <a:avLst/>
          </a:prstGeom>
          <a:noFill/>
        </p:spPr>
      </p:pic>
      <p:pic>
        <p:nvPicPr>
          <p:cNvPr id="5" name="Picture 2" descr="http://fiziks.org.ua/wp-content/uploads/2008/12/nabor.jpg"/>
          <p:cNvPicPr>
            <a:picLocks noChangeAspect="1" noChangeArrowheads="1"/>
          </p:cNvPicPr>
          <p:nvPr/>
        </p:nvPicPr>
        <p:blipFill>
          <a:blip r:embed="rId2" cstate="print"/>
          <a:srcRect l="29519" r="40804" b="42336"/>
          <a:stretch>
            <a:fillRect/>
          </a:stretch>
        </p:blipFill>
        <p:spPr bwMode="auto">
          <a:xfrm>
            <a:off x="1115616" y="3068960"/>
            <a:ext cx="1584176" cy="2007840"/>
          </a:xfrm>
          <a:prstGeom prst="rect">
            <a:avLst/>
          </a:prstGeom>
          <a:noFill/>
        </p:spPr>
      </p:pic>
      <p:pic>
        <p:nvPicPr>
          <p:cNvPr id="6" name="Picture 2" descr="http://fiziks.org.ua/wp-content/uploads/2008/12/nabor.jpg"/>
          <p:cNvPicPr>
            <a:picLocks noChangeAspect="1" noChangeArrowheads="1"/>
          </p:cNvPicPr>
          <p:nvPr/>
        </p:nvPicPr>
        <p:blipFill>
          <a:blip r:embed="rId2" cstate="print"/>
          <a:srcRect l="59039" r="4539" b="46713"/>
          <a:stretch>
            <a:fillRect/>
          </a:stretch>
        </p:blipFill>
        <p:spPr bwMode="auto">
          <a:xfrm>
            <a:off x="6156176" y="3933056"/>
            <a:ext cx="1944216" cy="1855440"/>
          </a:xfrm>
          <a:prstGeom prst="rect">
            <a:avLst/>
          </a:prstGeom>
          <a:noFill/>
        </p:spPr>
      </p:pic>
      <p:pic>
        <p:nvPicPr>
          <p:cNvPr id="7" name="Picture 2" descr="http://fiziks.org.ua/wp-content/uploads/2008/12/nabor.jpg"/>
          <p:cNvPicPr>
            <a:picLocks noChangeAspect="1" noChangeArrowheads="1"/>
          </p:cNvPicPr>
          <p:nvPr/>
        </p:nvPicPr>
        <p:blipFill>
          <a:blip r:embed="rId2" cstate="print"/>
          <a:srcRect l="7622" t="57183" r="19535" b="1456"/>
          <a:stretch>
            <a:fillRect/>
          </a:stretch>
        </p:blipFill>
        <p:spPr bwMode="auto">
          <a:xfrm>
            <a:off x="3275856" y="2276872"/>
            <a:ext cx="3888432" cy="144016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548680"/>
            <a:ext cx="7776864" cy="1584176"/>
          </a:xfrm>
        </p:spPr>
        <p:txBody>
          <a:bodyPr>
            <a:noAutofit/>
          </a:bodyPr>
          <a:lstStyle/>
          <a:p>
            <a:pPr algn="just"/>
            <a:r>
              <a:rPr lang="ru-RU" sz="2000" b="1" dirty="0" smtClean="0">
                <a:solidFill>
                  <a:prstClr val="black"/>
                </a:solidFill>
                <a:latin typeface="Times New Roman" pitchFamily="18" charset="0"/>
                <a:ea typeface="+mn-ea"/>
                <a:cs typeface="Times New Roman" pitchFamily="18" charset="0"/>
              </a:rPr>
              <a:t>В цирке вы часто видите удивительно ловких канатоходцев и эквилибристов. Даже дрессированные животные поражают нас своими умениями удерживать на носу разноцветные шары. Может быть, все дело в том, что они знают какие-то секреты? </a:t>
            </a:r>
            <a:endParaRPr lang="ru-RU" sz="2000" b="1" i="1" dirty="0">
              <a:solidFill>
                <a:srgbClr val="C00000"/>
              </a:solidFill>
              <a:latin typeface="Times New Roman" pitchFamily="18" charset="0"/>
              <a:cs typeface="Times New Roman" pitchFamily="18" charset="0"/>
            </a:endParaRPr>
          </a:p>
        </p:txBody>
      </p:sp>
      <p:sp>
        <p:nvSpPr>
          <p:cNvPr id="6146" name="AutoShape 2" descr="Почему наклонена пизанская баш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Почему наклонена пизанская башн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http://www.stihi.ru/pics/2016/03/30/7241.jpg"/>
          <p:cNvPicPr>
            <a:picLocks noChangeAspect="1" noChangeArrowheads="1"/>
          </p:cNvPicPr>
          <p:nvPr/>
        </p:nvPicPr>
        <p:blipFill>
          <a:blip r:embed="rId2" cstate="print"/>
          <a:srcRect/>
          <a:stretch>
            <a:fillRect/>
          </a:stretch>
        </p:blipFill>
        <p:spPr bwMode="auto">
          <a:xfrm>
            <a:off x="1403648" y="2204864"/>
            <a:ext cx="2568285" cy="38524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3010" name="Picture 2" descr="http://smenaplus.ru/wp-content/uploads/2015/03/IMG_7486-001.jpg"/>
          <p:cNvPicPr>
            <a:picLocks noChangeAspect="1" noChangeArrowheads="1"/>
          </p:cNvPicPr>
          <p:nvPr/>
        </p:nvPicPr>
        <p:blipFill>
          <a:blip r:embed="rId3" cstate="print"/>
          <a:srcRect/>
          <a:stretch>
            <a:fillRect/>
          </a:stretch>
        </p:blipFill>
        <p:spPr bwMode="auto">
          <a:xfrm>
            <a:off x="5364088" y="2204864"/>
            <a:ext cx="2546100" cy="38164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wipe(down)">
                                      <p:cBhvr>
                                        <p:cTn id="12"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764704"/>
            <a:ext cx="7560840" cy="3477875"/>
          </a:xfrm>
          <a:prstGeom prst="rect">
            <a:avLst/>
          </a:prstGeom>
        </p:spPr>
        <p:txBody>
          <a:bodyPr wrap="square">
            <a:spAutoFit/>
          </a:bodyPr>
          <a:lstStyle/>
          <a:p>
            <a:pPr algn="just"/>
            <a:r>
              <a:rPr lang="ru-RU" sz="2000" b="1" dirty="0" smtClean="0">
                <a:latin typeface="Times New Roman" pitchFamily="18" charset="0"/>
                <a:cs typeface="Times New Roman" pitchFamily="18" charset="0"/>
              </a:rPr>
              <a:t>Равновесие предмета зависит от положения его центра тяжести. Так при ходьбе по натянутому канату или проволоке канатоходцы идут обычно с расставленными в обе стороны руками, балансируют. При каждом шаге артист старается установить центр тяжести своего тела над опорой. С длинным шестом в руках удерживать равновесие легче. То же самое делает и велосипедист, пытаясь удержать равновесие. Искусство езды на велосипеде заключается в умении поворачивать руль в нужную сторону! </a:t>
            </a:r>
          </a:p>
          <a:p>
            <a:pPr algn="just"/>
            <a:endParaRPr lang="ru-RU" sz="2000" b="1" dirty="0" smtClean="0">
              <a:latin typeface="Times New Roman" pitchFamily="18" charset="0"/>
              <a:cs typeface="Times New Roman" pitchFamily="18" charset="0"/>
            </a:endParaRPr>
          </a:p>
          <a:p>
            <a:pPr algn="just"/>
            <a:endParaRPr lang="ru-RU" sz="2000" b="1" dirty="0">
              <a:latin typeface="Times New Roman" pitchFamily="18" charset="0"/>
              <a:cs typeface="Times New Roman" pitchFamily="18" charset="0"/>
            </a:endParaRPr>
          </a:p>
        </p:txBody>
      </p:sp>
      <p:pic>
        <p:nvPicPr>
          <p:cNvPr id="41986" name="Picture 2" descr="http://kuzbass85.ru/wp-content/uploads/2017/10/TSirk-.jpg"/>
          <p:cNvPicPr>
            <a:picLocks noChangeAspect="1" noChangeArrowheads="1"/>
          </p:cNvPicPr>
          <p:nvPr/>
        </p:nvPicPr>
        <p:blipFill>
          <a:blip r:embed="rId2" cstate="print"/>
          <a:srcRect/>
          <a:stretch>
            <a:fillRect/>
          </a:stretch>
        </p:blipFill>
        <p:spPr bwMode="auto">
          <a:xfrm>
            <a:off x="1043608" y="3717032"/>
            <a:ext cx="3730699"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1988" name="Picture 4" descr="https://www.minuvalik.ee/actimg/1578631420/l/002.jpg"/>
          <p:cNvPicPr>
            <a:picLocks noChangeAspect="1" noChangeArrowheads="1"/>
          </p:cNvPicPr>
          <p:nvPr/>
        </p:nvPicPr>
        <p:blipFill>
          <a:blip r:embed="rId3" cstate="print"/>
          <a:srcRect/>
          <a:stretch>
            <a:fillRect/>
          </a:stretch>
        </p:blipFill>
        <p:spPr bwMode="auto">
          <a:xfrm>
            <a:off x="5652120" y="3573016"/>
            <a:ext cx="2339752" cy="26389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randombar(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randombar(horizontal)">
                                      <p:cBhvr>
                                        <p:cTn id="12"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620688"/>
            <a:ext cx="7344816" cy="2862322"/>
          </a:xfrm>
          <a:prstGeom prst="rect">
            <a:avLst/>
          </a:prstGeom>
        </p:spPr>
        <p:txBody>
          <a:bodyPr wrap="square">
            <a:spAutoFit/>
          </a:bodyPr>
          <a:lstStyle/>
          <a:p>
            <a:pPr algn="just"/>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Мяч на кончике пальца.</a:t>
            </a:r>
          </a:p>
          <a:p>
            <a:pPr algn="just"/>
            <a:r>
              <a:rPr lang="ru-RU" sz="2000" b="1" dirty="0" smtClean="0">
                <a:latin typeface="Times New Roman" pitchFamily="18" charset="0"/>
                <a:cs typeface="Times New Roman" pitchFamily="18" charset="0"/>
              </a:rPr>
              <a:t> Если Вы захотите удержать мяч на кончике пальца, такое равновесие будет неустойчивым, но оно возможно! Надо только быстро передвигать точку опоры под центр тяжести мяча. Как только мяч начнет падать, он сдвинется с вертикальной линии, соединяющей его центр с точкой опоры. Тут-то и надо выправлять положение, подводя палец под центр тяжести мяча. Удачнее всего такое балансирование выполняется с большим мячом. Как Вы думаете, почему? </a:t>
            </a:r>
            <a:endParaRPr lang="ru-RU" sz="2000" b="1" dirty="0">
              <a:latin typeface="Times New Roman" pitchFamily="18" charset="0"/>
              <a:cs typeface="Times New Roman" pitchFamily="18" charset="0"/>
            </a:endParaRPr>
          </a:p>
        </p:txBody>
      </p:sp>
      <p:sp>
        <p:nvSpPr>
          <p:cNvPr id="3074" name="AutoShape 2" descr="http://class-fizika.ru/van/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class-fizika.ru/van/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2" descr="http://www.mhealth.ru/upload/img_get/23/23c812494cc566ef9dff0d29850207f8_fitted_220x234.jpg"/>
          <p:cNvPicPr>
            <a:picLocks noChangeAspect="1" noChangeArrowheads="1"/>
          </p:cNvPicPr>
          <p:nvPr/>
        </p:nvPicPr>
        <p:blipFill>
          <a:blip r:embed="rId2" cstate="print"/>
          <a:srcRect/>
          <a:stretch>
            <a:fillRect/>
          </a:stretch>
        </p:blipFill>
        <p:spPr bwMode="auto">
          <a:xfrm>
            <a:off x="3347864" y="3717032"/>
            <a:ext cx="2095500" cy="22288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Пора делать выводы!</a:t>
            </a:r>
            <a:endParaRPr lang="ru-RU"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2123728" y="4581128"/>
            <a:ext cx="5544616" cy="1938992"/>
          </a:xfrm>
          <a:prstGeom prst="rect">
            <a:avLst/>
          </a:prstGeom>
        </p:spPr>
        <p:txBody>
          <a:bodyPr wrap="square">
            <a:spAutoFit/>
          </a:bodyPr>
          <a:lstStyle/>
          <a:p>
            <a:r>
              <a:rPr lang="ru-RU" sz="2000" b="1" i="1" dirty="0" smtClean="0">
                <a:solidFill>
                  <a:prstClr val="black"/>
                </a:solidFill>
                <a:latin typeface="Times New Roman" pitchFamily="18" charset="0"/>
                <a:cs typeface="Times New Roman" pitchFamily="18" charset="0"/>
              </a:rPr>
              <a:t>С давних пор до нынешних времен </a:t>
            </a:r>
            <a:br>
              <a:rPr lang="ru-RU" sz="2000" b="1" i="1" dirty="0" smtClean="0">
                <a:solidFill>
                  <a:prstClr val="black"/>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Есть один закон на всей планете: </a:t>
            </a:r>
            <a:br>
              <a:rPr lang="ru-RU" sz="2000" b="1" i="1" dirty="0" smtClean="0">
                <a:solidFill>
                  <a:prstClr val="black"/>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Равновесие господствует на свете. </a:t>
            </a:r>
            <a:br>
              <a:rPr lang="ru-RU" sz="2000" b="1" i="1" dirty="0" smtClean="0">
                <a:solidFill>
                  <a:prstClr val="black"/>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Весь наш мир к нему приговорен». </a:t>
            </a:r>
            <a:r>
              <a:rPr lang="ru-RU" sz="2000" dirty="0" smtClean="0">
                <a:solidFill>
                  <a:prstClr val="black"/>
                </a:solidFill>
                <a:latin typeface="Times New Roman" pitchFamily="18" charset="0"/>
                <a:cs typeface="Times New Roman" pitchFamily="18" charset="0"/>
              </a:rPr>
              <a:t/>
            </a:r>
            <a:br>
              <a:rPr lang="ru-RU" sz="2000" dirty="0" smtClean="0">
                <a:solidFill>
                  <a:prstClr val="black"/>
                </a:solidFill>
                <a:latin typeface="Times New Roman" pitchFamily="18" charset="0"/>
                <a:cs typeface="Times New Roman" pitchFamily="18" charset="0"/>
              </a:rPr>
            </a:br>
            <a:r>
              <a:rPr lang="ru-RU" sz="2000" dirty="0" smtClean="0">
                <a:solidFill>
                  <a:prstClr val="black"/>
                </a:solidFill>
                <a:latin typeface="Times New Roman" pitchFamily="18" charset="0"/>
                <a:cs typeface="Times New Roman" pitchFamily="18" charset="0"/>
              </a:rPr>
              <a:t>                                        (</a:t>
            </a:r>
            <a:r>
              <a:rPr lang="ru-RU" sz="2000" b="1" dirty="0" smtClean="0">
                <a:solidFill>
                  <a:prstClr val="black"/>
                </a:solidFill>
                <a:latin typeface="Times New Roman" pitchFamily="18" charset="0"/>
                <a:cs typeface="Times New Roman" pitchFamily="18" charset="0"/>
              </a:rPr>
              <a:t>Соловьева Е.)</a:t>
            </a:r>
            <a:r>
              <a:rPr lang="ru-RU" sz="2000" b="1" u="sng" dirty="0" smtClean="0">
                <a:solidFill>
                  <a:prstClr val="black"/>
                </a:solidFill>
                <a:latin typeface="Times New Roman" pitchFamily="18" charset="0"/>
                <a:cs typeface="Times New Roman" pitchFamily="18" charset="0"/>
              </a:rPr>
              <a:t/>
            </a:r>
            <a:br>
              <a:rPr lang="ru-RU" sz="2000" b="1" u="sng" dirty="0" smtClean="0">
                <a:solidFill>
                  <a:prstClr val="black"/>
                </a:solidFill>
                <a:latin typeface="Times New Roman" pitchFamily="18" charset="0"/>
                <a:cs typeface="Times New Roman" pitchFamily="18" charset="0"/>
              </a:rPr>
            </a:br>
            <a:endParaRPr lang="ru-RU" sz="2000" dirty="0"/>
          </a:p>
        </p:txBody>
      </p:sp>
      <p:pic>
        <p:nvPicPr>
          <p:cNvPr id="7" name="Picture 2" descr="https://i.ytimg.com/vi/UBc8Uxmyj5g/hqdefault.jpg"/>
          <p:cNvPicPr>
            <a:picLocks noChangeAspect="1" noChangeArrowheads="1"/>
          </p:cNvPicPr>
          <p:nvPr/>
        </p:nvPicPr>
        <p:blipFill>
          <a:blip r:embed="rId2" cstate="print"/>
          <a:srcRect l="1575" t="12600" r="7076" b="13901"/>
          <a:stretch>
            <a:fillRect/>
          </a:stretch>
        </p:blipFill>
        <p:spPr bwMode="auto">
          <a:xfrm>
            <a:off x="2051720" y="1484784"/>
            <a:ext cx="4773103" cy="288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globosfera.info/files/2014/07/bigstock-Balance-6257017.jpg"/>
          <p:cNvPicPr>
            <a:picLocks noChangeAspect="1" noChangeArrowheads="1"/>
          </p:cNvPicPr>
          <p:nvPr/>
        </p:nvPicPr>
        <p:blipFill>
          <a:blip r:embed="rId2" cstate="print"/>
          <a:srcRect/>
          <a:stretch>
            <a:fillRect/>
          </a:stretch>
        </p:blipFill>
        <p:spPr bwMode="auto">
          <a:xfrm>
            <a:off x="1979712" y="1988840"/>
            <a:ext cx="4968552" cy="36215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Заголовок 7"/>
          <p:cNvSpPr>
            <a:spLocks noGrp="1"/>
          </p:cNvSpPr>
          <p:nvPr>
            <p:ph type="title"/>
          </p:nvPr>
        </p:nvSpPr>
        <p:spPr/>
        <p:txBody>
          <a:bodyPr>
            <a:normAutofit/>
          </a:bodyPr>
          <a:lstStyle/>
          <a:p>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Оцените свою работу на уроке.</a:t>
            </a:r>
            <a:endParaRPr lang="ru-RU"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ds04.infourok.ru/uploads/ex/0b21/0005d780-3aa59881/img1.jpg"/>
          <p:cNvPicPr>
            <a:picLocks noChangeAspect="1" noChangeArrowheads="1"/>
          </p:cNvPicPr>
          <p:nvPr/>
        </p:nvPicPr>
        <p:blipFill>
          <a:blip r:embed="rId2" cstate="print"/>
          <a:srcRect l="10096" t="25641" r="13462" b="30769"/>
          <a:stretch>
            <a:fillRect/>
          </a:stretch>
        </p:blipFill>
        <p:spPr bwMode="auto">
          <a:xfrm>
            <a:off x="1115616" y="3356992"/>
            <a:ext cx="6959362" cy="2232248"/>
          </a:xfrm>
          <a:prstGeom prst="rect">
            <a:avLst/>
          </a:prstGeom>
          <a:noFill/>
        </p:spPr>
      </p:pic>
      <p:sp>
        <p:nvSpPr>
          <p:cNvPr id="6" name="Заголовок 5"/>
          <p:cNvSpPr>
            <a:spLocks noGrp="1"/>
          </p:cNvSpPr>
          <p:nvPr>
            <p:ph type="title"/>
          </p:nvPr>
        </p:nvSpPr>
        <p:spPr>
          <a:xfrm>
            <a:off x="457200" y="357166"/>
            <a:ext cx="8229600" cy="1415650"/>
          </a:xfrm>
        </p:spPr>
        <p:txBody>
          <a:bodyPr>
            <a:normAutofit/>
          </a:bodyPr>
          <a:lstStyle/>
          <a:p>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Центр тяжести тела.</a:t>
            </a:r>
            <a:b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Демонстрационный эксперимент №1. </a:t>
            </a:r>
            <a:endParaRPr lang="ru-RU"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971600" y="2132856"/>
            <a:ext cx="7272808" cy="1015663"/>
          </a:xfrm>
          <a:prstGeom prst="rect">
            <a:avLst/>
          </a:prstGeom>
        </p:spPr>
        <p:txBody>
          <a:bodyPr wrap="square">
            <a:spAutoFit/>
          </a:bodyPr>
          <a:lstStyle/>
          <a:p>
            <a:pPr algn="ctr"/>
            <a:r>
              <a:rPr lang="ru-RU" sz="2000" b="1" dirty="0" smtClean="0">
                <a:latin typeface="Times New Roman" pitchFamily="18" charset="0"/>
                <a:cs typeface="Times New Roman" pitchFamily="18" charset="0"/>
              </a:rPr>
              <a:t>Точку приложения равнодействующей сил тяжести, действующих на отдельные части тела, называют центром тяжести. </a:t>
            </a:r>
            <a:endParaRPr lang="ru-RU" sz="2000"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764704"/>
            <a:ext cx="7776864" cy="1323439"/>
          </a:xfrm>
          <a:prstGeom prst="rect">
            <a:avLst/>
          </a:prstGeom>
        </p:spPr>
        <p:txBody>
          <a:bodyPr wrap="square">
            <a:spAutoFit/>
          </a:bodyPr>
          <a:lstStyle/>
          <a:p>
            <a:pPr algn="just"/>
            <a:r>
              <a:rPr lang="ru-RU" sz="2000" b="1" dirty="0" smtClean="0">
                <a:latin typeface="Times New Roman"/>
                <a:ea typeface="Calibri"/>
              </a:rPr>
              <a:t>«Центром тяжести каждого тела является некоторая расположенная внутри него точка - такая, что если за неё мысленно подвесить тело, то оно остается в покое и сохраняет первоначальное положение».  </a:t>
            </a:r>
            <a:endParaRPr lang="ru-RU" sz="2000" b="1" dirty="0"/>
          </a:p>
        </p:txBody>
      </p:sp>
      <p:pic>
        <p:nvPicPr>
          <p:cNvPr id="5122" name="Picture 2" descr="https://i.ytimg.com/vi/NO3HCojqa-g/hqdefault.jpg"/>
          <p:cNvPicPr>
            <a:picLocks noChangeAspect="1" noChangeArrowheads="1"/>
          </p:cNvPicPr>
          <p:nvPr/>
        </p:nvPicPr>
        <p:blipFill>
          <a:blip r:embed="rId2" cstate="print"/>
          <a:srcRect l="3116" t="18185" r="59486" b="25026"/>
          <a:stretch>
            <a:fillRect/>
          </a:stretch>
        </p:blipFill>
        <p:spPr bwMode="auto">
          <a:xfrm>
            <a:off x="899592" y="2276872"/>
            <a:ext cx="3124444" cy="3558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4427984" y="4581128"/>
            <a:ext cx="3744416" cy="1323439"/>
          </a:xfrm>
          <a:prstGeom prst="rect">
            <a:avLst/>
          </a:prstGeom>
        </p:spPr>
        <p:txBody>
          <a:bodyPr wrap="square">
            <a:spAutoFit/>
          </a:bodyPr>
          <a:lstStyle/>
          <a:p>
            <a:pPr algn="just"/>
            <a:r>
              <a:rPr lang="ru-RU" sz="2000" b="1" dirty="0" smtClean="0">
                <a:solidFill>
                  <a:srgbClr val="C00000"/>
                </a:solidFill>
                <a:latin typeface="Times New Roman"/>
                <a:ea typeface="Calibri"/>
              </a:rPr>
              <a:t>Архимед</a:t>
            </a:r>
            <a:r>
              <a:rPr lang="ru-RU" sz="2000" b="1" dirty="0" smtClean="0">
                <a:solidFill>
                  <a:prstClr val="black"/>
                </a:solidFill>
                <a:latin typeface="Times New Roman"/>
                <a:ea typeface="Calibri"/>
              </a:rPr>
              <a:t> (287 год до н.э. – 212 год до н.э.) – древнегреческий, математик, физик, инженер из Сиракуз.</a:t>
            </a:r>
            <a:endParaRPr lang="ru-RU" dirty="0"/>
          </a:p>
        </p:txBody>
      </p:sp>
      <p:pic>
        <p:nvPicPr>
          <p:cNvPr id="5124" name="Picture 4" descr="https://myslide.ru/documents_3/5dfe38534256e06b92ce1688466f3b74/img2.jpg"/>
          <p:cNvPicPr>
            <a:picLocks noChangeAspect="1" noChangeArrowheads="1"/>
          </p:cNvPicPr>
          <p:nvPr/>
        </p:nvPicPr>
        <p:blipFill>
          <a:blip r:embed="rId3" cstate="print"/>
          <a:srcRect l="3780" t="14641" r="54641" b="18580"/>
          <a:stretch>
            <a:fillRect/>
          </a:stretch>
        </p:blipFill>
        <p:spPr bwMode="auto">
          <a:xfrm>
            <a:off x="5436096" y="1916832"/>
            <a:ext cx="203252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circle(in)">
                                      <p:cBhvr>
                                        <p:cTn id="2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755576" y="1412776"/>
            <a:ext cx="7704856" cy="1224136"/>
          </a:xfrm>
        </p:spPr>
        <p:txBody>
          <a:bodyPr>
            <a:normAutofit fontScale="90000"/>
          </a:bodyPr>
          <a:lstStyle/>
          <a:p>
            <a:pPr algn="just"/>
            <a:r>
              <a:rPr lang="ru-RU" sz="2400" b="1" i="1" dirty="0" smtClean="0">
                <a:latin typeface="Times New Roman" pitchFamily="18" charset="0"/>
                <a:cs typeface="Times New Roman" pitchFamily="18" charset="0"/>
              </a:rPr>
              <a:t>Центр тяжести (центр масс) тела может находиться вне тела, если это тело имеет сложную форму. Это явление, – кажущегося удивительным равновесия, – можно наблюдать в следующем занимательном опыте. </a:t>
            </a:r>
            <a:endParaRPr lang="ru-RU" sz="2400" b="1" i="1" dirty="0">
              <a:latin typeface="Times New Roman" pitchFamily="18" charset="0"/>
              <a:cs typeface="Times New Roman" pitchFamily="18" charset="0"/>
            </a:endParaRPr>
          </a:p>
        </p:txBody>
      </p:sp>
      <p:pic>
        <p:nvPicPr>
          <p:cNvPr id="35842" name="Picture 2" descr="https://i4.ytimg.com/vi/W77HcFriDww/hqdefault.jpg"/>
          <p:cNvPicPr>
            <a:picLocks noChangeAspect="1" noChangeArrowheads="1"/>
          </p:cNvPicPr>
          <p:nvPr/>
        </p:nvPicPr>
        <p:blipFill>
          <a:blip r:embed="rId2" cstate="print"/>
          <a:srcRect t="12600" b="13901"/>
          <a:stretch>
            <a:fillRect/>
          </a:stretch>
        </p:blipFill>
        <p:spPr bwMode="auto">
          <a:xfrm>
            <a:off x="2771800" y="3573016"/>
            <a:ext cx="4310743" cy="2376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1763688" y="620688"/>
            <a:ext cx="5904656" cy="584775"/>
          </a:xfrm>
          <a:prstGeom prst="rect">
            <a:avLst/>
          </a:prstGeom>
        </p:spPr>
        <p:txBody>
          <a:bodyPr wrap="square">
            <a:spAutoFit/>
          </a:bodyPr>
          <a:lstStyle/>
          <a:p>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Чудеса равновесия.</a:t>
            </a:r>
            <a:endParaRPr lang="ru-RU" sz="3200" dirty="0">
              <a:solidFill>
                <a:srgbClr val="C00000"/>
              </a:solidFill>
              <a:effectLst>
                <a:outerShdw blurRad="38100" dist="38100" dir="2700000" algn="tl">
                  <a:srgbClr val="000000">
                    <a:alpha val="43137"/>
                  </a:srgbClr>
                </a:outerShdw>
              </a:effectLst>
            </a:endParaRPr>
          </a:p>
        </p:txBody>
      </p:sp>
      <p:sp>
        <p:nvSpPr>
          <p:cNvPr id="35844" name="Rectangle 4"/>
          <p:cNvSpPr>
            <a:spLocks noChangeArrowheads="1"/>
          </p:cNvSpPr>
          <p:nvPr/>
        </p:nvSpPr>
        <p:spPr bwMode="auto">
          <a:xfrm rot="10800000" flipV="1">
            <a:off x="827584" y="2924944"/>
            <a:ext cx="49251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Видео </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https://youtu.be/W77HcFriDww</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Проведем эксперимент.</a:t>
            </a:r>
            <a:endParaRPr lang="ru-RU"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9940" name="Picture 4" descr="http://xn----itbkcijdbf2ab0f9b.xn--p1ai/upload/iblock/82e/82eaa08631234207bd72b1f1cb0398ca.jpeg"/>
          <p:cNvPicPr>
            <a:picLocks noChangeAspect="1" noChangeArrowheads="1"/>
          </p:cNvPicPr>
          <p:nvPr/>
        </p:nvPicPr>
        <p:blipFill>
          <a:blip r:embed="rId2" cstate="print"/>
          <a:srcRect/>
          <a:stretch>
            <a:fillRect/>
          </a:stretch>
        </p:blipFill>
        <p:spPr bwMode="auto">
          <a:xfrm>
            <a:off x="1187624" y="2132856"/>
            <a:ext cx="2322258" cy="3096344"/>
          </a:xfrm>
          <a:prstGeom prst="rect">
            <a:avLst/>
          </a:prstGeom>
          <a:ln>
            <a:noFill/>
          </a:ln>
          <a:effectLst>
            <a:outerShdw blurRad="292100" dist="139700" dir="2700000" algn="tl" rotWithShape="0">
              <a:srgbClr val="333333">
                <a:alpha val="65000"/>
              </a:srgbClr>
            </a:outerShdw>
          </a:effectLst>
        </p:spPr>
      </p:pic>
      <p:pic>
        <p:nvPicPr>
          <p:cNvPr id="39942" name="Picture 6" descr="https://ds04.infourok.ru/uploads/ex/0cd1/0006d718-3fbb8ec3/img24.jpg"/>
          <p:cNvPicPr>
            <a:picLocks noChangeAspect="1" noChangeArrowheads="1"/>
          </p:cNvPicPr>
          <p:nvPr/>
        </p:nvPicPr>
        <p:blipFill>
          <a:blip r:embed="rId3" cstate="print"/>
          <a:srcRect l="3150" t="28350" r="35426" b="47501"/>
          <a:stretch>
            <a:fillRect/>
          </a:stretch>
        </p:blipFill>
        <p:spPr bwMode="auto">
          <a:xfrm>
            <a:off x="3923928" y="2924944"/>
            <a:ext cx="4395618" cy="1296144"/>
          </a:xfrm>
          <a:prstGeom prst="rect">
            <a:avLst/>
          </a:prstGeom>
          <a:noFill/>
        </p:spPr>
      </p:pic>
      <p:sp>
        <p:nvSpPr>
          <p:cNvPr id="6" name="Прямоугольник 5"/>
          <p:cNvSpPr/>
          <p:nvPr/>
        </p:nvSpPr>
        <p:spPr>
          <a:xfrm>
            <a:off x="1115616" y="5589240"/>
            <a:ext cx="5168531" cy="400110"/>
          </a:xfrm>
          <a:prstGeom prst="rect">
            <a:avLst/>
          </a:prstGeom>
        </p:spPr>
        <p:txBody>
          <a:bodyPr wrap="none">
            <a:spAutoFit/>
          </a:bodyPr>
          <a:lstStyle/>
          <a:p>
            <a:r>
              <a:rPr lang="ru-RU" sz="2000" b="1" dirty="0" smtClean="0">
                <a:latin typeface="Times New Roman" pitchFamily="18" charset="0"/>
                <a:cs typeface="Times New Roman" pitchFamily="18" charset="0"/>
              </a:rPr>
              <a:t>Модель для демонстрации равновесия тел.</a:t>
            </a:r>
            <a:endParaRPr lang="ru-RU" sz="2000" b="1" dirty="0">
              <a:latin typeface="Times New Roman" pitchFamily="18" charset="0"/>
              <a:cs typeface="Times New Roman" pitchFamily="18" charset="0"/>
            </a:endParaRPr>
          </a:p>
        </p:txBody>
      </p:sp>
      <p:sp>
        <p:nvSpPr>
          <p:cNvPr id="7" name="Прямоугольник 6"/>
          <p:cNvSpPr/>
          <p:nvPr/>
        </p:nvSpPr>
        <p:spPr>
          <a:xfrm>
            <a:off x="4355976" y="2492896"/>
            <a:ext cx="2572627" cy="400110"/>
          </a:xfrm>
          <a:prstGeom prst="rect">
            <a:avLst/>
          </a:prstGeom>
        </p:spPr>
        <p:txBody>
          <a:bodyPr wrap="none">
            <a:spAutoFit/>
          </a:bodyPr>
          <a:lstStyle/>
          <a:p>
            <a:r>
              <a:rPr lang="ru-RU" sz="2000" b="1" dirty="0" smtClean="0">
                <a:solidFill>
                  <a:srgbClr val="C00000"/>
                </a:solidFill>
                <a:latin typeface="Times New Roman" pitchFamily="18" charset="0"/>
                <a:cs typeface="Times New Roman" pitchFamily="18" charset="0"/>
              </a:rPr>
              <a:t>Центр тяжести тела</a:t>
            </a:r>
            <a:endParaRPr lang="ru-RU" sz="2000" b="1" dirty="0">
              <a:solidFill>
                <a:srgbClr val="C00000"/>
              </a:solidFill>
              <a:latin typeface="Times New Roman" pitchFamily="18" charset="0"/>
              <a:cs typeface="Times New Roman" pitchFamily="18" charset="0"/>
            </a:endParaRPr>
          </a:p>
        </p:txBody>
      </p:sp>
      <p:sp>
        <p:nvSpPr>
          <p:cNvPr id="10" name="Прямоугольник 9"/>
          <p:cNvSpPr/>
          <p:nvPr/>
        </p:nvSpPr>
        <p:spPr>
          <a:xfrm>
            <a:off x="6804248" y="4509120"/>
            <a:ext cx="1548052"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Тело  падает </a:t>
            </a:r>
            <a:endParaRPr lang="ru-RU"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4499992" y="4509120"/>
            <a:ext cx="1368708"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Тело стоит </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strips(downLeft)">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dissolve">
                                      <p:cBhvr>
                                        <p:cTn id="17" dur="500"/>
                                        <p:tgtEl>
                                          <p:spTgt spid="3994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Человек и равновесие.</a:t>
            </a:r>
            <a:endParaRPr lang="ru-RU"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4818" name="Picture 2" descr="http://www.xn--80aacc4bir7b.xn--p1ai/assets/images/dictionarys/me/2032a05d79c1b13cfa4188ab1d029f3a.jpg"/>
          <p:cNvPicPr>
            <a:picLocks noChangeAspect="1" noChangeArrowheads="1"/>
          </p:cNvPicPr>
          <p:nvPr/>
        </p:nvPicPr>
        <p:blipFill>
          <a:blip r:embed="rId2" cstate="print"/>
          <a:srcRect l="2732" t="2732" r="50824" b="18041"/>
          <a:stretch>
            <a:fillRect/>
          </a:stretch>
        </p:blipFill>
        <p:spPr bwMode="auto">
          <a:xfrm>
            <a:off x="2987824" y="3933056"/>
            <a:ext cx="2448272" cy="2088232"/>
          </a:xfrm>
          <a:prstGeom prst="rect">
            <a:avLst/>
          </a:prstGeom>
          <a:noFill/>
        </p:spPr>
      </p:pic>
      <p:pic>
        <p:nvPicPr>
          <p:cNvPr id="34820" name="Picture 4" descr="http://zoozel.ru/gallery/images/198009_risunok-chelovek-sidit-na-stule.jpg"/>
          <p:cNvPicPr>
            <a:picLocks noChangeAspect="1" noChangeArrowheads="1"/>
          </p:cNvPicPr>
          <p:nvPr/>
        </p:nvPicPr>
        <p:blipFill>
          <a:blip r:embed="rId3" cstate="print"/>
          <a:srcRect/>
          <a:stretch>
            <a:fillRect/>
          </a:stretch>
        </p:blipFill>
        <p:spPr bwMode="auto">
          <a:xfrm>
            <a:off x="4139952" y="1484784"/>
            <a:ext cx="3398139" cy="2376264"/>
          </a:xfrm>
          <a:prstGeom prst="rect">
            <a:avLst/>
          </a:prstGeom>
          <a:noFill/>
        </p:spPr>
      </p:pic>
      <p:pic>
        <p:nvPicPr>
          <p:cNvPr id="34822" name="Picture 6" descr="http://newbuddhist.com/uploads/FileUpload/cb/318045ff252173d7630070fb499208.gif"/>
          <p:cNvPicPr>
            <a:picLocks noChangeAspect="1" noChangeArrowheads="1"/>
          </p:cNvPicPr>
          <p:nvPr/>
        </p:nvPicPr>
        <p:blipFill>
          <a:blip r:embed="rId4" cstate="print"/>
          <a:srcRect/>
          <a:stretch>
            <a:fillRect/>
          </a:stretch>
        </p:blipFill>
        <p:spPr bwMode="auto">
          <a:xfrm>
            <a:off x="1403648" y="1556792"/>
            <a:ext cx="1440160" cy="221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Виды и условия равновесия.</a:t>
            </a:r>
            <a:endParaRPr lang="ru-RU"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https://ds04.infourok.ru/uploads/ex/0b21/0005d780-3aa59881/img4.jpg"/>
          <p:cNvPicPr>
            <a:picLocks noChangeAspect="1" noChangeArrowheads="1"/>
          </p:cNvPicPr>
          <p:nvPr/>
        </p:nvPicPr>
        <p:blipFill>
          <a:blip r:embed="rId2" cstate="print"/>
          <a:srcRect l="1796" t="15057" r="68649" b="10367"/>
          <a:stretch>
            <a:fillRect/>
          </a:stretch>
        </p:blipFill>
        <p:spPr bwMode="auto">
          <a:xfrm>
            <a:off x="755576" y="1340768"/>
            <a:ext cx="2232248" cy="3168352"/>
          </a:xfrm>
          <a:prstGeom prst="rect">
            <a:avLst/>
          </a:prstGeom>
          <a:ln>
            <a:noFill/>
          </a:ln>
          <a:effectLst>
            <a:outerShdw blurRad="292100" dist="139700" dir="2700000" algn="tl" rotWithShape="0">
              <a:srgbClr val="333333">
                <a:alpha val="65000"/>
              </a:srgbClr>
            </a:outerShdw>
          </a:effectLst>
        </p:spPr>
      </p:pic>
      <p:pic>
        <p:nvPicPr>
          <p:cNvPr id="6" name="Picture 2" descr="https://ds04.infourok.ru/uploads/ex/0b21/0005d780-3aa59881/img5.jpg"/>
          <p:cNvPicPr>
            <a:picLocks noChangeAspect="1" noChangeArrowheads="1"/>
          </p:cNvPicPr>
          <p:nvPr/>
        </p:nvPicPr>
        <p:blipFill>
          <a:blip r:embed="rId3" cstate="print"/>
          <a:srcRect l="2362" t="7763" r="69256" b="15350"/>
          <a:stretch>
            <a:fillRect/>
          </a:stretch>
        </p:blipFill>
        <p:spPr bwMode="auto">
          <a:xfrm>
            <a:off x="6084168" y="1340768"/>
            <a:ext cx="2217809" cy="3168352"/>
          </a:xfrm>
          <a:prstGeom prst="rect">
            <a:avLst/>
          </a:prstGeom>
          <a:ln>
            <a:noFill/>
          </a:ln>
          <a:effectLst>
            <a:outerShdw blurRad="292100" dist="139700" dir="2700000" algn="tl" rotWithShape="0">
              <a:srgbClr val="333333">
                <a:alpha val="65000"/>
              </a:srgbClr>
            </a:outerShdw>
          </a:effectLst>
        </p:spPr>
      </p:pic>
      <p:pic>
        <p:nvPicPr>
          <p:cNvPr id="7" name="Picture 4" descr="https://ds04.infourok.ru/uploads/ex/0b21/0005d780-3aa59881/img6.jpg"/>
          <p:cNvPicPr>
            <a:picLocks noChangeAspect="1" noChangeArrowheads="1"/>
          </p:cNvPicPr>
          <p:nvPr/>
        </p:nvPicPr>
        <p:blipFill>
          <a:blip r:embed="rId4" cstate="print"/>
          <a:srcRect t="14583" r="58984" b="12500"/>
          <a:stretch>
            <a:fillRect/>
          </a:stretch>
        </p:blipFill>
        <p:spPr bwMode="auto">
          <a:xfrm>
            <a:off x="3347864" y="3356992"/>
            <a:ext cx="2520280"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71600" y="620688"/>
            <a:ext cx="7416824" cy="1080120"/>
          </a:xfrm>
        </p:spPr>
        <p:txBody>
          <a:bodyPr>
            <a:normAutofit fontScale="90000"/>
          </a:bodyPr>
          <a:lstStyle/>
          <a:p>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Виды равновесия можно установить по  изменению положения центра тяжести тела, когда его выводят из состояния равновесия</a:t>
            </a:r>
            <a:r>
              <a:rPr lang="ru-RU" sz="2700" b="1" i="1" dirty="0" smtClean="0">
                <a:solidFill>
                  <a:srgbClr val="C00000"/>
                </a:solidFill>
                <a:latin typeface="Times New Roman" pitchFamily="18" charset="0"/>
                <a:cs typeface="Times New Roman" pitchFamily="18" charset="0"/>
              </a:rPr>
              <a:t>. </a:t>
            </a:r>
            <a:r>
              <a:rPr lang="ru-RU" sz="2200" b="1" i="1" dirty="0" smtClean="0">
                <a:solidFill>
                  <a:srgbClr val="C00000"/>
                </a:solidFill>
                <a:latin typeface="Times New Roman" pitchFamily="18" charset="0"/>
                <a:cs typeface="Times New Roman" pitchFamily="18" charset="0"/>
              </a:rPr>
              <a:t/>
            </a:r>
            <a:br>
              <a:rPr lang="ru-RU" sz="2200" b="1" i="1" dirty="0" smtClean="0">
                <a:solidFill>
                  <a:srgbClr val="C00000"/>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 </a:t>
            </a:r>
            <a:br>
              <a:rPr lang="ru-RU" sz="2000" b="1" i="1" dirty="0" smtClean="0">
                <a:solidFill>
                  <a:srgbClr val="C00000"/>
                </a:solidFill>
                <a:latin typeface="Times New Roman" pitchFamily="18" charset="0"/>
                <a:cs typeface="Times New Roman" pitchFamily="18" charset="0"/>
              </a:rPr>
            </a:br>
            <a:endParaRPr lang="ru-RU" sz="2000" b="1" i="1" dirty="0">
              <a:solidFill>
                <a:srgbClr val="C00000"/>
              </a:solidFill>
              <a:latin typeface="Times New Roman" pitchFamily="18" charset="0"/>
              <a:cs typeface="Times New Roman" pitchFamily="18" charset="0"/>
            </a:endParaRPr>
          </a:p>
        </p:txBody>
      </p:sp>
      <p:pic>
        <p:nvPicPr>
          <p:cNvPr id="38918" name="Picture 6" descr="https://ds04.infourok.ru/uploads/ex/0b21/0005d780-3aa59881/img7.jpg"/>
          <p:cNvPicPr>
            <a:picLocks noChangeAspect="1" noChangeArrowheads="1"/>
          </p:cNvPicPr>
          <p:nvPr/>
        </p:nvPicPr>
        <p:blipFill>
          <a:blip r:embed="rId2" cstate="print"/>
          <a:srcRect t="13852" r="70000" b="63037"/>
          <a:stretch>
            <a:fillRect/>
          </a:stretch>
        </p:blipFill>
        <p:spPr bwMode="auto">
          <a:xfrm>
            <a:off x="1043608" y="1916832"/>
            <a:ext cx="2160240" cy="936104"/>
          </a:xfrm>
          <a:prstGeom prst="rect">
            <a:avLst/>
          </a:prstGeom>
          <a:ln>
            <a:noFill/>
          </a:ln>
          <a:effectLst>
            <a:outerShdw blurRad="292100" dist="139700" dir="2700000" algn="tl" rotWithShape="0">
              <a:srgbClr val="333333">
                <a:alpha val="65000"/>
              </a:srgbClr>
            </a:outerShdw>
          </a:effectLst>
        </p:spPr>
      </p:pic>
      <p:pic>
        <p:nvPicPr>
          <p:cNvPr id="7" name="Picture 6" descr="https://ds04.infourok.ru/uploads/ex/0b21/0005d780-3aa59881/img7.jpg"/>
          <p:cNvPicPr>
            <a:picLocks noChangeAspect="1" noChangeArrowheads="1"/>
          </p:cNvPicPr>
          <p:nvPr/>
        </p:nvPicPr>
        <p:blipFill>
          <a:blip r:embed="rId2" cstate="print"/>
          <a:srcRect t="68963" r="70000" b="7654"/>
          <a:stretch>
            <a:fillRect/>
          </a:stretch>
        </p:blipFill>
        <p:spPr bwMode="auto">
          <a:xfrm>
            <a:off x="1043608" y="4869160"/>
            <a:ext cx="2160240" cy="947132"/>
          </a:xfrm>
          <a:prstGeom prst="rect">
            <a:avLst/>
          </a:prstGeom>
          <a:ln>
            <a:noFill/>
          </a:ln>
          <a:effectLst>
            <a:outerShdw blurRad="292100" dist="139700" dir="2700000" algn="tl" rotWithShape="0">
              <a:srgbClr val="333333">
                <a:alpha val="65000"/>
              </a:srgbClr>
            </a:outerShdw>
          </a:effectLst>
        </p:spPr>
      </p:pic>
      <p:pic>
        <p:nvPicPr>
          <p:cNvPr id="8" name="Picture 6" descr="https://ds04.infourok.ru/uploads/ex/0b21/0005d780-3aa59881/img7.jpg"/>
          <p:cNvPicPr>
            <a:picLocks noChangeAspect="1" noChangeArrowheads="1"/>
          </p:cNvPicPr>
          <p:nvPr/>
        </p:nvPicPr>
        <p:blipFill>
          <a:blip r:embed="rId2" cstate="print"/>
          <a:srcRect t="40519" r="70000" b="32815"/>
          <a:stretch>
            <a:fillRect/>
          </a:stretch>
        </p:blipFill>
        <p:spPr bwMode="auto">
          <a:xfrm>
            <a:off x="1043608" y="3212976"/>
            <a:ext cx="2160240" cy="1080120"/>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563888" y="2060848"/>
            <a:ext cx="4572000" cy="646331"/>
          </a:xfrm>
          <a:prstGeom prst="rect">
            <a:avLst/>
          </a:prstGeom>
        </p:spPr>
        <p:txBody>
          <a:bodyPr>
            <a:spAutoFit/>
          </a:bodyPr>
          <a:lstStyle/>
          <a:p>
            <a:r>
              <a:rPr lang="ru-RU" b="1" i="1" dirty="0" smtClean="0">
                <a:solidFill>
                  <a:srgbClr val="C00000"/>
                </a:solidFill>
                <a:latin typeface="Times New Roman" pitchFamily="18" charset="0"/>
                <a:ea typeface="+mj-ea"/>
                <a:cs typeface="Times New Roman" pitchFamily="18" charset="0"/>
              </a:rPr>
              <a:t>Если центр тяжести при этом поднимается , равновесие устойчивое.</a:t>
            </a:r>
            <a:endParaRPr lang="ru-RU" dirty="0"/>
          </a:p>
        </p:txBody>
      </p:sp>
      <p:sp>
        <p:nvSpPr>
          <p:cNvPr id="10" name="Прямоугольник 9"/>
          <p:cNvSpPr/>
          <p:nvPr/>
        </p:nvSpPr>
        <p:spPr>
          <a:xfrm>
            <a:off x="3491880" y="3573016"/>
            <a:ext cx="4572000" cy="646331"/>
          </a:xfrm>
          <a:prstGeom prst="rect">
            <a:avLst/>
          </a:prstGeom>
        </p:spPr>
        <p:txBody>
          <a:bodyPr>
            <a:spAutoFit/>
          </a:bodyPr>
          <a:lstStyle/>
          <a:p>
            <a:r>
              <a:rPr lang="ru-RU" b="1" i="1" dirty="0" smtClean="0">
                <a:solidFill>
                  <a:srgbClr val="C00000"/>
                </a:solidFill>
                <a:latin typeface="Times New Roman" pitchFamily="18" charset="0"/>
                <a:cs typeface="Times New Roman" pitchFamily="18" charset="0"/>
              </a:rPr>
              <a:t>Если центр тяжести при этом опускается , равновесие  неустойчивое. </a:t>
            </a:r>
            <a:endParaRPr lang="ru-RU" dirty="0"/>
          </a:p>
        </p:txBody>
      </p:sp>
      <p:sp>
        <p:nvSpPr>
          <p:cNvPr id="11" name="Прямоугольник 10"/>
          <p:cNvSpPr/>
          <p:nvPr/>
        </p:nvSpPr>
        <p:spPr>
          <a:xfrm>
            <a:off x="3563888" y="4941168"/>
            <a:ext cx="4680520" cy="923330"/>
          </a:xfrm>
          <a:prstGeom prst="rect">
            <a:avLst/>
          </a:prstGeom>
        </p:spPr>
        <p:txBody>
          <a:bodyPr wrap="square">
            <a:spAutoFit/>
          </a:bodyPr>
          <a:lstStyle/>
          <a:p>
            <a:r>
              <a:rPr lang="ru-RU" b="1" i="1" dirty="0" smtClean="0">
                <a:solidFill>
                  <a:srgbClr val="C00000"/>
                </a:solidFill>
                <a:latin typeface="Times New Roman" pitchFamily="18" charset="0"/>
                <a:ea typeface="+mj-ea"/>
                <a:cs typeface="Times New Roman" pitchFamily="18" charset="0"/>
              </a:rPr>
              <a:t>Если центр тяжести  в любом положении тела остается на одном уровне, то равновесие  тела безразличное.</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dissolv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6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Пизанская башня – знаменитая «падающая» башня. </a:t>
            </a:r>
            <a:endParaRPr lang="ru-RU" sz="36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descr="https://pbs.twimg.com/media/DJeLbGBXoAASpcW.jpg"/>
          <p:cNvPicPr>
            <a:picLocks noChangeAspect="1" noChangeArrowheads="1"/>
          </p:cNvPicPr>
          <p:nvPr/>
        </p:nvPicPr>
        <p:blipFill>
          <a:blip r:embed="rId2" cstate="print"/>
          <a:srcRect/>
          <a:stretch>
            <a:fillRect/>
          </a:stretch>
        </p:blipFill>
        <p:spPr bwMode="auto">
          <a:xfrm>
            <a:off x="2195736" y="2492896"/>
            <a:ext cx="4608512" cy="3456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Прямоугольник 4"/>
          <p:cNvSpPr/>
          <p:nvPr/>
        </p:nvSpPr>
        <p:spPr>
          <a:xfrm>
            <a:off x="1475656" y="1628800"/>
            <a:ext cx="4402167" cy="517065"/>
          </a:xfrm>
          <a:prstGeom prst="rect">
            <a:avLst/>
          </a:prstGeom>
        </p:spPr>
        <p:txBody>
          <a:bodyPr wrap="none">
            <a:spAutoFit/>
          </a:bodyPr>
          <a:lstStyle/>
          <a:p>
            <a:pPr>
              <a:lnSpc>
                <a:spcPct val="115000"/>
              </a:lnSpc>
              <a:spcAft>
                <a:spcPts val="1000"/>
              </a:spcAft>
            </a:pPr>
            <a:r>
              <a:rPr lang="ru-RU" sz="2400" b="1" u="sng" dirty="0" smtClean="0">
                <a:solidFill>
                  <a:srgbClr val="C00000"/>
                </a:solidFill>
                <a:latin typeface="Times New Roman" pitchFamily="18" charset="0"/>
                <a:ea typeface="Calibri"/>
                <a:cs typeface="Times New Roman" pitchFamily="18" charset="0"/>
                <a:hlinkClick r:id="rId3"/>
              </a:rPr>
              <a:t>https://youtu.be/UEWdk7h-ipM</a:t>
            </a:r>
            <a:endParaRPr lang="ru-RU" sz="2400" b="1" dirty="0">
              <a:solidFill>
                <a:srgbClr val="C00000"/>
              </a:solidFill>
              <a:latin typeface="Times New Roman" pitchFamily="18" charset="0"/>
              <a:ea typeface="Calibri"/>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Другая 3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3F3F3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96F229C5C96C7C4194ABAD948440A683" ma:contentTypeVersion="1" ma:contentTypeDescription="Создание документа." ma:contentTypeScope="" ma:versionID="dae4833a8ee44c4366b574fb9bae8f30">
  <xsd:schema xmlns:xsd="http://www.w3.org/2001/XMLSchema" xmlns:xs="http://www.w3.org/2001/XMLSchema" xmlns:p="http://schemas.microsoft.com/office/2006/metadata/properties" xmlns:ns2="c71519f2-859d-46c1-a1b6-2941efed936d" targetNamespace="http://schemas.microsoft.com/office/2006/metadata/properties" ma:root="true" ma:fieldsID="50cb86ceb6424ce5d7cfd0ce4d0e3de2" ns2:_="">
    <xsd:import namespace="c71519f2-859d-46c1-a1b6-2941efed936d"/>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T4CTUPCNHN5M-305841184-1377</_dlc_DocId>
    <_dlc_DocIdUrl xmlns="c71519f2-859d-46c1-a1b6-2941efed936d">
      <Url>http://xn--44-6kcadhwnl3cfdx.xn--p1ai/chuhloma/vig/internet-pred/_layouts/15/DocIdRedir.aspx?ID=T4CTUPCNHN5M-305841184-1377</Url>
      <Description>T4CTUPCNHN5M-305841184-1377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7047BD0-FC91-4077-838C-01F84BC379F1}"/>
</file>

<file path=customXml/itemProps2.xml><?xml version="1.0" encoding="utf-8"?>
<ds:datastoreItem xmlns:ds="http://schemas.openxmlformats.org/officeDocument/2006/customXml" ds:itemID="{94572A50-9220-42B1-B33B-B32DA3EC2BF7}"/>
</file>

<file path=customXml/itemProps3.xml><?xml version="1.0" encoding="utf-8"?>
<ds:datastoreItem xmlns:ds="http://schemas.openxmlformats.org/officeDocument/2006/customXml" ds:itemID="{6085FE8A-C837-4ABD-8BEA-362B198E0842}"/>
</file>

<file path=customXml/itemProps4.xml><?xml version="1.0" encoding="utf-8"?>
<ds:datastoreItem xmlns:ds="http://schemas.openxmlformats.org/officeDocument/2006/customXml" ds:itemID="{271F385D-FC9F-4CF2-93D5-5032C75CECE9}"/>
</file>

<file path=docProps/app.xml><?xml version="1.0" encoding="utf-8"?>
<Properties xmlns="http://schemas.openxmlformats.org/officeDocument/2006/extended-properties" xmlns:vt="http://schemas.openxmlformats.org/officeDocument/2006/docPropsVTypes">
  <TotalTime>620</TotalTime>
  <Words>568</Words>
  <Application>Microsoft Office PowerPoint</Application>
  <PresentationFormat>Экран (4:3)</PresentationFormat>
  <Paragraphs>36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1_Тема Office</vt:lpstr>
      <vt:lpstr>Центр тяжести.  Условия равновесия тел. </vt:lpstr>
      <vt:lpstr>Центр тяжести тела.  Демонстрационный эксперимент №1. </vt:lpstr>
      <vt:lpstr>Презентация PowerPoint</vt:lpstr>
      <vt:lpstr>Центр тяжести (центр масс) тела может находиться вне тела, если это тело имеет сложную форму. Это явление, – кажущегося удивительным равновесия, – можно наблюдать в следующем занимательном опыте. </vt:lpstr>
      <vt:lpstr>Проведем эксперимент.</vt:lpstr>
      <vt:lpstr>Человек и равновесие.</vt:lpstr>
      <vt:lpstr>Виды и условия равновесия.</vt:lpstr>
      <vt:lpstr> Виды равновесия можно установить по  изменению положения центра тяжести тела, когда его выводят из состояния равновесия.    </vt:lpstr>
      <vt:lpstr>Пизанская башня – знаменитая «падающая» башня. </vt:lpstr>
      <vt:lpstr>Загадка Пизанской башни.</vt:lpstr>
      <vt:lpstr>  Влево - вправо, влево - вправо Весело качается. Влево - вправо, влево - вправо На пол не роняется.                                ( Г. Верд)</vt:lpstr>
      <vt:lpstr>По принципу «неваляшки» изготовляют разные вещи: солонки и перечницы для кухни, часы,  чашка для малышей, шахматные фигуры.</vt:lpstr>
      <vt:lpstr>В цирке вы часто видите удивительно ловких канатоходцев и эквилибристов. Даже дрессированные животные поражают нас своими умениями удерживать на носу разноцветные шары. Может быть, все дело в том, что они знают какие-то секреты? </vt:lpstr>
      <vt:lpstr>Презентация PowerPoint</vt:lpstr>
      <vt:lpstr>Презентация PowerPoint</vt:lpstr>
      <vt:lpstr>Пора делать выводы!</vt:lpstr>
      <vt:lpstr>Оцените свою работу на уроке.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понятия.</dc:title>
  <dc:creator>01</dc:creator>
  <cp:lastModifiedBy>Пользователь</cp:lastModifiedBy>
  <cp:revision>74</cp:revision>
  <dcterms:created xsi:type="dcterms:W3CDTF">2018-05-04T07:57:12Z</dcterms:created>
  <dcterms:modified xsi:type="dcterms:W3CDTF">2020-04-10T07:51:35Z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0x01010096F229C5C96C7C4194ABAD948440A683</vt:lpwstr>
  </property>
  <property fmtid="{D5CDD505-2E9C-101B-9397-08002B2CF9AE}" pid="3" name="_dlc_DocIdItemGuid">
    <vt:lpwstr>5c660c9d-1873-4c80-8036-0bdb4b9a1a99</vt:lpwstr>
  </property>
</Properties>
</file>