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ppt/comments/comment19.xml" ContentType="application/vnd.openxmlformats-officedocument.presentationml.comments+xml"/>
  <Override PartName="/ppt/comments/comment20.xml" ContentType="application/vnd.openxmlformats-officedocument.presentationml.comments+xml"/>
  <Override PartName="/ppt/comments/comment21.xml" ContentType="application/vnd.openxmlformats-officedocument.presentationml.comments+xml"/>
  <Override PartName="/ppt/comments/comment22.xml" ContentType="application/vnd.openxmlformats-officedocument.presentationml.comments+xml"/>
  <Override PartName="/ppt/comments/comment23.xml" ContentType="application/vnd.openxmlformats-officedocument.presentationml.comments+xml"/>
  <Override PartName="/ppt/comments/comment24.xml" ContentType="application/vnd.openxmlformats-officedocument.presentationml.comments+xml"/>
  <Override PartName="/ppt/comments/comment25.xml" ContentType="application/vnd.openxmlformats-officedocument.presentationml.comments+xml"/>
  <Override PartName="/ppt/comments/comment26.xml" ContentType="application/vnd.openxmlformats-officedocument.presentationml.comment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y="6858000" cx="9144000"/>
  <p:notesSz cx="6858000" cy="9144000"/>
  <p:embeddedFontLst>
    <p:embeddedFont>
      <p:font typeface="Robo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26" name="Вера Шутова"/>
  <p:cmAuthor clrIdx="1" id="1" initials="" lastIdx="5" name="Антонина Мурашова"/>
  <p:cmAuthor clrIdx="2" id="2" initials="" lastIdx="1" name="Наталия Косорукова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B11B95E0-411A-4CD9-9DC6-DB39CCECBF85}">
  <a:tblStyle styleId="{B11B95E0-411A-4CD9-9DC6-DB39CCECBF85}" styleName="Table_0"/>
</a:tblStyleLst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3" Type="http://schemas.openxmlformats.org/officeDocument/2006/relationships/slide" Target="slides/slide6.xml"/><Relationship Id="rId39" Type="http://schemas.openxmlformats.org/officeDocument/2006/relationships/font" Target="fonts/Roboto-regular.fntdata"/><Relationship Id="rId18" Type="http://schemas.openxmlformats.org/officeDocument/2006/relationships/slide" Target="slides/slide11.xml"/><Relationship Id="rId42" Type="http://schemas.openxmlformats.org/officeDocument/2006/relationships/font" Target="fonts/Roboto-boldItalic.fntdata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notesMaster" Target="notesMasters/notesMaster1.xml"/><Relationship Id="rId2" Type="http://schemas.openxmlformats.org/officeDocument/2006/relationships/presProps" Target="presProps.xml"/><Relationship Id="rId29" Type="http://schemas.openxmlformats.org/officeDocument/2006/relationships/slide" Target="slides/slide22.xml"/><Relationship Id="rId16" Type="http://schemas.openxmlformats.org/officeDocument/2006/relationships/slide" Target="slides/slide9.xml"/><Relationship Id="rId40" Type="http://schemas.openxmlformats.org/officeDocument/2006/relationships/font" Target="fonts/Roboto-bold.fntdata"/><Relationship Id="rId24" Type="http://schemas.openxmlformats.org/officeDocument/2006/relationships/slide" Target="slides/slide17.xml"/><Relationship Id="rId1" Type="http://schemas.openxmlformats.org/officeDocument/2006/relationships/theme" Target="theme/theme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5" Type="http://schemas.openxmlformats.org/officeDocument/2006/relationships/customXml" Target="../customXml/item3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36" Type="http://schemas.openxmlformats.org/officeDocument/2006/relationships/slide" Target="slides/slide29.xml"/><Relationship Id="rId31" Type="http://schemas.openxmlformats.org/officeDocument/2006/relationships/slide" Target="slides/slide2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4" Type="http://schemas.openxmlformats.org/officeDocument/2006/relationships/customXml" Target="../customXml/item2.xml"/><Relationship Id="rId22" Type="http://schemas.openxmlformats.org/officeDocument/2006/relationships/slide" Target="slides/slide15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14" Type="http://schemas.openxmlformats.org/officeDocument/2006/relationships/slide" Target="slides/slide7.xml"/><Relationship Id="rId43" Type="http://schemas.openxmlformats.org/officeDocument/2006/relationships/customXml" Target="../customXml/item1.xml"/><Relationship Id="rId8" Type="http://schemas.openxmlformats.org/officeDocument/2006/relationships/slide" Target="slides/slide1.xml"/><Relationship Id="rId3" Type="http://schemas.openxmlformats.org/officeDocument/2006/relationships/tableStyles" Target="tableStyles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8" Type="http://schemas.openxmlformats.org/officeDocument/2006/relationships/slide" Target="slides/slide31.xml"/><Relationship Id="rId46" Type="http://schemas.openxmlformats.org/officeDocument/2006/relationships/customXml" Target="../customXml/item4.xml"/><Relationship Id="rId20" Type="http://schemas.openxmlformats.org/officeDocument/2006/relationships/slide" Target="slides/slide13.xml"/><Relationship Id="rId41" Type="http://schemas.openxmlformats.org/officeDocument/2006/relationships/font" Target="fonts/Roboto-italic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 dt="2017-02-05T18:10:52.860">
    <p:pos x="6000" y="0"/>
    <p:text>Баллы выставлены. Уберите информацию, в которой нет числовых данных.</p:text>
  </p:cm>
</p:cmLst>
</file>

<file path=ppt/comments/comment10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0" dt="2017-01-31T14:41:12.151">
    <p:pos x="6000" y="0"/>
    <p:text>Баллы выставлены.</p:text>
  </p:cm>
</p:cmLst>
</file>

<file path=ppt/comments/comment1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1" dt="2017-01-31T14:32:46.830">
    <p:pos x="6000" y="0"/>
    <p:text>Баллы выставлены.</p:text>
  </p:cm>
</p:cmLst>
</file>

<file path=ppt/comments/comment1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2" dt="2017-01-31T16:14:22.935">
    <p:pos x="6000" y="0"/>
    <p:text>Баллы выставлены.</p:text>
  </p:cm>
  <p:cm authorId="1" idx="3" dt="2017-01-30T02:56:03.997">
    <p:pos x="6000" y="100"/>
    <p:text>Очень интересное животное. Жаль, что оно исчезло. Команда "Лидер"</p:text>
  </p:cm>
</p:cmLst>
</file>

<file path=ppt/comments/comment1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3" dt="2017-01-31T14:33:01.669">
    <p:pos x="6000" y="0"/>
    <p:text>Баллы выставлены.</p:text>
  </p:cm>
</p:cmLst>
</file>

<file path=ppt/comments/comment1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4" dt="2017-02-05T18:17:12.567">
    <p:pos x="6000" y="0"/>
    <p:text>Баллы выставлены.</p:text>
  </p:cm>
</p:cmLst>
</file>

<file path=ppt/comments/comment1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5" dt="2017-01-31T16:39:10.921">
    <p:pos x="6000" y="0"/>
    <p:text>Баллы выставлены.</p:text>
  </p:cm>
</p:cmLst>
</file>

<file path=ppt/comments/comment1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6" dt="2017-02-02T08:20:51.827">
    <p:pos x="6000" y="0"/>
    <p:text>Баллы выставлены. Нет ссылок.</p:text>
  </p:cm>
  <p:cm authorId="2" idx="1" dt="2017-02-02T08:20:51.827">
    <p:pos x="6000" y="100"/>
    <p:text>Ссылки обновили.</p:text>
  </p:cm>
</p:cmLst>
</file>

<file path=ppt/comments/comment1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7" dt="2017-02-05T18:18:24.535">
    <p:pos x="6000" y="0"/>
    <p:text>Баллы выставлены.</p:text>
  </p:cm>
  <p:cm authorId="1" idx="4" dt="2017-01-30T02:58:11.815">
    <p:pos x="6000" y="100"/>
    <p:text>Молодцы! Подробная информация. очень легко будет составить задачу с ее использованием. Команда "Лидер"</p:text>
  </p:cm>
</p:cmLst>
</file>

<file path=ppt/comments/comment1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8" dt="2017-01-31T16:25:42.636">
    <p:pos x="6000" y="0"/>
    <p:text>Баллы выставлены.</p:text>
  </p:cm>
</p:cmLst>
</file>

<file path=ppt/comments/comment1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9" dt="2017-02-05T18:20:10.048">
    <p:pos x="6000" y="0"/>
    <p:text>Баллы выставлены. Уберите информацию, в которой нет числовых данных.</p:text>
  </p:cm>
  <p:cm authorId="1" idx="5" dt="2017-01-30T03:01:42.480">
    <p:pos x="6000" y="100"/>
    <p:text>Красивое животное. Оно встречается в нашем крае. Команда "Лидер"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2" dt="2017-02-05T18:13:24.270">
    <p:pos x="6000" y="0"/>
    <p:text>Баллы выставлены. Увеличьте размер шрифта, уберите информацию, в которой нет числовых данных.</p:text>
  </p:cm>
</p:cmLst>
</file>

<file path=ppt/comments/comment20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20" dt="2017-01-31T16:15:42.616">
    <p:pos x="6000" y="0"/>
    <p:text>Баллы выставлены.</p:text>
  </p:cm>
</p:cmLst>
</file>

<file path=ppt/comments/comment2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21" dt="2017-01-31T12:49:15.666">
    <p:pos x="6000" y="0"/>
    <p:text>Баллы выставлены. Много информации, которая не имеет математического содержания. Нет ссылок.</p:text>
  </p:cm>
</p:cmLst>
</file>

<file path=ppt/comments/comment2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22" dt="2017-02-06T16:36:13.597">
    <p:pos x="6000" y="0"/>
    <p:text>Баллы выставлены.</p:text>
  </p:cm>
</p:cmLst>
</file>

<file path=ppt/comments/comment2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23" dt="2017-01-31T17:26:35.035">
    <p:pos x="6000" y="0"/>
    <p:text>Баллы выставлены.</p:text>
  </p:cm>
</p:cmLst>
</file>

<file path=ppt/comments/comment2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24" dt="2017-01-31T16:31:15.341">
    <p:pos x="6000" y="0"/>
    <p:text>Баллы проставлены. Нет ссылки на ментальную карту.</p:text>
  </p:cm>
</p:cmLst>
</file>

<file path=ppt/comments/comment2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25" dt="2017-02-05T18:25:18.284">
    <p:pos x="6000" y="0"/>
    <p:text>Баллы выставлены.</p:text>
  </p:cm>
</p:cmLst>
</file>

<file path=ppt/comments/comment2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26" dt="2017-02-05T18:25:46.097">
    <p:pos x="6000" y="0"/>
    <p:text>Баллы выставлены.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3" dt="2017-02-05T18:14:41.005">
    <p:pos x="6000" y="0"/>
    <p:text>баллы выставлены. Напишите числовые данные.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4" dt="2017-02-05T18:15:58.293">
    <p:pos x="6000" y="0"/>
    <p:text>Баллы выставлены.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5" dt="2017-01-31T16:22:16.252">
    <p:pos x="6000" y="0"/>
    <p:text>Баллы выставлены.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6" dt="2017-01-31T16:18:26.310">
    <p:pos x="6000" y="0"/>
    <p:text>Баллы выставлены.</p:text>
  </p:cm>
  <p:cm authorId="1" idx="1" dt="2017-01-30T02:35:43.017">
    <p:pos x="6000" y="100"/>
    <p:text>Интересное животное. Подробная информация о животном. Молодцы! Команда "Лидер"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7" dt="2017-01-31T16:03:45.685">
    <p:pos x="6000" y="0"/>
    <p:text>Баллы выставлены.</p:text>
  </p:cm>
  <p:cm authorId="1" idx="2" dt="2017-01-30T02:41:35.683">
    <p:pos x="6000" y="100"/>
    <p:text>Очень подробная информация о животном, которую можно использовать при составлении задач. Молодцы! Отличная работа! Команда "Лидер"</p:tex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8" dt="2017-01-31T16:00:19.052">
    <p:pos x="6000" y="0"/>
    <p:text>Баллы выставлены.</p:text>
  </p:cm>
</p:cmLst>
</file>

<file path=ppt/comments/comment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9" dt="2017-01-31T12:40:10.282">
    <p:pos x="6000" y="0"/>
    <p:text>Баллы выставлены.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6" name="Shape 43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1" name="Shape 48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6" name="Shape 49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9" name="Shape 50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1" name="Shape 52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4" name="Shape 53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9" name="Shape 54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599" cy="2736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599" cy="1056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599" cy="261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599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 rot="5400000">
            <a:off x="4732350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3" type="body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599" cy="1122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199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199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Relationship Id="rId4" Type="http://schemas.openxmlformats.org/officeDocument/2006/relationships/image" Target="../media/image0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8.xml"/><Relationship Id="rId4" Type="http://schemas.openxmlformats.org/officeDocument/2006/relationships/image" Target="../media/image07.jpg"/><Relationship Id="rId5" Type="http://schemas.openxmlformats.org/officeDocument/2006/relationships/hyperlink" Target="https://www.spiderscribe.net/app/?dd33e899728dd7f012bc1d65fff81f55" TargetMode="External"/><Relationship Id="rId6" Type="http://schemas.openxmlformats.org/officeDocument/2006/relationships/hyperlink" Target="https://yandex.ru/images/search?text=%D0%BA%D0%B0%D1%80%D1%82%D0%B8%D0%BD%D0%BA%D0%B0%20%D1%80%D0%BE%D0%B7%D0%BE%D0%B2%D0%BE%D0%B3%D0%BE%20%D1%84%D0%BB%D0%B0%D0%BC%D0%B8%D0%BD%D0%B3%D0%BE&amp;noreask=1&amp;img_url=http%3A%2F%2Fcdn.lookanimals.com%2Fpictures%2Fimages.fineartamerica.com%2Fimages-medium-large%2Fcaribbean-flamingo-janice-mccafferty.jpg&amp;pos=3&amp;rpt=simage&amp;lr=237" TargetMode="External"/><Relationship Id="rId7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9.xml"/><Relationship Id="rId4" Type="http://schemas.openxmlformats.org/officeDocument/2006/relationships/image" Target="../media/image07.jpg"/><Relationship Id="rId5" Type="http://schemas.openxmlformats.org/officeDocument/2006/relationships/hyperlink" Target="https://www.spiderscribe.net/app/?4362f666cf389d796a5963bf2db57ef1" TargetMode="External"/><Relationship Id="rId6" Type="http://schemas.openxmlformats.org/officeDocument/2006/relationships/hyperlink" Target="https://www.spiderscribe.net/app//?action=download&amp;id=1674030" TargetMode="External"/><Relationship Id="rId7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comments" Target="../comments/comment10.xml"/><Relationship Id="rId4" Type="http://schemas.openxmlformats.org/officeDocument/2006/relationships/image" Target="../media/image07.jpg"/><Relationship Id="rId5" Type="http://schemas.openxmlformats.org/officeDocument/2006/relationships/hyperlink" Target="https://www.spiderscribe.net/app/?7b77c5727f8ef27bc5794a48f0377e9d" TargetMode="External"/><Relationship Id="rId6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11.xml"/><Relationship Id="rId4" Type="http://schemas.openxmlformats.org/officeDocument/2006/relationships/image" Target="../media/image07.jpg"/><Relationship Id="rId9" Type="http://schemas.openxmlformats.org/officeDocument/2006/relationships/image" Target="../media/image14.jpg"/><Relationship Id="rId5" Type="http://schemas.openxmlformats.org/officeDocument/2006/relationships/hyperlink" Target="https://goo.gl/U2y0rk" TargetMode="External"/><Relationship Id="rId6" Type="http://schemas.openxmlformats.org/officeDocument/2006/relationships/hyperlink" Target="https://goo.gl/U2y0rk" TargetMode="External"/><Relationship Id="rId7" Type="http://schemas.openxmlformats.org/officeDocument/2006/relationships/hyperlink" Target="https://goo.gl/2hjg0O" TargetMode="External"/><Relationship Id="rId8" Type="http://schemas.openxmlformats.org/officeDocument/2006/relationships/hyperlink" Target="https://goo.gl/6tDNwA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12.xml"/><Relationship Id="rId4" Type="http://schemas.openxmlformats.org/officeDocument/2006/relationships/image" Target="../media/image07.jpg"/><Relationship Id="rId5" Type="http://schemas.openxmlformats.org/officeDocument/2006/relationships/hyperlink" Target="https://goo.gl/KJXAd4" TargetMode="External"/><Relationship Id="rId6" Type="http://schemas.openxmlformats.org/officeDocument/2006/relationships/hyperlink" Target="https://goo.gl/ZRDbGI" TargetMode="External"/><Relationship Id="rId7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13.xml"/><Relationship Id="rId4" Type="http://schemas.openxmlformats.org/officeDocument/2006/relationships/image" Target="../media/image07.jpg"/><Relationship Id="rId5" Type="http://schemas.openxmlformats.org/officeDocument/2006/relationships/hyperlink" Target="https://goo.gl/UisVGO" TargetMode="External"/><Relationship Id="rId6" Type="http://schemas.openxmlformats.org/officeDocument/2006/relationships/hyperlink" Target="https://goo.gl/6Mvg0l" TargetMode="External"/><Relationship Id="rId7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14.xml"/><Relationship Id="rId4" Type="http://schemas.openxmlformats.org/officeDocument/2006/relationships/image" Target="../media/image08.jpg"/><Relationship Id="rId5" Type="http://schemas.openxmlformats.org/officeDocument/2006/relationships/hyperlink" Target="https://www.spiderscribe.net/app/?26d54a3425e1e1a99a22a57f7b4269b4" TargetMode="External"/><Relationship Id="rId6" Type="http://schemas.openxmlformats.org/officeDocument/2006/relationships/hyperlink" Target="http://svistanet.com/wp-content/uploads/2015/01/amurskii-tigr-foto-07.jpg" TargetMode="External"/><Relationship Id="rId7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comments" Target="../comments/comment15.xml"/><Relationship Id="rId4" Type="http://schemas.openxmlformats.org/officeDocument/2006/relationships/image" Target="../media/image07.jpg"/><Relationship Id="rId5" Type="http://schemas.openxmlformats.org/officeDocument/2006/relationships/hyperlink" Target="https://sites.google.com/site/komandy20172/home/goo.gl/3NcczR" TargetMode="External"/><Relationship Id="rId6" Type="http://schemas.openxmlformats.org/officeDocument/2006/relationships/hyperlink" Target="goo.gl/SYvQzP" TargetMode="External"/><Relationship Id="rId7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16.xml"/><Relationship Id="rId4" Type="http://schemas.openxmlformats.org/officeDocument/2006/relationships/image" Target="../media/image07.jpg"/><Relationship Id="rId5" Type="http://schemas.openxmlformats.org/officeDocument/2006/relationships/hyperlink" Target="http://su0.ru/Q3UQ" TargetMode="External"/><Relationship Id="rId6" Type="http://schemas.openxmlformats.org/officeDocument/2006/relationships/hyperlink" Target="http://goo.gl/3lrsk3 " TargetMode="External"/><Relationship Id="rId7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comments" Target="../comments/comment17.xml"/><Relationship Id="rId4" Type="http://schemas.openxmlformats.org/officeDocument/2006/relationships/image" Target="../media/image07.jpg"/><Relationship Id="rId5" Type="http://schemas.openxmlformats.org/officeDocument/2006/relationships/hyperlink" Target="goo.gl/AyKFJB" TargetMode="External"/><Relationship Id="rId6" Type="http://schemas.openxmlformats.org/officeDocument/2006/relationships/hyperlink" Target="https://www.spiderscribe.net/app/?0e49a115db906ede64f89092e1bc8dd4" TargetMode="External"/><Relationship Id="rId7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comments" Target="../comments/comment18.xml"/><Relationship Id="rId4" Type="http://schemas.openxmlformats.org/officeDocument/2006/relationships/image" Target="../media/image07.jpg"/><Relationship Id="rId9" Type="http://schemas.openxmlformats.org/officeDocument/2006/relationships/image" Target="../media/image19.jpg"/><Relationship Id="rId5" Type="http://schemas.openxmlformats.org/officeDocument/2006/relationships/hyperlink" Target=" https://clck.ru/AWLW4" TargetMode="External"/><Relationship Id="rId6" Type="http://schemas.openxmlformats.org/officeDocument/2006/relationships/hyperlink" Target="https://clck.ru/AWKYr" TargetMode="External"/><Relationship Id="rId7" Type="http://schemas.openxmlformats.org/officeDocument/2006/relationships/hyperlink" Target="https://clck.ru/AWLD7" TargetMode="External"/><Relationship Id="rId8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comments" Target="../comments/comment19.xml"/><Relationship Id="rId4" Type="http://schemas.openxmlformats.org/officeDocument/2006/relationships/image" Target="../media/image07.jpg"/><Relationship Id="rId5" Type="http://schemas.openxmlformats.org/officeDocument/2006/relationships/hyperlink" Target="https://goo.gl/MI4os0" TargetMode="External"/><Relationship Id="rId6" Type="http://schemas.openxmlformats.org/officeDocument/2006/relationships/hyperlink" Target="https://goo.gl/fwTPdh" TargetMode="External"/><Relationship Id="rId7" Type="http://schemas.openxmlformats.org/officeDocument/2006/relationships/image" Target="../media/image2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comments" Target="../comments/comment20.xml"/><Relationship Id="rId4" Type="http://schemas.openxmlformats.org/officeDocument/2006/relationships/image" Target="../media/image07.jpg"/><Relationship Id="rId5" Type="http://schemas.openxmlformats.org/officeDocument/2006/relationships/hyperlink" Target="https://www.spiderscribe.net/app/?15739e9eb2a51d98874d8ad9f18efa6e" TargetMode="External"/><Relationship Id="rId6" Type="http://schemas.openxmlformats.org/officeDocument/2006/relationships/hyperlink" Target="http://wildfrontier.ru/wp-content/uploads/2015/11/Mednovskij-goluboj-pesets11.jpg" TargetMode="External"/><Relationship Id="rId7" Type="http://schemas.openxmlformats.org/officeDocument/2006/relationships/image" Target="../media/image2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comments" Target="../comments/comment21.xml"/><Relationship Id="rId4" Type="http://schemas.openxmlformats.org/officeDocument/2006/relationships/image" Target="../media/image07.jpg"/><Relationship Id="rId5" Type="http://schemas.openxmlformats.org/officeDocument/2006/relationships/hyperlink" Target="https://www.spiderscribe.net/app/?c67dcd124c4238e0f6d4684d1e51ae2d" TargetMode="External"/><Relationship Id="rId6" Type="http://schemas.openxmlformats.org/officeDocument/2006/relationships/hyperlink" Target="https://yandex.ru/images/search?text=&#1063;&#1077;&#1088;&#1085;&#1086;&#1084;&#1086;&#1088;&#1089;&#1082;&#1072;&#1103;%20&#1040;&#1092;&#1072;&#1083;&#1080;&#1085;&#1072;&amp;img_url=http%3A%2F%2Fanimalsfoto.com%2Fphoto%2Fd5%2Fd55b9b60f97b37c2a62a91ab71655612.jpg&amp;pos=22&amp;rpt=simage" TargetMode="External"/><Relationship Id="rId7" Type="http://schemas.openxmlformats.org/officeDocument/2006/relationships/image" Target="../media/image2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comments" Target="../comments/comment22.xml"/><Relationship Id="rId4" Type="http://schemas.openxmlformats.org/officeDocument/2006/relationships/image" Target="../media/image07.jpg"/><Relationship Id="rId5" Type="http://schemas.openxmlformats.org/officeDocument/2006/relationships/hyperlink" Target="https://www.spiderscribe.net/app/?93e3362703dbbce423e639cf5060bf4f" TargetMode="External"/><Relationship Id="rId6" Type="http://schemas.openxmlformats.org/officeDocument/2006/relationships/hyperlink" Target="http://obzor.westsib.ru/data/images/n/2016/07/494850.jpg" TargetMode="External"/><Relationship Id="rId7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comments" Target="../comments/comment23.xml"/><Relationship Id="rId4" Type="http://schemas.openxmlformats.org/officeDocument/2006/relationships/image" Target="../media/image07.jpg"/><Relationship Id="rId5" Type="http://schemas.openxmlformats.org/officeDocument/2006/relationships/hyperlink" Target="http://wildnaturephoto.ru/wp-content/uploads/2011/11/IMG_7301.jpg" TargetMode="External"/><Relationship Id="rId6" Type="http://schemas.openxmlformats.org/officeDocument/2006/relationships/hyperlink" Target="https://www.spiderscribe.net/app/?5c94748b33d3d977248aa2e6ba3db424" TargetMode="External"/><Relationship Id="rId7" Type="http://schemas.openxmlformats.org/officeDocument/2006/relationships/image" Target="../media/image3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comments" Target="../comments/comment24.xml"/><Relationship Id="rId4" Type="http://schemas.openxmlformats.org/officeDocument/2006/relationships/image" Target="../media/image27.jpg"/><Relationship Id="rId5" Type="http://schemas.openxmlformats.org/officeDocument/2006/relationships/hyperlink" Target="https://ru.wikipedia.org/wiki/%D0%9E%D1%80%D0%BB%D0%B0%D0%BD-%D0%B1%D0%B5%D0%BB%D0%BE%D1%85%D0%B2%D0%BE%D1%81%D1%82" TargetMode="External"/><Relationship Id="rId6" Type="http://schemas.openxmlformats.org/officeDocument/2006/relationships/hyperlink" Target="https://ru.wikipedia.org/wiki/%D0%9E%D1%80%D0%BB%D0%B0%D0%BD-%D0%B1%D0%B5%D0%BB%D0%BE%D1%85%D0%B2%D0%BE%D1%81%D1%82" TargetMode="External"/><Relationship Id="rId7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comments" Target="../comments/comment25.xml"/><Relationship Id="rId4" Type="http://schemas.openxmlformats.org/officeDocument/2006/relationships/image" Target="../media/image07.jpg"/><Relationship Id="rId5" Type="http://schemas.openxmlformats.org/officeDocument/2006/relationships/hyperlink" Target="https://goo.gl/10PnaQ" TargetMode="External"/><Relationship Id="rId6" Type="http://schemas.openxmlformats.org/officeDocument/2006/relationships/hyperlink" Target="http://animalsfoto.com/photo/b2/b2aac85213bac8009147608828389c41.jpg" TargetMode="External"/><Relationship Id="rId7" Type="http://schemas.openxmlformats.org/officeDocument/2006/relationships/hyperlink" Target="https://www.spiderscribe.net/app/?70cc2796605260e9d5820f299f2b49b4" TargetMode="External"/><Relationship Id="rId8" Type="http://schemas.openxmlformats.org/officeDocument/2006/relationships/image" Target="../media/image2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comments" Target="../comments/comment26.xml"/><Relationship Id="rId4" Type="http://schemas.openxmlformats.org/officeDocument/2006/relationships/image" Target="../media/image07.jpg"/><Relationship Id="rId5" Type="http://schemas.openxmlformats.org/officeDocument/2006/relationships/hyperlink" Target="goo.gl/8gz17J" TargetMode="External"/><Relationship Id="rId6" Type="http://schemas.openxmlformats.org/officeDocument/2006/relationships/hyperlink" Target="http://goo.gl/vmYooV" TargetMode="External"/><Relationship Id="rId7" Type="http://schemas.openxmlformats.org/officeDocument/2006/relationships/hyperlink" Target="http://goo.gl/vmYooV" TargetMode="External"/><Relationship Id="rId8" Type="http://schemas.openxmlformats.org/officeDocument/2006/relationships/image" Target="../media/image3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7.jpg"/><Relationship Id="rId4" Type="http://schemas.openxmlformats.org/officeDocument/2006/relationships/hyperlink" Target="http://megapoisk.com/uploads/923826.jpg" TargetMode="External"/><Relationship Id="rId5" Type="http://schemas.openxmlformats.org/officeDocument/2006/relationships/hyperlink" Target="https://www.spiderscribe.net/app/?d069a024ce0748a0d1d89c5199851d93" TargetMode="External"/><Relationship Id="rId6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Relationship Id="rId4" Type="http://schemas.openxmlformats.org/officeDocument/2006/relationships/image" Target="../media/image07.jpg"/><Relationship Id="rId5" Type="http://schemas.openxmlformats.org/officeDocument/2006/relationships/hyperlink" Target="https://www.spiderscribe.net/app/?10fa11db1fa63abc41c55a4a30992315" TargetMode="External"/><Relationship Id="rId6" Type="http://schemas.openxmlformats.org/officeDocument/2006/relationships/image" Target="../media/image0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7.jpg"/><Relationship Id="rId4" Type="http://schemas.openxmlformats.org/officeDocument/2006/relationships/hyperlink" Target="http://fb.ru/article/233474/maral---jivotnoe-iz-semeystva-olenevyih-opisanie-marala#image1146182" TargetMode="External"/><Relationship Id="rId5" Type="http://schemas.openxmlformats.org/officeDocument/2006/relationships/hyperlink" Target="http://fb.ru/article/233474/maral---jivotnoe-iz-semeystva-olenevyih-opisanie-marala#image1146182" TargetMode="External"/><Relationship Id="rId6" Type="http://schemas.openxmlformats.org/officeDocument/2006/relationships/image" Target="../media/image33.jpg"/></Relationships>
</file>

<file path=ppt/slides/_rels/slide31.xml.rels><?xml version="1.0" encoding="UTF-8" standalone="yes"?><Relationships xmlns="http://schemas.openxmlformats.org/package/2006/relationships"><Relationship Id="rId11" Type="http://schemas.openxmlformats.org/officeDocument/2006/relationships/hyperlink" Target="https://ru.wikipedia.org/wiki/%D0%91%D0%B0%D0%B9%D0%BA%D0%B0%D0%BB%D1%8C%D1%81%D0%BA%D0%B0%D1%8F_%D0%BD%D0%B5%D1%80%D0%BF%D0%B0#cite_note-zooex.baikal.ru-4" TargetMode="External"/><Relationship Id="rId10" Type="http://schemas.openxmlformats.org/officeDocument/2006/relationships/hyperlink" Target="https://ru.wikipedia.org/wiki/%D0%91%D0%B0%D0%B9%D0%BA%D0%B0%D0%BB%D1%8C%D1%81%D0%BA%D0%B0%D1%8F_%D0%BD%D0%B5%D1%80%D0%BF%D0%B0#cite_note-www.globalnature.org-5" TargetMode="External"/><Relationship Id="rId13" Type="http://schemas.openxmlformats.org/officeDocument/2006/relationships/hyperlink" Target="https://ru.wikipedia.org/wiki/%D0%91%D0%B0%D0%B9%D0%BA%D0%B0%D0%BB%D1%8C%D1%81%D0%BA%D0%B0%D1%8F_%D0%BD%D0%B5%D1%80%D0%BF%D0%B0" TargetMode="External"/><Relationship Id="rId12" Type="http://schemas.openxmlformats.org/officeDocument/2006/relationships/hyperlink" Target="https://ru.wikipedia.org/wiki/%D0%91%D0%B0%D0%B9%D0%BA%D0%B0%D0%BB%D1%8C%D1%81%D0%BA%D0%B0%D1%8F_%D0%BD%D0%B5%D1%80%D0%BF%D0%B0#cite_note-zooex.baikal.ru-4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7.jpg"/><Relationship Id="rId4" Type="http://schemas.openxmlformats.org/officeDocument/2006/relationships/hyperlink" Target="https://ru.wikipedia.org/wiki/%D0%91%D0%B0%D0%B9%D0%BA%D0%B0%D0%BB%D1%8C%D1%81%D0%BA%D0%B0%D1%8F_%D0%BD%D0%B5%D1%80%D0%BF%D0%B0#cite_note-3" TargetMode="External"/><Relationship Id="rId9" Type="http://schemas.openxmlformats.org/officeDocument/2006/relationships/hyperlink" Target="https://ru.wikipedia.org/wiki/%D0%91%D0%B0%D0%B9%D0%BA%D0%B0%D0%BB%D1%8C%D1%81%D0%BA%D0%B0%D1%8F_%D0%BD%D0%B5%D1%80%D0%BF%D0%B0#cite_note-zooex.baikal.ru-4" TargetMode="External"/><Relationship Id="rId15" Type="http://schemas.openxmlformats.org/officeDocument/2006/relationships/hyperlink" Target="http://irkutskhostel.ru/upload/images/nerpa1.jpg" TargetMode="External"/><Relationship Id="rId14" Type="http://schemas.openxmlformats.org/officeDocument/2006/relationships/hyperlink" Target="https://www.spiderscribe.net/app/?51e7de4811b2fc2a955d2cab0b84d8e8" TargetMode="External"/><Relationship Id="rId16" Type="http://schemas.openxmlformats.org/officeDocument/2006/relationships/image" Target="../media/image35.jpg"/><Relationship Id="rId5" Type="http://schemas.openxmlformats.org/officeDocument/2006/relationships/hyperlink" Target="https://ru.wikipedia.org/wiki/%D0%9B%D0%B0%D1%82%D0%B8%D0%BD%D1%81%D0%BA%D0%B8%D0%B9_%D1%8F%D0%B7%D1%8B%D0%BA" TargetMode="External"/><Relationship Id="rId6" Type="http://schemas.openxmlformats.org/officeDocument/2006/relationships/hyperlink" Target="https://ru.wikipedia.org/wiki/%D0%AD%D0%BD%D0%B4%D0%B5%D0%BC%D0%B8%D0%BA" TargetMode="External"/><Relationship Id="rId7" Type="http://schemas.openxmlformats.org/officeDocument/2006/relationships/hyperlink" Target="https://ru.wikipedia.org/wiki/%D0%91%D0%B0%D0%B9%D0%BA%D0%B0%D0%BB" TargetMode="External"/><Relationship Id="rId8" Type="http://schemas.openxmlformats.org/officeDocument/2006/relationships/hyperlink" Target="https://ru.wikipedia.org/wiki/%D0%A2%D1%80%D0%B5%D1%82%D0%B8%D1%87%D0%BD%D1%8B%D0%B9_%D0%BF%D0%B5%D1%80%D0%B8%D0%BE%D0%B4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2.xml"/><Relationship Id="rId4" Type="http://schemas.openxmlformats.org/officeDocument/2006/relationships/image" Target="../media/image07.jpg"/><Relationship Id="rId5" Type="http://schemas.openxmlformats.org/officeDocument/2006/relationships/hyperlink" Target="https://ru.wikipedia.org/wiki/%D0%9A%D0%B0%D0%B1%D0%B0%D1%80%D0%B3%D0%B0" TargetMode="External"/><Relationship Id="rId6" Type="http://schemas.openxmlformats.org/officeDocument/2006/relationships/hyperlink" Target="https://www.spiderscribe.net/app/?6e686f06f32d7d285c8ecfce530a960f" TargetMode="External"/><Relationship Id="rId7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3.xml"/><Relationship Id="rId4" Type="http://schemas.openxmlformats.org/officeDocument/2006/relationships/image" Target="../media/image07.jpg"/><Relationship Id="rId5" Type="http://schemas.openxmlformats.org/officeDocument/2006/relationships/hyperlink" Target="https://ru.wikipedia.org/wiki/%D0%9C%D0%BE%D1%80%D0%B6#/media/File:Noaa-walrus22.jpg" TargetMode="External"/><Relationship Id="rId6" Type="http://schemas.openxmlformats.org/officeDocument/2006/relationships/hyperlink" Target="https://www.spiderscribe.net/app/?5cd73f905e5d12c38dbca57753de28e9" TargetMode="External"/><Relationship Id="rId7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4.xml"/><Relationship Id="rId4" Type="http://schemas.openxmlformats.org/officeDocument/2006/relationships/image" Target="../media/image07.jpg"/><Relationship Id="rId5" Type="http://schemas.openxmlformats.org/officeDocument/2006/relationships/hyperlink" Target="https://www.spiderscribe.net/app/?e7599aa342beaf08bdd9a331b190e65a" TargetMode="External"/><Relationship Id="rId6" Type="http://schemas.openxmlformats.org/officeDocument/2006/relationships/hyperlink" Target="https://yandex.ru/images/search?img_url=http%3A%2F%2Fwww.mukachevo.net%2FContent%2Fimg%2Fnews%2F27%2Fp_27760_1_slidertop2.jpg&amp;text=%D0%BA%D0%B0%D1%80%D1%82%D0%B8%D0%BD%D0%BA%D0%B0%20%D1%83%D0%B7%D0%BE%D1%80%D1%87%D0%B0%D1%82%D0%BE%D0%B3%D0%BE%20%D0%BF%D0%BE%D0%BB%D0%BE%D0%B7%D0%B0&amp;noreask=1&amp;pos=0&amp;lr=237&amp;rpt=simage" TargetMode="External"/><Relationship Id="rId7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5.xml"/><Relationship Id="rId4" Type="http://schemas.openxmlformats.org/officeDocument/2006/relationships/image" Target="../media/image07.jpg"/><Relationship Id="rId5" Type="http://schemas.openxmlformats.org/officeDocument/2006/relationships/hyperlink" Target="https://goo.gl/rkGY9r" TargetMode="External"/><Relationship Id="rId6" Type="http://schemas.openxmlformats.org/officeDocument/2006/relationships/hyperlink" Target="https://goo.gl/xg7QkN" TargetMode="External"/><Relationship Id="rId7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6.xml"/><Relationship Id="rId4" Type="http://schemas.openxmlformats.org/officeDocument/2006/relationships/image" Target="../media/image07.jpg"/><Relationship Id="rId5" Type="http://schemas.openxmlformats.org/officeDocument/2006/relationships/hyperlink" Target="https://www.spiderscribe.net/app/?6083691fd112039b9032a2e1004a4833" TargetMode="External"/><Relationship Id="rId6" Type="http://schemas.openxmlformats.org/officeDocument/2006/relationships/hyperlink" Target="http://img-fotki.yandex.ru/get/5626/137106206.27a/0_ad1e4_4544845d_orig.jpg" TargetMode="External"/><Relationship Id="rId7" Type="http://schemas.openxmlformats.org/officeDocument/2006/relationships/image" Target="../media/image09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jpg"/><Relationship Id="rId10" Type="http://schemas.openxmlformats.org/officeDocument/2006/relationships/hyperlink" Target="https://upload.wikimedia.org/wikipedia/commons/thumb/a/a1/Namibie_Etosha_Leopard_01edit.jpg/265px-Namibie_Etosha_Leopard_01edit.jpg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7.xml"/><Relationship Id="rId4" Type="http://schemas.openxmlformats.org/officeDocument/2006/relationships/image" Target="../media/image07.jpg"/><Relationship Id="rId9" Type="http://schemas.openxmlformats.org/officeDocument/2006/relationships/hyperlink" Target="https://www.spiderscribe.net/app/?b8523f23722c8681ad1742e8bc9d2aa0" TargetMode="External"/><Relationship Id="rId5" Type="http://schemas.openxmlformats.org/officeDocument/2006/relationships/hyperlink" Target="https://ru.wikipedia.org/wiki/%D0%9C%D0%BB%D0%B5%D0%BA%D0%BE%D0%BF%D0%B8%D1%82%D0%B0%D1%8E%D1%89%D0%B8%D0%B5" TargetMode="External"/><Relationship Id="rId6" Type="http://schemas.openxmlformats.org/officeDocument/2006/relationships/hyperlink" Target="https://ru.wikipedia.org/wiki/%D0%9A%D0%BE%D1%88%D0%B0%D1%87%D1%8C%D0%B8" TargetMode="External"/><Relationship Id="rId7" Type="http://schemas.openxmlformats.org/officeDocument/2006/relationships/hyperlink" Target="https://ru.wikipedia.org/wiki/%D0%9F%D0%B0%D0%BD%D1%82%D0%B5%D1%80%D1%8B" TargetMode="External"/><Relationship Id="rId8" Type="http://schemas.openxmlformats.org/officeDocument/2006/relationships/hyperlink" Target="https://ru.wikipedia.org/wiki/%D0%91%D0%BE%D0%BB%D1%8C%D1%88%D0%B8%D0%B5_%D0%BA%D0%BE%D1%88%D0%BA%D0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5239600" y="2462925"/>
            <a:ext cx="3537000" cy="14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rgbClr val="0099FF"/>
                </a:solidFill>
                <a:latin typeface="Georgia"/>
                <a:ea typeface="Georgia"/>
                <a:cs typeface="Georgia"/>
                <a:sym typeface="Georgia"/>
              </a:rPr>
              <a:t>Виртуальная математическая энциклопедия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1619250" y="404812"/>
            <a:ext cx="5976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Учебный сетевой проект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«Математика в мире животных»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1187450" y="5013325"/>
            <a:ext cx="7488299" cy="6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Georgia"/>
              <a:buNone/>
            </a:pPr>
            <a:r>
              <a:rPr b="1" i="1" lang="en-US" sz="36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«Числа в мире животных»</a:t>
            </a:r>
          </a:p>
        </p:txBody>
      </p:sp>
      <p:pic>
        <p:nvPicPr>
          <p:cNvPr descr="C:\Users\D97B~1\AppData\Local\Temp\Rar$DIa0.449\китенок4 001.jpg" id="132" name="Shape 132"/>
          <p:cNvPicPr preferRelativeResize="0"/>
          <p:nvPr/>
        </p:nvPicPr>
        <p:blipFill rotWithShape="1">
          <a:blip r:embed="rId4">
            <a:alphaModFix/>
          </a:blip>
          <a:srcRect b="12595" l="0" r="0" t="0"/>
          <a:stretch/>
        </p:blipFill>
        <p:spPr>
          <a:xfrm>
            <a:off x="596900" y="1347787"/>
            <a:ext cx="2865299" cy="3406799"/>
          </a:xfrm>
          <a:prstGeom prst="rect">
            <a:avLst/>
          </a:prstGeom>
          <a:solidFill>
            <a:srgbClr val="EEEEEE"/>
          </a:solidFill>
          <a:ln cap="sq" cmpd="sng" w="28575">
            <a:solidFill>
              <a:srgbClr val="0099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4364650" y="1266125"/>
            <a:ext cx="4039800" cy="38895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just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Продолжительность жизни: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неволе фламинго доживали до 84 лет.</a:t>
            </a:r>
          </a:p>
          <a:p>
            <a:pPr lvl="0" rtl="0" algn="just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Длина тела: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самый крупный фламинго достигает 1,2 - 1,5 метра в высоту. Самые мелкие фламинго в длину не более 0,8 метра.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Вес: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крупные фламинго - 3,5 кг, мелкие - 2,5 кг. </a:t>
            </a:r>
          </a:p>
          <a:p>
            <a:pPr lvl="0" rtl="0" algn="just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Место обитания: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России фламинго не гнездится, однако регулярно отмечается на миграциях. </a:t>
            </a:r>
          </a:p>
          <a:p>
            <a:pPr lvl="0" rtl="0" algn="just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Потомство: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1 - 3 яйца. Инкубация в течение 30-32 дней, насиживают оба партнера.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611187" y="1268412"/>
            <a:ext cx="3456000" cy="38895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1619250" y="333375"/>
            <a:ext cx="5689500" cy="8589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1718850" y="300225"/>
            <a:ext cx="54903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Обыкновенный или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розовый фламинго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935750" y="1268388"/>
            <a:ext cx="28083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 txBox="1"/>
          <p:nvPr/>
        </p:nvSpPr>
        <p:spPr>
          <a:xfrm>
            <a:off x="827087" y="5373687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URL-изображения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755650" y="5805487"/>
            <a:ext cx="223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Ссылка на ментальную карту</a:t>
            </a:r>
          </a:p>
        </p:txBody>
      </p:sp>
      <p:sp>
        <p:nvSpPr>
          <p:cNvPr id="257" name="Shape 257">
            <a:hlinkClick r:id="rId5"/>
          </p:cNvPr>
          <p:cNvSpPr txBox="1"/>
          <p:nvPr/>
        </p:nvSpPr>
        <p:spPr>
          <a:xfrm>
            <a:off x="684212" y="5805487"/>
            <a:ext cx="33114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4584262" y="53691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“Мы - знатоки”, г. Новокузнецк</a:t>
            </a:r>
          </a:p>
        </p:txBody>
      </p:sp>
      <p:sp>
        <p:nvSpPr>
          <p:cNvPr id="259" name="Shape 259">
            <a:hlinkClick r:id="rId6"/>
          </p:cNvPr>
          <p:cNvSpPr txBox="1"/>
          <p:nvPr/>
        </p:nvSpPr>
        <p:spPr>
          <a:xfrm>
            <a:off x="611899" y="5265837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розовый фламинго.jpg" id="260" name="Shape 2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350" y="1391012"/>
            <a:ext cx="3207649" cy="3621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4988525" y="1052399"/>
            <a:ext cx="3778200" cy="45561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Продолжительность жизни: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в дикой природе 15-20 лет, в неволе более 25 лет.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Длина тела: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самец 76-130 см, самка 73-124 см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Длина хвоста: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20-35 см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Вес: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18-25 кг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Задние лапы  длиннее передних. На задних лапах   4 пальца, а на передних 5.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детёнышей: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чаще 2-3, реже 4-5.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Сроки вскармливания: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первый месяц самка кормит детёнышей молоком, со второго месяца начинает подкармливать добычей.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241925" y="1159700"/>
            <a:ext cx="3889200" cy="32229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8" name="Shape 268"/>
          <p:cNvSpPr txBox="1"/>
          <p:nvPr/>
        </p:nvSpPr>
        <p:spPr>
          <a:xfrm>
            <a:off x="1979611" y="476250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РЫСЬ ОБЫКНОВЕННАЯ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935750" y="1268388"/>
            <a:ext cx="28083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Изображение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животного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816562" y="5081712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URL-изображения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755650" y="5805487"/>
            <a:ext cx="223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Ссылка на ментальную карту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683475" y="5543200"/>
            <a:ext cx="3311400" cy="5763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900" u="sng">
                <a:solidFill>
                  <a:schemeClr val="hlink"/>
                </a:solidFill>
                <a:hlinkClick r:id="rId5"/>
              </a:rPr>
              <a:t>https://www.spiderscribe.net/app/?4362f666cf389d796a5963bf2db57ef1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/>
          </a:p>
        </p:txBody>
      </p:sp>
      <p:sp>
        <p:nvSpPr>
          <p:cNvPr id="273" name="Shape 273"/>
          <p:cNvSpPr txBox="1"/>
          <p:nvPr/>
        </p:nvSpPr>
        <p:spPr>
          <a:xfrm>
            <a:off x="4787750" y="5765825"/>
            <a:ext cx="3600600" cy="6477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“ПОЧЕМУЧКИ”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 Собинка Владимиская область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538875" y="4766450"/>
            <a:ext cx="3456000" cy="647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https://www.spiderscribe.net/app//?action=download&amp;id=1674030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1380318247-risi-ch2----21.jpg" id="275" name="Shape 2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1925" y="1159700"/>
            <a:ext cx="4545825" cy="321542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2587525" y="59744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4457374" y="1186224"/>
            <a:ext cx="4039799" cy="38895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Продолжительность жизни: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23- 25 лет.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Длина тела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330 см. 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Высота</a:t>
            </a:r>
            <a:r>
              <a:rPr lang="en-US" sz="1800">
                <a:solidFill>
                  <a:srgbClr val="DD7E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холке до </a:t>
            </a:r>
            <a:r>
              <a:rPr lang="en-US" sz="1800">
                <a:solidFill>
                  <a:srgbClr val="DD7E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до 1 тонны.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детенышей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на свет появляется один теленок. 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Самец весит </a:t>
            </a:r>
            <a:r>
              <a:rPr lang="en-US" sz="1800">
                <a:solidFill>
                  <a:srgbClr val="DD7E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27,5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кг, а самка </a:t>
            </a:r>
            <a:r>
              <a:rPr lang="en-US" sz="1800">
                <a:solidFill>
                  <a:srgbClr val="DD7E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24,4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кг. 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Рост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зубрят продолжается </a:t>
            </a:r>
            <a:r>
              <a:rPr lang="en-US" sz="1800">
                <a:solidFill>
                  <a:srgbClr val="DD7E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5-7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лет.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Зубры очень ловкие, энергичные, с легкостью преодолевают препятствия до</a:t>
            </a:r>
            <a:r>
              <a:rPr lang="en-US" sz="1800">
                <a:solidFill>
                  <a:srgbClr val="DD7E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 высотой.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611187" y="1268412"/>
            <a:ext cx="3456000" cy="38895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1979611" y="476250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Зубр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935750" y="1268388"/>
            <a:ext cx="28083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Изображение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животного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827087" y="5373687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URL-изображения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755650" y="5805487"/>
            <a:ext cx="223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Ссылка на ментальную карту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684200" y="5893699"/>
            <a:ext cx="3311400" cy="5331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</a:t>
            </a:r>
            <a:r>
              <a:rPr lang="en-US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https://www.spiderscribe.net/app/?7b77c5727f8ef27bc5794a48f0377e9d</a:t>
            </a:r>
            <a:r>
              <a:rPr lang="en-US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4787762" y="53720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“Комета”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 Собинка 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611900" y="5157904"/>
            <a:ext cx="3456000" cy="7623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http://go.mail.ru/search_images?frc=818628&amp;gp=818628&amp;q=%D0%B7%D1%83%D0%B1%D1%80% 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91" name="Shape 2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825" y="1186224"/>
            <a:ext cx="3470699" cy="3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/>
        </p:nvSpPr>
        <p:spPr>
          <a:xfrm>
            <a:off x="4828574" y="1231812"/>
            <a:ext cx="4039799" cy="38895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rPr b="1" lang="en-US">
                <a:solidFill>
                  <a:srgbClr val="980000"/>
                </a:solidFill>
                <a:highlight>
                  <a:srgbClr val="FFFFFF"/>
                </a:highlight>
              </a:rPr>
              <a:t>Белый медведь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 – самый крупный хищник на нашей планете.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rPr b="1" lang="en-US">
                <a:solidFill>
                  <a:srgbClr val="980000"/>
                </a:solidFill>
                <a:highlight>
                  <a:srgbClr val="FFFFFF"/>
                </a:highlight>
              </a:rPr>
              <a:t>Продолжительность жизни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 - 25-30 лет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rPr b="1" lang="en-US">
                <a:solidFill>
                  <a:srgbClr val="980000"/>
                </a:solidFill>
                <a:highlight>
                  <a:srgbClr val="FFFFFF"/>
                </a:highlight>
              </a:rPr>
              <a:t>Вес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 может достигать 1 тонны, а длина тела 3 м. 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rPr b="1" lang="en-US">
                <a:solidFill>
                  <a:srgbClr val="980000"/>
                </a:solidFill>
                <a:highlight>
                  <a:srgbClr val="FFFFFF"/>
                </a:highlight>
              </a:rPr>
              <a:t>Рост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 в холке 1,5 м. 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Подкожный </a:t>
            </a:r>
            <a:r>
              <a:rPr b="1" lang="en-US">
                <a:solidFill>
                  <a:srgbClr val="980000"/>
                </a:solidFill>
                <a:highlight>
                  <a:srgbClr val="FFFFFF"/>
                </a:highlight>
              </a:rPr>
              <a:t>слой жира</a:t>
            </a:r>
            <a:r>
              <a:rPr b="1" lang="en-US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до 13 см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rPr b="1" lang="en-US">
                <a:solidFill>
                  <a:srgbClr val="980000"/>
                </a:solidFill>
                <a:highlight>
                  <a:srgbClr val="FFFFFF"/>
                </a:highlight>
              </a:rPr>
              <a:t>Учует добычу</a:t>
            </a:r>
            <a:r>
              <a:rPr lang="en-US">
                <a:solidFill>
                  <a:srgbClr val="980000"/>
                </a:solidFill>
                <a:highlight>
                  <a:srgbClr val="FFFFFF"/>
                </a:highlight>
              </a:rPr>
              <a:t> 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на расстоянии 32 км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Их когти могут </a:t>
            </a:r>
            <a:r>
              <a:rPr b="1" lang="en-US">
                <a:solidFill>
                  <a:srgbClr val="980000"/>
                </a:solidFill>
                <a:highlight>
                  <a:srgbClr val="FFFFFF"/>
                </a:highlight>
              </a:rPr>
              <a:t>удержать добычу 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в 40-90 кг. 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rPr b="1" lang="en-US">
                <a:solidFill>
                  <a:srgbClr val="980000"/>
                </a:solidFill>
                <a:highlight>
                  <a:srgbClr val="FFFFFF"/>
                </a:highlight>
              </a:rPr>
              <a:t>Рождаются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 два-три детеныша каждые 4-6 лет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rPr b="1" lang="en-US">
                <a:solidFill>
                  <a:srgbClr val="980000"/>
                </a:solidFill>
                <a:highlight>
                  <a:srgbClr val="FFFFFF"/>
                </a:highlight>
              </a:rPr>
              <a:t>Новорожденные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 достигают 30-35 сантиметров и весят более 500 г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rPr b="1" lang="en-US">
                <a:solidFill>
                  <a:srgbClr val="980000"/>
                </a:solidFill>
                <a:highlight>
                  <a:srgbClr val="FFFFFF"/>
                </a:highlight>
              </a:rPr>
              <a:t>Плавают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 со скоростью 10 км/ч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rPr b="1" lang="en-US">
                <a:solidFill>
                  <a:srgbClr val="980000"/>
                </a:solidFill>
                <a:highlight>
                  <a:srgbClr val="FFFFFF"/>
                </a:highlight>
              </a:rPr>
              <a:t>Могут проплыть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 161 км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rPr b="1" lang="en-US">
                <a:solidFill>
                  <a:srgbClr val="980000"/>
                </a:solidFill>
                <a:highlight>
                  <a:srgbClr val="FFFFFF"/>
                </a:highlight>
              </a:rPr>
              <a:t>Источник:</a:t>
            </a:r>
            <a:r>
              <a:rPr b="1" lang="en-US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https://goo.gl/U2y0rk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611187" y="1268412"/>
            <a:ext cx="3456000" cy="38895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1979611" y="476250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Белый медведь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935750" y="1268388"/>
            <a:ext cx="28083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Изображение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животного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827087" y="5373687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URL-изображения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755650" y="5805487"/>
            <a:ext cx="223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Ссылка на ментальную карту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611300" y="5805475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rgbClr val="444444"/>
                </a:solidFill>
              </a:rPr>
              <a:t>                                                  </a:t>
            </a:r>
            <a:r>
              <a:rPr lang="en-US" sz="1000" u="sng">
                <a:solidFill>
                  <a:schemeClr val="hlink"/>
                </a:solidFill>
                <a:hlinkClick r:id="rId7"/>
              </a:rPr>
              <a:t>https://goo.gl/2hjg0O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4970062" y="53720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“Планета ромашек” - 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Нижний Новгород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611899" y="5265837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-US" sz="1000" u="sng">
                <a:solidFill>
                  <a:schemeClr val="hlink"/>
                </a:solidFill>
                <a:hlinkClick r:id="rId8"/>
              </a:rPr>
              <a:t>https://goo.gl/6tDNwA</a:t>
            </a:r>
          </a:p>
        </p:txBody>
      </p:sp>
      <p:pic>
        <p:nvPicPr>
          <p:cNvPr descr="belyj_medved_vid.jpg" id="306" name="Shape 30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9900" y="1231800"/>
            <a:ext cx="4361001" cy="392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/>
        </p:nvSpPr>
        <p:spPr>
          <a:xfrm>
            <a:off x="4350500" y="1202325"/>
            <a:ext cx="4475100" cy="40401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Вымершее земноводное, обитавшее в Центральных Кордильерах в диапазоне высот от 300 до 1300 метров над уровнем моря.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Средняя продолжительность жизни от 7 до 14 лет.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Длина тела самок до 6,3 см, самцов до 4,8 см.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Вес до 10 грамм.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Очень ядовитая. Особь содержит 1 миллиграмм яда, но его хватит, чтобы убить около 10 тысяч мышей, 2-х африканских слонов или быков.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Впервые жабы были описаны в 1966 году.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Последний раз встреча с ними (11 особей) произошла в 1989 году.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Популяция из-за климатических изменений, несмотря на то, что были созданы заповедники, сошла на нет за 10 лет. 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611900" y="1210725"/>
            <a:ext cx="3456000" cy="3855600"/>
          </a:xfrm>
          <a:prstGeom prst="rect">
            <a:avLst/>
          </a:prstGeom>
          <a:noFill/>
          <a:ln cap="flat" cmpd="sng" w="254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1943861" y="426225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Золотая жаба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827087" y="5373687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URL-изображения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755650" y="5805487"/>
            <a:ext cx="223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Ссылка на ментальную карту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684200" y="5805475"/>
            <a:ext cx="3456000" cy="5763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b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</a:t>
            </a:r>
            <a:r>
              <a:rPr lang="en-US" sz="1000" u="sng">
                <a:solidFill>
                  <a:schemeClr val="hlink"/>
                </a:solidFill>
                <a:hlinkClick r:id="rId5"/>
              </a:rPr>
              <a:t>https://goo.gl/KJXAd4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44444"/>
              </a:solidFill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4787762" y="53720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“Ешки- Екатеринбург”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684199" y="5295962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</a:t>
            </a:r>
            <a:r>
              <a:rPr lang="en-US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https://goo.gl/ZRDbGI</a:t>
            </a:r>
          </a:p>
        </p:txBody>
      </p:sp>
      <p:pic>
        <p:nvPicPr>
          <p:cNvPr id="320" name="Shape 3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9487" y="1549750"/>
            <a:ext cx="3240824" cy="2887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/>
        </p:nvSpPr>
        <p:spPr>
          <a:xfrm>
            <a:off x="4493174" y="1192199"/>
            <a:ext cx="4039799" cy="38895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Продолжительность жизни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-для самцов 5-6 лет, для самок 8-10 лет.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Длина тела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хвостом-чуть больше метра.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Масса -40 кг.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Высота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в холке -75 см.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Рождают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они 1 детёныша, обычно в июне.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Горалы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могут </a:t>
            </a:r>
            <a:r>
              <a:rPr lang="en-US" sz="18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прыгать 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вниз с высоты в 8-10 метров.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Они очень медлительные.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Человек издавна преследует их за тёплый, густой мех.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Shape 326"/>
          <p:cNvSpPr txBox="1"/>
          <p:nvPr/>
        </p:nvSpPr>
        <p:spPr>
          <a:xfrm>
            <a:off x="611187" y="1268412"/>
            <a:ext cx="3456000" cy="38895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1979611" y="476250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Амурский горал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935750" y="1268388"/>
            <a:ext cx="28083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Изображение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животного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827087" y="5373687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 txBox="1"/>
          <p:nvPr/>
        </p:nvSpPr>
        <p:spPr>
          <a:xfrm>
            <a:off x="755650" y="5805487"/>
            <a:ext cx="223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 txBox="1"/>
          <p:nvPr/>
        </p:nvSpPr>
        <p:spPr>
          <a:xfrm>
            <a:off x="756512" y="5805449"/>
            <a:ext cx="33114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https://goo.gl/UisVGO</a:t>
            </a:r>
            <a:r>
              <a:rPr lang="en-US"/>
              <a:t>  ментальная карта 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4787762" y="53720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“Почемучки” п. Лежнево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684199" y="5265825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https://goo.gl/6Mvg0l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URL-изображения</a:t>
            </a:r>
          </a:p>
        </p:txBody>
      </p:sp>
      <p:pic>
        <p:nvPicPr>
          <p:cNvPr descr="Amurskij-goral.jpg" id="335" name="Shape 3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2625" y="2127650"/>
            <a:ext cx="3455999" cy="243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/>
        </p:nvSpPr>
        <p:spPr>
          <a:xfrm>
            <a:off x="4359600" y="1192200"/>
            <a:ext cx="4376400" cy="43272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b="1" lang="en-US" sz="18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родолжительность жизни</a:t>
            </a:r>
            <a:r>
              <a:rPr b="1" lang="en-US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природе в среднем -16-18 лет ,  в неволе до  -25 лет 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Длина тела без хвоста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- 160 - 200  см,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длина хвоста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- 100   см. (длина тела в среднем от 2м 70 см до 3 м 50 см от головы до кончика хвоста)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 взрослого тигра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- 180 до 200 кг (в среднем -180 кг).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Суточная норма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9-10  кг мяса.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одной особи необходимо - 50-70 копытных в год.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самки появляются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- 2-3 слепых детеныша.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A61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Скорость передвижения - 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 км/час 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611912" y="1232637"/>
            <a:ext cx="3456000" cy="38895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3" name="Shape 343"/>
          <p:cNvSpPr txBox="1"/>
          <p:nvPr/>
        </p:nvSpPr>
        <p:spPr>
          <a:xfrm>
            <a:off x="1979611" y="476250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Амурский тигр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935750" y="1268388"/>
            <a:ext cx="28083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Изображение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животного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611899" y="5805475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Ссылка на ментальную карту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4747512" y="573317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Солнечные котята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 Нижнеудинск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611899" y="5247950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Изображение</a:t>
            </a:r>
          </a:p>
        </p:txBody>
      </p:sp>
      <p:pic>
        <p:nvPicPr>
          <p:cNvPr id="348" name="Shape 3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4199" y="2262900"/>
            <a:ext cx="3311400" cy="250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/>
        </p:nvSpPr>
        <p:spPr>
          <a:xfrm>
            <a:off x="4568149" y="1130199"/>
            <a:ext cx="4039799" cy="38895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Продолжительность жизни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-от 13 до до 28 лет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Длина тела с хвостом</a:t>
            </a:r>
            <a:r>
              <a:rPr b="1" lang="en-US" sz="180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-230 см.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Масса- 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55 кг</a:t>
            </a:r>
            <a:r>
              <a:rPr b="1" lang="en-US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атаке длина прыжка </a:t>
            </a:r>
            <a:r>
              <a:rPr b="1" lang="en-US" sz="1800">
                <a:latin typeface="Times New Roman"/>
                <a:ea typeface="Times New Roman"/>
                <a:cs typeface="Times New Roman"/>
                <a:sym typeface="Times New Roman"/>
              </a:rPr>
              <a:t>достигает-13 м</a:t>
            </a:r>
            <a:r>
              <a:rPr b="1" lang="en-US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детёнышей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- 2-3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rgbClr val="741B4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Сроки вскармливания -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месяца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>
                <a:solidFill>
                  <a:srgbClr val="2525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Shape 354"/>
          <p:cNvSpPr txBox="1"/>
          <p:nvPr/>
        </p:nvSpPr>
        <p:spPr>
          <a:xfrm>
            <a:off x="611187" y="1268412"/>
            <a:ext cx="3456000" cy="38895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6" name="Shape 356"/>
          <p:cNvSpPr txBox="1"/>
          <p:nvPr/>
        </p:nvSpPr>
        <p:spPr>
          <a:xfrm>
            <a:off x="1979611" y="476250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Снежный барс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935750" y="1268388"/>
            <a:ext cx="28083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Изображение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животного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827087" y="5373687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URL-изображения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755650" y="5805487"/>
            <a:ext cx="223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Ссылка на ментальную карту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684200" y="5805475"/>
            <a:ext cx="36006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</a:t>
            </a:r>
            <a:r>
              <a:rPr lang="en-US" sz="12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5"/>
              </a:rPr>
              <a:t>goo.gl/3NcczR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4787762" y="53720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“Молния-Судай””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611899" y="5265837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</a:t>
            </a: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goo.gl/SYvQzP</a:t>
            </a:r>
          </a:p>
        </p:txBody>
      </p:sp>
      <p:pic>
        <p:nvPicPr>
          <p:cNvPr descr="595749_snezhnyi-bars-s-dobychei-v-zubah.jpg" id="363" name="Shape 363"/>
          <p:cNvPicPr preferRelativeResize="0"/>
          <p:nvPr/>
        </p:nvPicPr>
        <p:blipFill rotWithShape="1">
          <a:blip r:embed="rId7">
            <a:alphaModFix/>
          </a:blip>
          <a:srcRect b="1450" l="25205" r="20438" t="-1449"/>
          <a:stretch/>
        </p:blipFill>
        <p:spPr>
          <a:xfrm>
            <a:off x="745562" y="1232625"/>
            <a:ext cx="3187212" cy="38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/>
        </p:nvSpPr>
        <p:spPr>
          <a:xfrm>
            <a:off x="4493174" y="1192199"/>
            <a:ext cx="4039799" cy="38895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Продолжительность жизни дольше 100 лет.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Длина самца достигает 20 м, а самки 18 м.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Размер хвоста 7 м.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Масса тела 75-110 тонн.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Гренландский кит может нырять на глубину в 200 метров и пробыть под водой до 40 минут.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Взрослые киты достигают скорости 20 км/ч. У гренландских китов рождается 1 детеныш.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Длина такого малыша 4 -5 метров.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Мать выкармливает малыша молоком около 6 месяцев.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Shape 369"/>
          <p:cNvSpPr txBox="1"/>
          <p:nvPr/>
        </p:nvSpPr>
        <p:spPr>
          <a:xfrm>
            <a:off x="611187" y="1268412"/>
            <a:ext cx="3456000" cy="38895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1" name="Shape 371"/>
          <p:cNvSpPr txBox="1"/>
          <p:nvPr/>
        </p:nvSpPr>
        <p:spPr>
          <a:xfrm>
            <a:off x="1265375" y="476250"/>
            <a:ext cx="66237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     ГРЕНЛАНДСКИЙ ПОЛЯРНЫЙ КИТ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935750" y="1268388"/>
            <a:ext cx="28083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Изображение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животного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827087" y="5373687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URL-изображения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755650" y="5805487"/>
            <a:ext cx="223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Ссылка на ментальную карту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611900" y="5805475"/>
            <a:ext cx="33837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http://su0.ru/Q3UQ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4787762" y="53720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“Птички-невелички”, 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 Новокузнецк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611899" y="5265837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http://goo.gl/3lrsk3 </a:t>
            </a:r>
          </a:p>
        </p:txBody>
      </p:sp>
      <p:pic>
        <p:nvPicPr>
          <p:cNvPr descr="4eff3f8f1abda0cd464ffeee8ef7cea1.jpg" id="378" name="Shape 3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175" y="1268400"/>
            <a:ext cx="3455999" cy="38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/>
        </p:nvSpPr>
        <p:spPr>
          <a:xfrm>
            <a:off x="4817600" y="1338300"/>
            <a:ext cx="4106700" cy="41814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1.Тюлени редко доживают до своей «глубокой старости» . Для самцов пределом составляет 20-25 лет. Самки тюленей живут несколько дольше — до 30-35-ти лет.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2.Вес серого тюленя от 130-320 кг.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3.Длина тела от 170 до 300 см.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4.Питается стайными видами рыб, в том числе лососевыми, моллюсками.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5.За день может  проплыть несколько десятков километров со скоростью до 20 км/ч.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6.Рождается 1 детеныш в год.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7.Самка выкармливает малыша в течение пяти-шести недель молоком.</a:t>
            </a:r>
            <a:b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  <p:sp>
        <p:nvSpPr>
          <p:cNvPr id="384" name="Shape 384"/>
          <p:cNvSpPr txBox="1"/>
          <p:nvPr/>
        </p:nvSpPr>
        <p:spPr>
          <a:xfrm>
            <a:off x="611187" y="1268412"/>
            <a:ext cx="3456000" cy="38895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5" name="Shape 385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6" name="Shape 386"/>
          <p:cNvSpPr txBox="1"/>
          <p:nvPr/>
        </p:nvSpPr>
        <p:spPr>
          <a:xfrm>
            <a:off x="1265375" y="476250"/>
            <a:ext cx="66237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               СЕРЫЙ ТЮЛЕНЬ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935750" y="1268388"/>
            <a:ext cx="28083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Изображение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животного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827087" y="5373687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URL-изображения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755650" y="5805487"/>
            <a:ext cx="223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Ссылка на ментальную карту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4817612" y="56610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“Дружные ребята ”СПб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</a:t>
            </a:r>
          </a:p>
        </p:txBody>
      </p:sp>
      <p:pic>
        <p:nvPicPr>
          <p:cNvPr descr="тюлень.jpg" id="391" name="Shape 3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8050" y="1268399"/>
            <a:ext cx="3383699" cy="388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4493174" y="1192199"/>
            <a:ext cx="4039800" cy="3889499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Информация о животном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611187" y="1268412"/>
            <a:ext cx="3455999" cy="3889499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1619250" y="333375"/>
            <a:ext cx="5689499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1979611" y="476250"/>
            <a:ext cx="5256299" cy="4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НАЗВАНИЕ ЖИВОТНОГО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935750" y="1268388"/>
            <a:ext cx="28083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Изображение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животного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827087" y="5373687"/>
            <a:ext cx="2015999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URL-изображения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755650" y="5805487"/>
            <a:ext cx="2232000" cy="287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Ссылка на ментальную карту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684212" y="5805487"/>
            <a:ext cx="33114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4787762" y="53720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“Название команды”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611899" y="5265837"/>
            <a:ext cx="3455999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/>
        </p:nvSpPr>
        <p:spPr>
          <a:xfrm>
            <a:off x="4493175" y="1103925"/>
            <a:ext cx="4132500" cy="4294800"/>
          </a:xfrm>
          <a:prstGeom prst="rect">
            <a:avLst/>
          </a:prstGeom>
          <a:noFill/>
          <a:ln cap="flat" cmpd="sng" w="381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600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Продолжительность жизни</a:t>
            </a:r>
            <a:r>
              <a:rPr lang="en-US" sz="1600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600">
                <a:solidFill>
                  <a:srgbClr val="5B0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50 лет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Длина тела 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4,5 метра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Ныряет на глубину 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800 метров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Остаётся под водой до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минут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Масса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животного 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lang="en-US" sz="1600">
                <a:latin typeface="Times New Roman"/>
                <a:ea typeface="Times New Roman"/>
                <a:cs typeface="Times New Roman"/>
                <a:sym typeface="Times New Roman"/>
              </a:rPr>
              <a:t>1500 кг (1,5 т)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Масса жировой прослойки составляет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500 кг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детёнышей 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(редко бывает 2)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сегодняшний день насчитывают около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40 - 50 тысяч особей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Длина бивня (рога) достигает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3-х метров 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 бивня около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метров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Бивень отгибается в стороны до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см </a:t>
            </a:r>
            <a:r>
              <a:rPr lang="en-US" sz="16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не ломается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6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Способен пробить лед толщиной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</a:t>
            </a:r>
            <a:r>
              <a:rPr b="1"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см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Shape 397"/>
          <p:cNvSpPr txBox="1"/>
          <p:nvPr/>
        </p:nvSpPr>
        <p:spPr>
          <a:xfrm>
            <a:off x="434650" y="1077462"/>
            <a:ext cx="3873300" cy="4294800"/>
          </a:xfrm>
          <a:prstGeom prst="rect">
            <a:avLst/>
          </a:prstGeom>
          <a:noFill/>
          <a:ln cap="flat" cmpd="sng" w="381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9" name="Shape 399"/>
          <p:cNvSpPr txBox="1"/>
          <p:nvPr/>
        </p:nvSpPr>
        <p:spPr>
          <a:xfrm>
            <a:off x="1979611" y="476250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НАРВАЛ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697237" y="5948337"/>
            <a:ext cx="33114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ментальная карта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4633200" y="5616425"/>
            <a:ext cx="3600600" cy="6477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“ЛИДЕР” - Новокузнецк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579550" y="5474613"/>
            <a:ext cx="3429000" cy="3639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Изображение 2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</a:t>
            </a:r>
            <a:r>
              <a:rPr lang="en-US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Изображение 1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</a:t>
            </a:r>
          </a:p>
        </p:txBody>
      </p:sp>
      <p:pic>
        <p:nvPicPr>
          <p:cNvPr descr="нарвалы.jpg" id="403" name="Shape 403"/>
          <p:cNvPicPr preferRelativeResize="0"/>
          <p:nvPr/>
        </p:nvPicPr>
        <p:blipFill rotWithShape="1">
          <a:blip r:embed="rId8">
            <a:alphaModFix/>
          </a:blip>
          <a:srcRect b="0" l="0" r="0" t="14288"/>
          <a:stretch/>
        </p:blipFill>
        <p:spPr>
          <a:xfrm>
            <a:off x="492625" y="1103925"/>
            <a:ext cx="3767175" cy="2236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rval_02.jpg" id="404" name="Shape 404"/>
          <p:cNvPicPr preferRelativeResize="0"/>
          <p:nvPr/>
        </p:nvPicPr>
        <p:blipFill rotWithShape="1">
          <a:blip r:embed="rId9">
            <a:alphaModFix/>
          </a:blip>
          <a:srcRect b="8317" l="7570" r="0" t="3100"/>
          <a:stretch/>
        </p:blipFill>
        <p:spPr>
          <a:xfrm>
            <a:off x="463650" y="3418150"/>
            <a:ext cx="3815299" cy="187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/>
        </p:nvSpPr>
        <p:spPr>
          <a:xfrm>
            <a:off x="4493174" y="1192199"/>
            <a:ext cx="4039799" cy="38895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-US" sz="1300">
                <a:solidFill>
                  <a:srgbClr val="444444"/>
                </a:solidFill>
                <a:highlight>
                  <a:srgbClr val="FFFFFF"/>
                </a:highlight>
              </a:rPr>
              <a:t>Марал - могучий, стройный олень с крепкими, сильными рогами, его можно встретить летом в самом верхнем поясе горных много полян, поросших сочной густой травой. На Алтае и в Саянах предпочитают зарастающие гари и верхний пояс лесов: там они ходят на альпийские луга - кормиться. Каждый год в феврале марал роняет рога, и на их месте отрастают новые - еще более ветвистые. Пища этих гигантов - веточки лиственных деревьев, кустарников, сочные травы, грибы, даже лишайники. В начале у пары маралов рождается по одному теленку. Малыши покрыты светлыми пятнами и весят всего 10 килограммов.  Самыми крупными и ветвистыми рогами обладают 10-14-летние самцы: они могут весить до 20 кг и иметь 12 ответвлений в рогах.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Shape 410"/>
          <p:cNvSpPr txBox="1"/>
          <p:nvPr/>
        </p:nvSpPr>
        <p:spPr>
          <a:xfrm>
            <a:off x="611187" y="1268412"/>
            <a:ext cx="3456000" cy="38895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2" name="Shape 412"/>
          <p:cNvSpPr txBox="1"/>
          <p:nvPr/>
        </p:nvSpPr>
        <p:spPr>
          <a:xfrm>
            <a:off x="1979611" y="476250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Марал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935750" y="1268388"/>
            <a:ext cx="28083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414" name="Shape 414"/>
          <p:cNvSpPr txBox="1"/>
          <p:nvPr/>
        </p:nvSpPr>
        <p:spPr>
          <a:xfrm>
            <a:off x="827087" y="5373687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URL-изображения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611894" y="5768850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https://goo.gl/MI4os0</a:t>
            </a:r>
            <a:r>
              <a:rPr lang="en-US" sz="10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4787762" y="53720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“Непоседы-112”</a:t>
            </a:r>
          </a:p>
        </p:txBody>
      </p:sp>
      <p:sp>
        <p:nvSpPr>
          <p:cNvPr id="417" name="Shape 417">
            <a:hlinkClick r:id="rId6"/>
          </p:cNvPr>
          <p:cNvSpPr txBox="1"/>
          <p:nvPr/>
        </p:nvSpPr>
        <p:spPr>
          <a:xfrm>
            <a:off x="611899" y="5265837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8" name="Shape 4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4200" y="1344625"/>
            <a:ext cx="3311400" cy="37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Shape 419"/>
          <p:cNvSpPr txBox="1"/>
          <p:nvPr/>
        </p:nvSpPr>
        <p:spPr>
          <a:xfrm>
            <a:off x="-2517950" y="-1455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/>
        </p:nvSpPr>
        <p:spPr>
          <a:xfrm>
            <a:off x="4454050" y="981075"/>
            <a:ext cx="4039800" cy="48243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1.Длина туловища от 50 до 75 см.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 от 2,5 до 3,5 кг.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2.Продолжительность жизни 11 лет.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3.В потомстве 3-5 щенков.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Мать находится с ними неотлучно в норе две недели и кормит их молоком.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возрасте 3 недель малыши покидают нору в первый раз и наслаждаются солнышком, запахами и звуками природы.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4.Питаются в основном грызунами (лемминги), морскими птицами и их птенцами. Разоряют птичьи кладки, поедая яйца. Подпитывают организм «витаминами» - ягоды и растения. Не брезгуют падалью, лакомятся рыбой и другими дарами моря.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Shape 425"/>
          <p:cNvSpPr txBox="1"/>
          <p:nvPr/>
        </p:nvSpPr>
        <p:spPr>
          <a:xfrm>
            <a:off x="611187" y="1268412"/>
            <a:ext cx="3456000" cy="38895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7" name="Shape 427"/>
          <p:cNvSpPr txBox="1"/>
          <p:nvPr/>
        </p:nvSpPr>
        <p:spPr>
          <a:xfrm>
            <a:off x="1979611" y="476250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Медновский голубой песец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827087" y="5373687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URL-изображения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x="755650" y="5805487"/>
            <a:ext cx="223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Ссылка на ментальную карту</a:t>
            </a:r>
          </a:p>
        </p:txBody>
      </p:sp>
      <p:sp>
        <p:nvSpPr>
          <p:cNvPr id="430" name="Shape 430">
            <a:hlinkClick r:id="rId5"/>
          </p:cNvPr>
          <p:cNvSpPr txBox="1"/>
          <p:nvPr/>
        </p:nvSpPr>
        <p:spPr>
          <a:xfrm>
            <a:off x="684212" y="5805487"/>
            <a:ext cx="33114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Shape 431"/>
          <p:cNvSpPr txBox="1"/>
          <p:nvPr/>
        </p:nvSpPr>
        <p:spPr>
          <a:xfrm>
            <a:off x="4762412" y="580547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“Кактусы”-Новокузнецк</a:t>
            </a:r>
          </a:p>
        </p:txBody>
      </p:sp>
      <p:sp>
        <p:nvSpPr>
          <p:cNvPr id="432" name="Shape 432">
            <a:hlinkClick r:id="rId6"/>
          </p:cNvPr>
          <p:cNvSpPr txBox="1"/>
          <p:nvPr/>
        </p:nvSpPr>
        <p:spPr>
          <a:xfrm>
            <a:off x="611899" y="5265837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Mednovskij-goluboj-pesets11.jpg" id="433" name="Shape 4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875" y="1378428"/>
            <a:ext cx="3600600" cy="3326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/>
        </p:nvSpPr>
        <p:spPr>
          <a:xfrm>
            <a:off x="4493175" y="1192200"/>
            <a:ext cx="4177499" cy="40737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Афалина – самый крупный вид из семейства дельфинов, может достигать 3-3,5 метров в длину. Вес до 300 кг, самцы несколько крупнее самок. Голова крупная, около 60 см, лоб высокий и покатый, глаза небольшие, нос умеренно вытянут вперед, есть маленькие, но крепкие и острые зубы.Беременная самка вынашивает детеныша в течение 12 месяцев, к концу беременности она становится очень неуклюжей и медлительной. 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611187" y="1268412"/>
            <a:ext cx="3456000" cy="38895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1" name="Shape 441"/>
          <p:cNvSpPr txBox="1"/>
          <p:nvPr/>
        </p:nvSpPr>
        <p:spPr>
          <a:xfrm>
            <a:off x="1979611" y="476250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Черноморская афалина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935750" y="1268388"/>
            <a:ext cx="28083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Изображение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животного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827087" y="5373687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URL-изображения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x="755650" y="5805487"/>
            <a:ext cx="223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Ссылка на ментальную карту</a:t>
            </a:r>
          </a:p>
        </p:txBody>
      </p:sp>
      <p:sp>
        <p:nvSpPr>
          <p:cNvPr id="445" name="Shape 445">
            <a:hlinkClick r:id="rId5"/>
          </p:cNvPr>
          <p:cNvSpPr txBox="1"/>
          <p:nvPr/>
        </p:nvSpPr>
        <p:spPr>
          <a:xfrm>
            <a:off x="684212" y="5805487"/>
            <a:ext cx="33114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6" name="Shape 446"/>
          <p:cNvSpPr txBox="1"/>
          <p:nvPr/>
        </p:nvSpPr>
        <p:spPr>
          <a:xfrm>
            <a:off x="4787762" y="53720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“Созвездие-Новокузнецк</a:t>
            </a: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</a:p>
        </p:txBody>
      </p:sp>
      <p:sp>
        <p:nvSpPr>
          <p:cNvPr id="447" name="Shape 447">
            <a:hlinkClick r:id="rId6"/>
          </p:cNvPr>
          <p:cNvSpPr txBox="1"/>
          <p:nvPr/>
        </p:nvSpPr>
        <p:spPr>
          <a:xfrm>
            <a:off x="611899" y="5265837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d55b9b60f97b37c2a62a91ab71655612.jpg" id="448" name="Shape 4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1900" y="1268400"/>
            <a:ext cx="3456000" cy="399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/>
        </p:nvSpPr>
        <p:spPr>
          <a:xfrm>
            <a:off x="4266850" y="1210400"/>
            <a:ext cx="4530600" cy="44871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rPr lang="en-US">
                <a:solidFill>
                  <a:schemeClr val="dk1"/>
                </a:solidFill>
              </a:rPr>
              <a:t>Черный аист весит около 3 кг, длина крыльев — около 54 см,  размах около 2-х метров, длина туловища около 1 м. Гнездится один раз в году на высоте 10—20 м в кроне деревьев или в горах на высоте около 2 километров над уровнем моря. В кладке, которую насиживают оба родителя, насчитывается от 4 до 7 яиц. Размеры яиц – 6 см на 4 см. 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rPr lang="en-US">
                <a:solidFill>
                  <a:schemeClr val="dk1"/>
                </a:solidFill>
              </a:rPr>
              <a:t>Насиживание длится около 30 дней. Примерно 10 дней птенцы чёрного аиста только лежат в гнезде. В возрасте 35—40 дней встают на ноги. Всего в гнезде птенцы сидят 55—65 дней. 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rPr lang="en-US">
                <a:solidFill>
                  <a:schemeClr val="dk1"/>
                </a:solidFill>
              </a:rPr>
              <a:t>Родители кормят птенцов около 4—5 раз в сутки, отрыгивая пищу. Был известный случай, когда в Беловежской Пуще, аист принес своим птенцам в гнездо сразу 48 лягушек. Птицы доживают до 18 лет, рекорд в неволе - 31 год.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611175" y="1391575"/>
            <a:ext cx="3456000" cy="34638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6" name="Shape 456"/>
          <p:cNvSpPr txBox="1"/>
          <p:nvPr/>
        </p:nvSpPr>
        <p:spPr>
          <a:xfrm>
            <a:off x="1979611" y="476250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Чёрный аист</a:t>
            </a:r>
          </a:p>
        </p:txBody>
      </p:sp>
      <p:sp>
        <p:nvSpPr>
          <p:cNvPr id="457" name="Shape 457"/>
          <p:cNvSpPr txBox="1"/>
          <p:nvPr/>
        </p:nvSpPr>
        <p:spPr>
          <a:xfrm>
            <a:off x="935750" y="1268388"/>
            <a:ext cx="28083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Изображение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животного</a:t>
            </a:r>
          </a:p>
        </p:txBody>
      </p:sp>
      <p:sp>
        <p:nvSpPr>
          <p:cNvPr id="458" name="Shape 458"/>
          <p:cNvSpPr txBox="1"/>
          <p:nvPr/>
        </p:nvSpPr>
        <p:spPr>
          <a:xfrm>
            <a:off x="827087" y="5373687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URL-изображения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x="755650" y="5805487"/>
            <a:ext cx="223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Ссылка на ментальную карту</a:t>
            </a:r>
          </a:p>
        </p:txBody>
      </p:sp>
      <p:sp>
        <p:nvSpPr>
          <p:cNvPr id="460" name="Shape 460">
            <a:hlinkClick r:id="rId5"/>
          </p:cNvPr>
          <p:cNvSpPr txBox="1"/>
          <p:nvPr/>
        </p:nvSpPr>
        <p:spPr>
          <a:xfrm>
            <a:off x="684212" y="5805487"/>
            <a:ext cx="33114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1" name="Shape 461"/>
          <p:cNvSpPr txBox="1"/>
          <p:nvPr/>
        </p:nvSpPr>
        <p:spPr>
          <a:xfrm>
            <a:off x="4731862" y="57996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“ЮИшки”, ст.Казанская РО</a:t>
            </a:r>
          </a:p>
        </p:txBody>
      </p:sp>
      <p:sp>
        <p:nvSpPr>
          <p:cNvPr id="462" name="Shape 462">
            <a:hlinkClick r:id="rId6"/>
          </p:cNvPr>
          <p:cNvSpPr txBox="1"/>
          <p:nvPr/>
        </p:nvSpPr>
        <p:spPr>
          <a:xfrm>
            <a:off x="611899" y="5265837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аист.jpg" id="463" name="Shape 463"/>
          <p:cNvPicPr preferRelativeResize="0"/>
          <p:nvPr/>
        </p:nvPicPr>
        <p:blipFill rotWithShape="1">
          <a:blip r:embed="rId7">
            <a:alphaModFix/>
          </a:blip>
          <a:srcRect b="0" l="17317" r="9023" t="0"/>
          <a:stretch/>
        </p:blipFill>
        <p:spPr>
          <a:xfrm>
            <a:off x="538875" y="1391500"/>
            <a:ext cx="3600599" cy="3463924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 txBox="1"/>
          <p:nvPr/>
        </p:nvSpPr>
        <p:spPr>
          <a:xfrm>
            <a:off x="11742375" y="8661975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Ребятам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/>
        </p:nvSpPr>
        <p:spPr>
          <a:xfrm>
            <a:off x="4493175" y="1312274"/>
            <a:ext cx="4039800" cy="32700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Продолжительность жизни: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30-0 лет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Длина тела: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65-89см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Вес: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2,3- 4,9 кг.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Скорость полёта: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190-240 км/ч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Пикирует со скоростью: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320 км/ч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Высота полёта: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более 700 км/ч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Размах крыльев:</a:t>
            </a: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175-260 см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98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Длина крыла</a:t>
            </a:r>
            <a:r>
              <a:rPr b="1" lang="en-US" sz="1800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51—65 см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98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Самка сносит </a:t>
            </a: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всего 2 белых яйца с бурыми точками.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98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Гнездовой период</a:t>
            </a: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длится 2 месяца. 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440775" y="1552350"/>
            <a:ext cx="3797100" cy="29100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2" name="Shape 472"/>
          <p:cNvSpPr txBox="1"/>
          <p:nvPr/>
        </p:nvSpPr>
        <p:spPr>
          <a:xfrm>
            <a:off x="1943861" y="426225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СТЕПНОЙ ОРЁЛ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827087" y="5373687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URL-изображения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-511875" y="6779487"/>
            <a:ext cx="223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475" name="Shape 475"/>
          <p:cNvSpPr txBox="1"/>
          <p:nvPr/>
        </p:nvSpPr>
        <p:spPr>
          <a:xfrm>
            <a:off x="683487" y="5865762"/>
            <a:ext cx="33114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Ссылка на карту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4787762" y="53720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“Радуга 58”, г. Новоуральск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611174" y="5295962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Степной орёл 1.jpg" id="478" name="Shape 4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8762" y="1627037"/>
            <a:ext cx="3680824" cy="27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/>
        </p:nvSpPr>
        <p:spPr>
          <a:xfrm>
            <a:off x="4493174" y="1192199"/>
            <a:ext cx="4039799" cy="38895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Длина тела орлана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-белохвоста составляет от 70 до 90 см, масса — от 4 до 7 кг, </a:t>
            </a:r>
            <a:r>
              <a:rPr b="1"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размах крыльев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— от 200 до 230 см.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Размножение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 количество яиц - до 6, обычно 3 или 4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Насиживани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 - 34-36 дней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b="1"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 вскармливания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- 46-53 дня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Орлан- белохвост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4" name="Shape 484"/>
          <p:cNvSpPr txBox="1"/>
          <p:nvPr/>
        </p:nvSpPr>
        <p:spPr>
          <a:xfrm>
            <a:off x="611187" y="1268412"/>
            <a:ext cx="3456000" cy="38895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6" name="Shape 486"/>
          <p:cNvSpPr txBox="1"/>
          <p:nvPr/>
        </p:nvSpPr>
        <p:spPr>
          <a:xfrm>
            <a:off x="1751011" y="439875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Белохвостый орлан 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884812" y="1268412"/>
            <a:ext cx="2808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Изображение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827087" y="5373687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URL-изображения</a:t>
            </a:r>
          </a:p>
        </p:txBody>
      </p:sp>
      <p:sp>
        <p:nvSpPr>
          <p:cNvPr id="489" name="Shape 489"/>
          <p:cNvSpPr txBox="1"/>
          <p:nvPr/>
        </p:nvSpPr>
        <p:spPr>
          <a:xfrm>
            <a:off x="755650" y="5805487"/>
            <a:ext cx="223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Ссылка на ментальную карту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x="684212" y="5805487"/>
            <a:ext cx="33114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1" name="Shape 491"/>
          <p:cNvSpPr txBox="1"/>
          <p:nvPr/>
        </p:nvSpPr>
        <p:spPr>
          <a:xfrm>
            <a:off x="4787762" y="53720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“Добрята”, Новокузнецк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x="611899" y="5265837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</a:t>
            </a: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фото</a:t>
            </a:r>
          </a:p>
        </p:txBody>
      </p:sp>
      <p:pic>
        <p:nvPicPr>
          <p:cNvPr id="493" name="Shape 4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4800" y="1890299"/>
            <a:ext cx="2928699" cy="258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/>
        </p:nvSpPr>
        <p:spPr>
          <a:xfrm>
            <a:off x="4493174" y="1192199"/>
            <a:ext cx="4039799" cy="38895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Размеры: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Масса 5-11 г,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длина тела 42-55 мм,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длина хвоста 37-55 мм,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длина предплечья 35-43 мм, размах крыльев 24-28 см.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Продолжительность жизни: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Живёт 5-10 лет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Млекопитающее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Рождается  1 детёныш.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Становится самостоятельным через 6 месяцев.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900">
                <a:solidFill>
                  <a:srgbClr val="001005"/>
                </a:solidFill>
                <a:highlight>
                  <a:srgbClr val="E1EDC5"/>
                </a:highlight>
              </a:rPr>
              <a:t>.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https://goo.gl/10PnaQ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x="611187" y="1268412"/>
            <a:ext cx="3456000" cy="38895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1979611" y="476250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Бурый ушан</a:t>
            </a:r>
          </a:p>
        </p:txBody>
      </p:sp>
      <p:sp>
        <p:nvSpPr>
          <p:cNvPr id="502" name="Shape 502"/>
          <p:cNvSpPr txBox="1"/>
          <p:nvPr/>
        </p:nvSpPr>
        <p:spPr>
          <a:xfrm>
            <a:off x="935750" y="1268388"/>
            <a:ext cx="28083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503" name="Shape 503"/>
          <p:cNvSpPr txBox="1"/>
          <p:nvPr/>
        </p:nvSpPr>
        <p:spPr>
          <a:xfrm>
            <a:off x="827087" y="5373687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URL-изображения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755650" y="5805487"/>
            <a:ext cx="223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Ссылка на ментальную карту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4787762" y="53720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“Юнги Новоуральск”</a:t>
            </a:r>
          </a:p>
        </p:txBody>
      </p:sp>
      <p:pic>
        <p:nvPicPr>
          <p:cNvPr descr="b2aac85213bac8009147608828389c41.jpg" id="506" name="Shape 50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4337" y="1368575"/>
            <a:ext cx="3389674" cy="331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/>
          <p:nvPr/>
        </p:nvSpPr>
        <p:spPr>
          <a:xfrm>
            <a:off x="4493175" y="1192200"/>
            <a:ext cx="4344600" cy="38895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just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 algn="just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Длина тела 110-146 см, хвоста 8-12 см, высота в холке 60-79 см. </a:t>
            </a:r>
            <a:b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Масса 23-40 кг. </a:t>
            </a:r>
            <a:b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Рога по длине достигают 30 см.</a:t>
            </a:r>
            <a:b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Самки приносят по 1-2 детёныша. </a:t>
            </a:r>
            <a:b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Развивают скорость до 80 километров в час.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611187" y="1268412"/>
            <a:ext cx="3456000" cy="38895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13" name="Shape 513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14" name="Shape 514"/>
          <p:cNvSpPr txBox="1"/>
          <p:nvPr/>
        </p:nvSpPr>
        <p:spPr>
          <a:xfrm>
            <a:off x="1979611" y="476250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САЙГАК</a:t>
            </a:r>
          </a:p>
        </p:txBody>
      </p:sp>
      <p:sp>
        <p:nvSpPr>
          <p:cNvPr id="515" name="Shape 515"/>
          <p:cNvSpPr txBox="1"/>
          <p:nvPr/>
        </p:nvSpPr>
        <p:spPr>
          <a:xfrm>
            <a:off x="684212" y="5805512"/>
            <a:ext cx="33114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u="sng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goo.gl/8gz17J</a:t>
            </a:r>
          </a:p>
        </p:txBody>
      </p:sp>
      <p:sp>
        <p:nvSpPr>
          <p:cNvPr id="516" name="Shape 516"/>
          <p:cNvSpPr txBox="1"/>
          <p:nvPr/>
        </p:nvSpPr>
        <p:spPr>
          <a:xfrm>
            <a:off x="4787762" y="53720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“Звёздочки”, г. Новоуральск</a:t>
            </a:r>
          </a:p>
        </p:txBody>
      </p:sp>
      <p:sp>
        <p:nvSpPr>
          <p:cNvPr id="517" name="Shape 517"/>
          <p:cNvSpPr txBox="1"/>
          <p:nvPr/>
        </p:nvSpPr>
        <p:spPr>
          <a:xfrm>
            <a:off x="611174" y="5265837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u="sng"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goo</a:t>
            </a:r>
            <a:r>
              <a:rPr lang="en-US" sz="1800" u="sng"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.gl/vmYooV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descr="сайгак.jpg" id="518" name="Shape 5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4200" y="1916974"/>
            <a:ext cx="3311400" cy="2520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/>
          <p:nvPr/>
        </p:nvSpPr>
        <p:spPr>
          <a:xfrm>
            <a:off x="4493174" y="1192199"/>
            <a:ext cx="4039799" cy="38895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Информация о животном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611187" y="1268412"/>
            <a:ext cx="3456000" cy="38895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5" name="Shape 525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6" name="Shape 526"/>
          <p:cNvSpPr txBox="1"/>
          <p:nvPr/>
        </p:nvSpPr>
        <p:spPr>
          <a:xfrm>
            <a:off x="1979611" y="476250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паук- птицеед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935750" y="1268388"/>
            <a:ext cx="28083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528" name="Shape 528"/>
          <p:cNvSpPr txBox="1"/>
          <p:nvPr/>
        </p:nvSpPr>
        <p:spPr>
          <a:xfrm>
            <a:off x="827087" y="5373687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URL-изображения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755650" y="5805487"/>
            <a:ext cx="223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Ссылка на ментальную карту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4787762" y="53720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“Ракета Новоуральск”</a:t>
            </a:r>
          </a:p>
        </p:txBody>
      </p:sp>
      <p:pic>
        <p:nvPicPr>
          <p:cNvPr descr="923826.jpg" id="531" name="Shape 5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187" y="1401300"/>
            <a:ext cx="3311424" cy="355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3544500" y="1143000"/>
            <a:ext cx="5063400" cy="44076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Олень средних размеров. Туловище удлиненное, шея довольно длинная, из-за сильной оброслости кажется толстой и массивной, ноги относительно короткие.  Длина тела в среднем: самцов 184—210 (до 226) см, самок 166—199 см; высота в холке 114—141 см и 102—119 см, масса тела 74-194 кг и 71-123 кг. Средняя продолжительность жизни 20 лет. Рога относительно большие и весят 11-12 кг. 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544499" y="1279700"/>
            <a:ext cx="2443200" cy="38895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1546400" y="25350"/>
            <a:ext cx="56895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3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Северный лесной олень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935025" y="1268388"/>
            <a:ext cx="28083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Изображение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животного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827087" y="5373687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URL-изображения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755650" y="5805487"/>
            <a:ext cx="223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Ссылка на ментальную карту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683487" y="5805512"/>
            <a:ext cx="33114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ментальна карта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4568162" y="57125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“Юные следопыты” г. Новокузнецк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611899" y="5265837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о5.jpg" id="161" name="Shape 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875" y="1143000"/>
            <a:ext cx="2664049" cy="38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/>
          <p:nvPr/>
        </p:nvSpPr>
        <p:spPr>
          <a:xfrm>
            <a:off x="4493174" y="1192199"/>
            <a:ext cx="4039799" cy="38895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Информация о животном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Марал - животное Алтая, одно из самых удивительных созданий природы. Кровь этого великолепного представителя копытных издавна использовалась человеком для лечения. Его уникальные свойства не повторяются больше ни в одном живом существе, за что и ценятся во всем мире. Марал - животное, которое является не просто действующим лицом различных мифов и преданий Алтая, но и предметом торговли. - Читайте подробнее на FB.ru:</a:t>
            </a:r>
            <a:r>
              <a:rPr lang="en-US" sz="1100">
                <a:solidFill>
                  <a:schemeClr val="dk1"/>
                </a:solidFill>
                <a:hlinkClick r:id="rId4"/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5"/>
              </a:rPr>
              <a:t>http://fb.ru/article/233474/maral---jivotnoe-iz-semeystva-olenevyih-opisanie-marala#image1146182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7" name="Shape 537"/>
          <p:cNvSpPr txBox="1"/>
          <p:nvPr/>
        </p:nvSpPr>
        <p:spPr>
          <a:xfrm>
            <a:off x="611187" y="1268412"/>
            <a:ext cx="3456000" cy="38895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38" name="Shape 538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39" name="Shape 539"/>
          <p:cNvSpPr txBox="1"/>
          <p:nvPr/>
        </p:nvSpPr>
        <p:spPr>
          <a:xfrm>
            <a:off x="1979611" y="476250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Марал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935750" y="1268388"/>
            <a:ext cx="28083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Изображение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животного</a:t>
            </a:r>
          </a:p>
        </p:txBody>
      </p:sp>
      <p:sp>
        <p:nvSpPr>
          <p:cNvPr id="541" name="Shape 541"/>
          <p:cNvSpPr txBox="1"/>
          <p:nvPr/>
        </p:nvSpPr>
        <p:spPr>
          <a:xfrm>
            <a:off x="827087" y="5373687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URL-изображения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755650" y="5805487"/>
            <a:ext cx="223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Ссылка на ментальную карту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684212" y="5805487"/>
            <a:ext cx="33114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4" name="Shape 544"/>
          <p:cNvSpPr txBox="1"/>
          <p:nvPr/>
        </p:nvSpPr>
        <p:spPr>
          <a:xfrm>
            <a:off x="4787762" y="53720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Непоседы-112</a:t>
            </a: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611899" y="5265837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46" name="Shape 5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175" y="1268400"/>
            <a:ext cx="3455999" cy="38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/>
          <p:nvPr/>
        </p:nvSpPr>
        <p:spPr>
          <a:xfrm>
            <a:off x="4493175" y="1192200"/>
            <a:ext cx="4114800" cy="47643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200">
                <a:solidFill>
                  <a:srgbClr val="252525"/>
                </a:solidFill>
                <a:highlight>
                  <a:srgbClr val="FFFCEB"/>
                </a:highlight>
              </a:rPr>
              <a:t>Байка́льская не́рпа</a:t>
            </a:r>
            <a:r>
              <a:rPr lang="en-US" sz="1200">
                <a:solidFill>
                  <a:srgbClr val="252525"/>
                </a:solidFill>
                <a:highlight>
                  <a:srgbClr val="FFFCEB"/>
                </a:highlight>
              </a:rPr>
              <a:t>, или </a:t>
            </a:r>
            <a:r>
              <a:rPr b="1" lang="en-US" sz="1200">
                <a:solidFill>
                  <a:srgbClr val="252525"/>
                </a:solidFill>
                <a:highlight>
                  <a:srgbClr val="FFFCEB"/>
                </a:highlight>
              </a:rPr>
              <a:t>байкальский тюлень</a:t>
            </a:r>
            <a:r>
              <a:rPr baseline="30000" lang="en-US" sz="1200">
                <a:solidFill>
                  <a:srgbClr val="0B0080"/>
                </a:solidFill>
                <a:highlight>
                  <a:srgbClr val="FFFCEB"/>
                </a:highlight>
                <a:hlinkClick r:id="rId4"/>
              </a:rPr>
              <a:t>[3]</a:t>
            </a:r>
            <a:r>
              <a:rPr lang="en-US" sz="1200">
                <a:solidFill>
                  <a:srgbClr val="252525"/>
                </a:solidFill>
                <a:highlight>
                  <a:srgbClr val="FFFCEB"/>
                </a:highlight>
              </a:rPr>
              <a:t> (</a:t>
            </a:r>
            <a:r>
              <a:rPr lang="en-US" sz="1200">
                <a:solidFill>
                  <a:srgbClr val="0B0080"/>
                </a:solidFill>
                <a:highlight>
                  <a:srgbClr val="FFFCEB"/>
                </a:highlight>
                <a:hlinkClick r:id="rId5"/>
              </a:rPr>
              <a:t>лат.</a:t>
            </a:r>
            <a:r>
              <a:rPr lang="en-US" sz="1200">
                <a:solidFill>
                  <a:srgbClr val="252525"/>
                </a:solidFill>
                <a:highlight>
                  <a:srgbClr val="FFFCEB"/>
                </a:highlight>
              </a:rPr>
              <a:t> </a:t>
            </a:r>
            <a:r>
              <a:rPr i="1" lang="en-US" sz="1200">
                <a:solidFill>
                  <a:srgbClr val="252525"/>
                </a:solidFill>
                <a:highlight>
                  <a:srgbClr val="FFFCEB"/>
                </a:highlight>
              </a:rPr>
              <a:t>Pusa sibirica</a:t>
            </a:r>
            <a:r>
              <a:rPr lang="en-US" sz="1200">
                <a:solidFill>
                  <a:srgbClr val="252525"/>
                </a:solidFill>
                <a:highlight>
                  <a:srgbClr val="FFFCEB"/>
                </a:highlight>
              </a:rPr>
              <a:t>) — один из трёх пресноводных видов тюленя в мире, </a:t>
            </a:r>
            <a:r>
              <a:rPr lang="en-US" sz="1200">
                <a:solidFill>
                  <a:srgbClr val="0B0080"/>
                </a:solidFill>
                <a:highlight>
                  <a:srgbClr val="FFFCEB"/>
                </a:highlight>
                <a:hlinkClick r:id="rId6"/>
              </a:rPr>
              <a:t>эндемик</a:t>
            </a:r>
            <a:r>
              <a:rPr lang="en-US" sz="1200">
                <a:solidFill>
                  <a:srgbClr val="252525"/>
                </a:solidFill>
                <a:highlight>
                  <a:srgbClr val="FFFCEB"/>
                </a:highlight>
              </a:rPr>
              <a:t> озера </a:t>
            </a:r>
            <a:r>
              <a:rPr lang="en-US" sz="1200">
                <a:solidFill>
                  <a:srgbClr val="0B0080"/>
                </a:solidFill>
                <a:highlight>
                  <a:srgbClr val="FFFCEB"/>
                </a:highlight>
                <a:hlinkClick r:id="rId7"/>
              </a:rPr>
              <a:t>Байкал</a:t>
            </a:r>
            <a:r>
              <a:rPr lang="en-US" sz="1200">
                <a:solidFill>
                  <a:srgbClr val="252525"/>
                </a:solidFill>
                <a:highlight>
                  <a:srgbClr val="FFFCEB"/>
                </a:highlight>
              </a:rPr>
              <a:t>, реликт </a:t>
            </a:r>
            <a:r>
              <a:rPr lang="en-US" sz="1200">
                <a:solidFill>
                  <a:srgbClr val="0B0080"/>
                </a:solidFill>
                <a:highlight>
                  <a:srgbClr val="FFFCEB"/>
                </a:highlight>
                <a:hlinkClick r:id="rId8"/>
              </a:rPr>
              <a:t>третичной</a:t>
            </a:r>
            <a:r>
              <a:rPr lang="en-US" sz="1200">
                <a:solidFill>
                  <a:srgbClr val="252525"/>
                </a:solidFill>
                <a:highlight>
                  <a:srgbClr val="FFFCEB"/>
                </a:highlight>
              </a:rPr>
              <a:t> фауны</a:t>
            </a:r>
            <a:r>
              <a:rPr baseline="30000" lang="en-US" sz="1200">
                <a:solidFill>
                  <a:srgbClr val="0B0080"/>
                </a:solidFill>
                <a:highlight>
                  <a:srgbClr val="FFFCEB"/>
                </a:highlight>
                <a:hlinkClick r:id="rId9"/>
              </a:rPr>
              <a:t>[4]</a:t>
            </a:r>
            <a:r>
              <a:rPr baseline="30000" lang="en-US" sz="1200">
                <a:solidFill>
                  <a:srgbClr val="0B0080"/>
                </a:solidFill>
                <a:highlight>
                  <a:srgbClr val="FFFCEB"/>
                </a:highlight>
                <a:hlinkClick r:id="rId10"/>
              </a:rPr>
              <a:t>[5]</a:t>
            </a:r>
            <a:r>
              <a:rPr lang="en-US" sz="1200">
                <a:solidFill>
                  <a:srgbClr val="252525"/>
                </a:solidFill>
                <a:highlight>
                  <a:srgbClr val="FFFCEB"/>
                </a:highlight>
              </a:rPr>
              <a:t>.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rgbClr val="252525"/>
                </a:solidFill>
                <a:highlight>
                  <a:srgbClr val="FFFCEB"/>
                </a:highlight>
              </a:rPr>
              <a:t>Средняя длина тела взрослой нерпы — 165 см (от конца носа до конца задних ластов). Вес от 50 до 130 кг, самки по массе больше самцов</a:t>
            </a:r>
            <a:r>
              <a:rPr baseline="30000" lang="en-US" sz="1200">
                <a:solidFill>
                  <a:srgbClr val="0B0080"/>
                </a:solidFill>
                <a:highlight>
                  <a:srgbClr val="FFFCEB"/>
                </a:highlight>
                <a:hlinkClick r:id="rId11"/>
              </a:rPr>
              <a:t>[4]</a:t>
            </a:r>
            <a:r>
              <a:rPr lang="en-US" sz="1200">
                <a:solidFill>
                  <a:srgbClr val="252525"/>
                </a:solidFill>
                <a:highlight>
                  <a:srgbClr val="FFFCEB"/>
                </a:highlight>
              </a:rPr>
              <a:t>. Линейный рост заканчивается к 17—19 годам, а весовой продолжается ещё в течение ряда лет и возможен до конца жизни. Живут нерпы до 55 лет.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rgbClr val="252525"/>
                </a:solidFill>
                <a:highlight>
                  <a:srgbClr val="FFFCEB"/>
                </a:highlight>
              </a:rPr>
              <a:t>В спокойной обстановке скорость движения под водой не превосходит 7—8 км/ч</a:t>
            </a:r>
            <a:r>
              <a:rPr baseline="30000" lang="en-US" sz="1200">
                <a:solidFill>
                  <a:srgbClr val="0B0080"/>
                </a:solidFill>
                <a:highlight>
                  <a:srgbClr val="FFFCEB"/>
                </a:highlight>
                <a:hlinkClick r:id="rId12"/>
              </a:rPr>
              <a:t>[4]</a:t>
            </a:r>
            <a:r>
              <a:rPr lang="en-US" sz="1200">
                <a:solidFill>
                  <a:srgbClr val="252525"/>
                </a:solidFill>
                <a:highlight>
                  <a:srgbClr val="FFFCEB"/>
                </a:highlight>
              </a:rPr>
              <a:t>. С большей скоростью она плавает, когда уходит от опасности. По твёрдой поверхности нерпа передвигается достаточно медленно, перебирая ластами и хвостом. В случае опасности переходит к скачка́м. </a:t>
            </a:r>
            <a:r>
              <a:rPr lang="en-US" sz="1200">
                <a:solidFill>
                  <a:srgbClr val="252525"/>
                </a:solidFill>
                <a:highlight>
                  <a:srgbClr val="FFFFFF"/>
                </a:highlight>
              </a:rPr>
              <a:t>К 3—4 году жизни нерпы становятся половозрелыми, потомство приносит в возрасте 4—7 лет.  Детёнышей нерпы рождают в специально подготовленном снежном логове, обычно одного, редко двух, в феврале-марте. Вес новорождённого — до 4 кг. </a:t>
            </a:r>
          </a:p>
          <a:p>
            <a:pPr lvl="0" rtl="0"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u="sng">
                <a:solidFill>
                  <a:schemeClr val="hlink"/>
                </a:solidFill>
                <a:highlight>
                  <a:srgbClr val="FFFCEB"/>
                </a:highlight>
                <a:hlinkClick r:id="rId13"/>
              </a:rPr>
              <a:t>Источник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050">
              <a:solidFill>
                <a:srgbClr val="252525"/>
              </a:solidFill>
              <a:highlight>
                <a:srgbClr val="FFFFFF"/>
              </a:highlight>
            </a:endParaRP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2" name="Shape 552"/>
          <p:cNvSpPr txBox="1"/>
          <p:nvPr/>
        </p:nvSpPr>
        <p:spPr>
          <a:xfrm>
            <a:off x="611187" y="1268412"/>
            <a:ext cx="3456000" cy="38895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3" name="Shape 553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4" name="Shape 554"/>
          <p:cNvSpPr txBox="1"/>
          <p:nvPr/>
        </p:nvSpPr>
        <p:spPr>
          <a:xfrm>
            <a:off x="1979611" y="476250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Байкальская нерпа</a:t>
            </a:r>
          </a:p>
        </p:txBody>
      </p:sp>
      <p:sp>
        <p:nvSpPr>
          <p:cNvPr id="555" name="Shape 555"/>
          <p:cNvSpPr txBox="1"/>
          <p:nvPr/>
        </p:nvSpPr>
        <p:spPr>
          <a:xfrm>
            <a:off x="935750" y="1268388"/>
            <a:ext cx="28083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Изображение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животного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539612" y="5805462"/>
            <a:ext cx="33114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4"/>
              </a:rPr>
              <a:t>Ментальная карта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4778412" y="6026050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Солнечные зайчики - ПОЧЕМУЧКИ!”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539599" y="5227725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5"/>
              </a:rPr>
              <a:t>Источник изображения</a:t>
            </a:r>
          </a:p>
        </p:txBody>
      </p:sp>
      <p:pic>
        <p:nvPicPr>
          <p:cNvPr descr="nerpa1.jpg" id="559" name="Shape 55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39600" y="1279477"/>
            <a:ext cx="3600600" cy="3802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4263600" y="1192200"/>
            <a:ext cx="4606800" cy="41814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Кабарга - парнокопытное оленевидное животное. Семейство, представителем которого она является, занимает в классификации промежуточное положение между оленьковыми и оленями. На сегодняшний день кабарга - единственный</a:t>
            </a:r>
            <a:r>
              <a:rPr lang="en-US" sz="1100" u="sng">
                <a:solidFill>
                  <a:schemeClr val="hlink"/>
                </a:solidFill>
              </a:rPr>
              <a:t> </a:t>
            </a:r>
            <a:r>
              <a:rPr lang="en-US" sz="1100">
                <a:solidFill>
                  <a:schemeClr val="dk1"/>
                </a:solidFill>
              </a:rPr>
              <a:t>существующий вид из всего довольно многочисленного семейства.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Длина тела этих животных обычно не превышает 1 м, хвост длиной 4—6 см, высота в холке — до 70 см. Весят эти олени совсем немного от 11 до 18 кг. Задние ноги у кабарги непропорционально длинные, по этой причине у стоящего на 4 ногах животного крестец на 5 — 10 см выше холки.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Главным отличие кабарги от оленей, к которым этот вид иногда относят, является отсутствие рогов. Зато есть клыки. Шерсть у кабарги густая, длинная, но ломкая. Окраска - бурая или коричневая. У молодых животных на боках и по спине разбросаны нечёткие светло-серые пятна.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Кабарга может без особых затруднений подняться на задние ноги - так удобнее объедать со стволов деревьев лишайники, особенно в холодный период. Кроме этого, кабарга прекрасно прыгает и может даже взобраться по наклонному стволу дерева. Помимо лишайников животные поедают хвою пихты и кедра, некоторые зонтичные растения, листья черники, папоротники, хвощ и другие растительные корма.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708425" y="1249775"/>
            <a:ext cx="3194400" cy="39684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1979611" y="476250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КАБАРГА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827087" y="5373687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URL-изображения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755650" y="5805487"/>
            <a:ext cx="223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Ссылка на ментальную карту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708426" y="5805480"/>
            <a:ext cx="2898900" cy="2763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4539762" y="55847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“КЛАСС”, г. Новоуральск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693274" y="5375296"/>
            <a:ext cx="3112500" cy="2874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Moschus_moschiferus_in_Plzen_zoo_(12.02.2011).jpg" id="175" name="Shape 1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6875" y="1252450"/>
            <a:ext cx="2898899" cy="384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4493175" y="1192200"/>
            <a:ext cx="4350000" cy="46134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Царство: Животные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Тип: Хордовые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Класс: Млекопитающие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Отряд: Хищные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Семейство: Моржовые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Род: Моржи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Вид: Морж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rPr lang="en-US">
                <a:solidFill>
                  <a:schemeClr val="dk1"/>
                </a:solidFill>
              </a:rPr>
              <a:t>Морское млекопитающее, единственный современный вид семейства</a:t>
            </a:r>
            <a:r>
              <a:rPr lang="en-US"/>
              <a:t> моржовых</a:t>
            </a:r>
            <a:r>
              <a:rPr lang="en-US">
                <a:solidFill>
                  <a:schemeClr val="dk1"/>
                </a:solidFill>
              </a:rPr>
              <a:t> (</a:t>
            </a:r>
            <a:r>
              <a:rPr i="1" lang="en-US">
                <a:solidFill>
                  <a:schemeClr val="dk1"/>
                </a:solidFill>
              </a:rPr>
              <a:t>Odobenidae</a:t>
            </a:r>
            <a:r>
              <a:rPr lang="en-US">
                <a:solidFill>
                  <a:schemeClr val="dk1"/>
                </a:solidFill>
              </a:rPr>
              <a:t>). Длина туловища самцов может достигать 4,1 м, самок —3,7 м. Бивни самцов могут иметь в длину 65 см, у самок вырастают до 58 см.Взрослый морж легко узнаваем по своим видным бивням. Морж — один из крупнейших представителей ластоногих, по размерам тела среди ластоногих уступает лишь морским слонам. Ареалы этих видов не пересекаются, то есть морж является крупнейшим из ластоногих в своей среде обитания. Размер бивней самца и самки отличаются, в среднем у самцов они достигают 65 см, а у самок - 58 см. </a:t>
            </a:r>
          </a:p>
        </p:txBody>
      </p:sp>
      <p:sp>
        <p:nvSpPr>
          <p:cNvPr id="181" name="Shape 181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1979611" y="476250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Морж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827087" y="5373687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URL-изображения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755650" y="5805487"/>
            <a:ext cx="223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Ссылка</a:t>
            </a: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ментальную карту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611187" y="5805512"/>
            <a:ext cx="33114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4712787" y="5951400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“Умники” Новокузнецк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646524" y="5295962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Морж.jpg" id="188" name="Shape 1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875" y="1416025"/>
            <a:ext cx="3671299" cy="27534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9" name="Shape 189"/>
          <p:cNvGraphicFramePr/>
          <p:nvPr/>
        </p:nvGraphicFramePr>
        <p:xfrm>
          <a:off x="12630675" y="462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{B11B95E0-411A-4CD9-9DC6-DB39CCECBF85}</a:tableStyleId>
              </a:tblPr>
              <a:tblGrid>
                <a:gridCol w="1114425"/>
                <a:gridCol w="190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Татьяна Булатова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19:33 4 февр.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90" name="Shape 190"/>
          <p:cNvSpPr txBox="1"/>
          <p:nvPr/>
        </p:nvSpPr>
        <p:spPr>
          <a:xfrm>
            <a:off x="12783075" y="4777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/>
              <a:t>А где же цифры, ребята?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4476574" y="1210387"/>
            <a:ext cx="4039799" cy="38895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Продолжительность жизни 9-10 лет.  Поднимается вверх на высоту до 3600 метров над уровнем моря.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Достигать в длину может  от 60 - 70 см  до 1,5 метра.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Хвост не превышает 17 - 30 см.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Половозрелыми становятся на 2 - 3 год жизни.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кладке от 5 до 24 яиц, разной длины (16,30 - 17,55 см).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Через 22 - 35 дней появляются малыши длиной 18 - 25 см, весом 2,8 - 9,3 г.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611187" y="1268412"/>
            <a:ext cx="3456000" cy="38895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1979611" y="476250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Узорчатый полоз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935750" y="1268388"/>
            <a:ext cx="28083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827087" y="5373687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URL-изображения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755650" y="5805487"/>
            <a:ext cx="223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Ссылка на ментальную карту</a:t>
            </a:r>
          </a:p>
        </p:txBody>
      </p:sp>
      <p:sp>
        <p:nvSpPr>
          <p:cNvPr id="202" name="Shape 202">
            <a:hlinkClick r:id="rId5"/>
          </p:cNvPr>
          <p:cNvSpPr txBox="1"/>
          <p:nvPr/>
        </p:nvSpPr>
        <p:spPr>
          <a:xfrm>
            <a:off x="684212" y="5805487"/>
            <a:ext cx="33114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4787762" y="53720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“Удача” - Новокузнецк</a:t>
            </a:r>
          </a:p>
        </p:txBody>
      </p:sp>
      <p:sp>
        <p:nvSpPr>
          <p:cNvPr id="204" name="Shape 204">
            <a:hlinkClick r:id="rId6"/>
          </p:cNvPr>
          <p:cNvSpPr txBox="1"/>
          <p:nvPr/>
        </p:nvSpPr>
        <p:spPr>
          <a:xfrm>
            <a:off x="611899" y="5265837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полоз1.jpg" id="205" name="Shape 2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150" y="1268400"/>
            <a:ext cx="3456000" cy="388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4408000" y="1268400"/>
            <a:ext cx="4230900" cy="38895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/>
              <a:t>Дрофа - о</a:t>
            </a:r>
            <a:r>
              <a:rPr lang="en-US"/>
              <a:t>дна из самых крупных птиц 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i="1" lang="en-US">
                <a:solidFill>
                  <a:srgbClr val="CC4125"/>
                </a:solidFill>
              </a:rPr>
              <a:t>Масса</a:t>
            </a:r>
            <a:r>
              <a:rPr lang="en-US"/>
              <a:t> самцов составляет 7-16 кг при </a:t>
            </a:r>
            <a:r>
              <a:rPr b="1" i="1" lang="en-US">
                <a:solidFill>
                  <a:srgbClr val="CC4125"/>
                </a:solidFill>
              </a:rPr>
              <a:t>длине</a:t>
            </a:r>
            <a:r>
              <a:rPr lang="en-US">
                <a:solidFill>
                  <a:srgbClr val="CC4125"/>
                </a:solidFill>
              </a:rPr>
              <a:t> </a:t>
            </a:r>
            <a:r>
              <a:rPr lang="en-US"/>
              <a:t>до 105 см, в то время как самки обычно имеют длину 75-80 см и весят 4-8 кг.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i="1" lang="en-US">
                <a:solidFill>
                  <a:srgbClr val="CC4125"/>
                </a:solidFill>
              </a:rPr>
              <a:t>Длина крыла</a:t>
            </a:r>
            <a:r>
              <a:rPr lang="en-US"/>
              <a:t> 70 см, а их размах  190-260 см.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i="1" lang="en-US">
                <a:solidFill>
                  <a:srgbClr val="CC4125"/>
                </a:solidFill>
              </a:rPr>
              <a:t>Длина хвоста </a:t>
            </a:r>
            <a:r>
              <a:rPr i="1" lang="en-US"/>
              <a:t>- </a:t>
            </a:r>
            <a:r>
              <a:rPr lang="en-US"/>
              <a:t>28 см</a:t>
            </a:r>
            <a:r>
              <a:rPr i="1" lang="en-US"/>
              <a:t>.</a:t>
            </a:r>
            <a:br>
              <a:rPr lang="en-US"/>
            </a:br>
            <a:r>
              <a:rPr b="1" i="1" lang="en-US">
                <a:solidFill>
                  <a:srgbClr val="CC4125"/>
                </a:solidFill>
              </a:rPr>
              <a:t>Гнездо</a:t>
            </a:r>
            <a:r>
              <a:rPr i="1" lang="en-US"/>
              <a:t> </a:t>
            </a:r>
            <a:r>
              <a:rPr lang="en-US"/>
              <a:t>представляет собой ямку в грунте, обычно диаметром 25-35 см и глубиной 5-10 см.</a:t>
            </a:r>
            <a:br>
              <a:rPr lang="en-US"/>
            </a:br>
            <a:r>
              <a:rPr b="1" i="1" lang="en-US">
                <a:solidFill>
                  <a:srgbClr val="CC4125"/>
                </a:solidFill>
              </a:rPr>
              <a:t>В кладке</a:t>
            </a:r>
            <a:r>
              <a:rPr lang="en-US"/>
              <a:t> 2-3 яйца, размером 77-87 на 55-61 мм. </a:t>
            </a:r>
            <a:r>
              <a:rPr b="1" i="1" lang="en-US">
                <a:solidFill>
                  <a:srgbClr val="CC4125"/>
                </a:solidFill>
              </a:rPr>
              <a:t>Срок высиживания</a:t>
            </a:r>
            <a:r>
              <a:rPr i="1" lang="en-US"/>
              <a:t> </a:t>
            </a:r>
            <a:r>
              <a:rPr lang="en-US"/>
              <a:t>- 27 суток.</a:t>
            </a:r>
            <a:br>
              <a:rPr lang="en-US"/>
            </a:br>
            <a:r>
              <a:rPr b="1" i="1" lang="en-US">
                <a:solidFill>
                  <a:srgbClr val="CC4125"/>
                </a:solidFill>
              </a:rPr>
              <a:t>Масса</a:t>
            </a:r>
            <a:r>
              <a:rPr i="1" lang="en-US"/>
              <a:t> </a:t>
            </a:r>
            <a:r>
              <a:rPr lang="en-US"/>
              <a:t>птенца -  84-96 г. На 18-й день он достигает массы 155-260 г, а в возрасте 2 мес. около 1,5 кг. </a:t>
            </a:r>
            <a:br>
              <a:rPr lang="en-US"/>
            </a:br>
            <a:r>
              <a:rPr lang="en-US"/>
              <a:t>Самка выкармливает птенцов до 2-3 недель.</a:t>
            </a:r>
            <a:br>
              <a:rPr lang="en-US"/>
            </a:br>
            <a:r>
              <a:rPr b="1" i="1" lang="en-US">
                <a:solidFill>
                  <a:srgbClr val="CC4125"/>
                </a:solidFill>
              </a:rPr>
              <a:t>Питание</a:t>
            </a:r>
            <a:r>
              <a:rPr lang="en-US"/>
              <a:t>. Всеядная птица: летом преобладает животная пища, а зимой - растительная.</a:t>
            </a:r>
            <a:br>
              <a:rPr lang="en-US"/>
            </a:br>
            <a:r>
              <a:rPr b="1" i="1" lang="en-US">
                <a:solidFill>
                  <a:srgbClr val="CC4125"/>
                </a:solidFill>
              </a:rPr>
              <a:t>Скорость полёта</a:t>
            </a:r>
            <a:r>
              <a:rPr lang="en-US"/>
              <a:t> - 50 км/ч.</a:t>
            </a:r>
            <a:br>
              <a:rPr lang="en-US"/>
            </a:br>
            <a:r>
              <a:rPr b="1" i="1" lang="en-US">
                <a:solidFill>
                  <a:srgbClr val="CC4125"/>
                </a:solidFill>
              </a:rPr>
              <a:t>Продолжительность жизни </a:t>
            </a:r>
            <a:r>
              <a:rPr lang="en-US"/>
              <a:t>- до 25 лет.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611187" y="1268412"/>
            <a:ext cx="3456000" cy="38895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1979611" y="476250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ДРОФА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935750" y="1268388"/>
            <a:ext cx="28083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Изображение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животного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611899" y="5805450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Ментальная карта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4787762" y="53720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“Непоседы-Натальино”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611899" y="5265825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https://goo.gl/xg7QkN</a:t>
            </a:r>
            <a:r>
              <a:rPr lang="en-US" sz="10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pic>
        <p:nvPicPr>
          <p:cNvPr descr="83700.jpg" id="218" name="Shape 2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4200" y="1349757"/>
            <a:ext cx="3311400" cy="3726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>
            <a:off x="4493175" y="1192200"/>
            <a:ext cx="4418400" cy="38895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Животное размером с домашнюю кошку: длина его тела 52—65 см, хвоста 23—31 см; весит он 2—5 кг. От обычной кошки он отличается более массивным телом на коротких толстых лапах и очень густой шерстью, на голове маленькие, широко расставленные ушки.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Кормится манул почти исключительно пищухами и мышевидными грызунами. Добычу ловит, скрадывая её или карауля у камней и нор.Манул охотится ранним утром или в сумерках.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Манул размножается один раз в год. Котята рождаются в апреле—мае. В помёте 2—6 котят, реже больше. </a:t>
            </a:r>
          </a:p>
          <a:p>
            <a:pPr lvl="0" rtl="0" algn="l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611175" y="1268400"/>
            <a:ext cx="3744900" cy="38133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1979611" y="476250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МАНУЛ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871087" y="5885237"/>
            <a:ext cx="33114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Ментальная карта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4708037" y="561127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“Лучики-Балахна”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798774" y="5267600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Рисунок</a:t>
            </a:r>
          </a:p>
        </p:txBody>
      </p:sp>
      <p:pic>
        <p:nvPicPr>
          <p:cNvPr descr="манул.jpg" id="230" name="Shape 2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3325" y="1377075"/>
            <a:ext cx="3600600" cy="36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4">
            <a:alphaModFix/>
          </a:blip>
          <a:stretch>
            <a:fillRect b="0" l="0" r="0" t="0"/>
          </a:stretch>
        </a:blip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4493174" y="1192199"/>
            <a:ext cx="4039799" cy="3889500"/>
          </a:xfrm>
          <a:prstGeom prst="rect">
            <a:avLst/>
          </a:prstGeom>
          <a:noFill/>
          <a:ln cap="flat" cmpd="sng" w="25400">
            <a:solidFill>
              <a:srgbClr val="4A86E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l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3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Леопа́рд</a:t>
            </a:r>
            <a:r>
              <a:rPr b="1" lang="en-US" sz="1300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— вид хищных </a:t>
            </a:r>
            <a:r>
              <a:rPr b="1" lang="en-US" sz="1300">
                <a:solidFill>
                  <a:srgbClr val="0B008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млекопитающих</a:t>
            </a:r>
            <a:r>
              <a:rPr b="1" lang="en-US" sz="1300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семейства </a:t>
            </a:r>
            <a:r>
              <a:rPr b="1" lang="en-US" sz="1300">
                <a:solidFill>
                  <a:srgbClr val="0B008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кошачьих</a:t>
            </a:r>
            <a:r>
              <a:rPr b="1" lang="en-US" sz="1300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один из четырёх представителей рода </a:t>
            </a:r>
            <a:r>
              <a:rPr b="1" lang="en-US" sz="1300">
                <a:solidFill>
                  <a:srgbClr val="0B008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пантера</a:t>
            </a:r>
            <a:r>
              <a:rPr b="1" lang="en-US" sz="1300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относящегося к подсемейству </a:t>
            </a:r>
            <a:r>
              <a:rPr b="1" lang="en-US" sz="1300">
                <a:solidFill>
                  <a:srgbClr val="0B008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больших кошек</a:t>
            </a:r>
            <a:r>
              <a:rPr b="1" lang="en-US" sz="1300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b="1" lang="en-US" sz="1300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-US" sz="1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Продолжительность жизни-</a:t>
            </a:r>
            <a:r>
              <a:rPr b="1" lang="en-US" sz="1300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дикой природе до 10—11 лет, в неволе до 21 года.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Вес-</a:t>
            </a:r>
            <a:r>
              <a:rPr b="1" lang="en-US" sz="1300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масса самок — 32—65 кг, самцов — 60—75 кг.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3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Рост-</a:t>
            </a:r>
            <a:r>
              <a:rPr b="1" lang="en-US" sz="1300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высота самцов в холке — 50—78 см. Высота в холке наиболее мелких особей самок достигает лишь 45 см.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300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Длина тела без хвоста — 90—190 см, (в среднем 160 см) длина хвоста 60—110 см.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3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Размножение-</a:t>
            </a:r>
            <a:r>
              <a:rPr b="1" lang="en-US" sz="1300">
                <a:solidFill>
                  <a:srgbClr val="252525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после 3-месячной беременности появляются 1—2, реже 3 слепых детёныша.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300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Скорость передвижения-</a:t>
            </a:r>
            <a:r>
              <a:rPr b="1" lang="en-US" sz="13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животное леопард считается самым быстрым в мире и может развить скорость своего передвижения до 60 километров в час за какие-то 3-4 прыжка с места. 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611187" y="1268412"/>
            <a:ext cx="3456000" cy="38895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1619250" y="333375"/>
            <a:ext cx="5689500" cy="6477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1979611" y="476250"/>
            <a:ext cx="52563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24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                  Леопард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935750" y="1268388"/>
            <a:ext cx="28083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 txBox="1"/>
          <p:nvPr/>
        </p:nvSpPr>
        <p:spPr>
          <a:xfrm>
            <a:off x="827087" y="5373687"/>
            <a:ext cx="20160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URL-изображения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755650" y="5805487"/>
            <a:ext cx="223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Ссылка на ментальную карту</a:t>
            </a:r>
          </a:p>
        </p:txBody>
      </p:sp>
      <p:sp>
        <p:nvSpPr>
          <p:cNvPr id="242" name="Shape 242">
            <a:hlinkClick r:id="rId9"/>
          </p:cNvPr>
          <p:cNvSpPr txBox="1"/>
          <p:nvPr/>
        </p:nvSpPr>
        <p:spPr>
          <a:xfrm>
            <a:off x="684212" y="5805487"/>
            <a:ext cx="33114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4787762" y="5372025"/>
            <a:ext cx="3600599" cy="5763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b="1"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“Славянские затейники”, ст. Казанская РО</a:t>
            </a:r>
          </a:p>
        </p:txBody>
      </p:sp>
      <p:sp>
        <p:nvSpPr>
          <p:cNvPr id="244" name="Shape 244">
            <a:hlinkClick r:id="rId10"/>
          </p:cNvPr>
          <p:cNvSpPr txBox="1"/>
          <p:nvPr/>
        </p:nvSpPr>
        <p:spPr>
          <a:xfrm>
            <a:off x="611899" y="5265837"/>
            <a:ext cx="3456000" cy="431700"/>
          </a:xfrm>
          <a:prstGeom prst="rect">
            <a:avLst/>
          </a:prstGeom>
          <a:noFill/>
          <a:ln cap="flat" cmpd="sng" w="25400">
            <a:solidFill>
              <a:srgbClr val="CC33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265px-Namibie_Etosha_Leopard_01edit.jpg" id="245" name="Shape 24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1899" y="1268386"/>
            <a:ext cx="3456000" cy="3889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T4CTUPCNHN5M-796094589-55</_dlc_DocId>
    <_dlc_DocIdUrl xmlns="c71519f2-859d-46c1-a1b6-2941efed936d">
      <Url>http://xn--44-6kcadhwnl3cfdx.xn--p1ai/chuhloma/sudai/skvoren/_layouts/15/DocIdRedir.aspx?ID=T4CTUPCNHN5M-796094589-55</Url>
      <Description>T4CTUPCNHN5M-796094589-55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EB116A7CB28604DA3F30A15D32BA8D3" ma:contentTypeVersion="1" ma:contentTypeDescription="Создание документа." ma:contentTypeScope="" ma:versionID="c8e22aeb4e5f5d5008589022357bf4de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6860A9-53B2-4AE9-AF56-7750C41B5A82}"/>
</file>

<file path=customXml/itemProps2.xml><?xml version="1.0" encoding="utf-8"?>
<ds:datastoreItem xmlns:ds="http://schemas.openxmlformats.org/officeDocument/2006/customXml" ds:itemID="{910FC18A-1705-49D2-BB3F-61DDF13A2C86}"/>
</file>

<file path=customXml/itemProps3.xml><?xml version="1.0" encoding="utf-8"?>
<ds:datastoreItem xmlns:ds="http://schemas.openxmlformats.org/officeDocument/2006/customXml" ds:itemID="{A066FF46-80B9-4059-B1F1-01C943D90AE3}"/>
</file>

<file path=customXml/itemProps4.xml><?xml version="1.0" encoding="utf-8"?>
<ds:datastoreItem xmlns:ds="http://schemas.openxmlformats.org/officeDocument/2006/customXml" ds:itemID="{E805D0B1-CC75-4A52-ABFD-B3AA49CAFA76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0x010100FEB116A7CB28604DA3F30A15D32BA8D3</vt:lpwstr>
  </property>
  <property fmtid="{D5CDD505-2E9C-101B-9397-08002B2CF9AE}" pid="3" name="_dlc_DocIdItemGuid">
    <vt:lpwstr>f002f89c-e863-499a-afc4-09236481d102</vt:lpwstr>
  </property>
</Properties>
</file>