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456FC-0C7E-412D-8E1B-F5124B1EC3AC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0E64A-DCAF-440D-A5BB-3140E6235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D3D3F-918D-4FEF-BA55-41883D5D4FA0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FD361-E6AC-4325-9D63-0C3CEAAAD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970D9-5DE6-460C-BA28-06936F1666A2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7714B-3D00-4F2F-9919-A23ECDB2B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BC879-A9E9-4A55-A5B6-03C6F30BCCB5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062BC-5444-4D5C-BFDD-FF1B92511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03C19-E886-4704-AEA1-2D33715FC3B2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30D37-74BC-461E-A16B-792F490EC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1220B-F36A-464C-BEF8-6D57C611A8C8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CBAA8-3E0E-4603-AFF7-39473BC2C5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7C1A3-5339-46AF-9803-ECA30970DF26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2A2D6-CE0D-49EB-82A3-5C1351423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AD993-4024-4487-9D26-60B8AF00F33A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8CD85-DF3B-4DCB-8D24-2FB96F5A5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C7B97-298B-4C12-AB1C-7F0D2C11A3D1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281E-8B25-452D-9571-A4F08DF03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5A4BC-2C70-4D4E-BC59-077FC54A8E02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02685-5BB4-4119-B3CF-19B7F7CDF1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31E-99AD-4D89-AD98-68EF4797E9FD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6FF8F-3452-4C38-B6FA-DE3DA2DFB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7D116C-A167-4980-9B39-567501EA7287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CDB9A0-48A2-4E36-9C3E-469591A9A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0" r:id="rId4"/>
    <p:sldLayoutId id="2147483759" r:id="rId5"/>
    <p:sldLayoutId id="2147483751" r:id="rId6"/>
    <p:sldLayoutId id="2147483752" r:id="rId7"/>
    <p:sldLayoutId id="2147483760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458200" cy="1222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Говорящие фамилии в творчестве А. Н. Островского.</a:t>
            </a:r>
            <a:endParaRPr lang="ru-RU" dirty="0"/>
          </a:p>
        </p:txBody>
      </p:sp>
      <p:pic>
        <p:nvPicPr>
          <p:cNvPr id="7171" name="Рисунок 4" descr="остр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643063"/>
            <a:ext cx="2714625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5" descr="пьесы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25" y="1143000"/>
            <a:ext cx="3071813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5429250" y="5214938"/>
            <a:ext cx="3714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Работу выполнила </a:t>
            </a:r>
          </a:p>
          <a:p>
            <a:r>
              <a:rPr lang="ru-RU">
                <a:latin typeface="Franklin Gothic Book" pitchFamily="34" charset="0"/>
              </a:rPr>
              <a:t>учащаяся 9б класса</a:t>
            </a:r>
          </a:p>
          <a:p>
            <a:r>
              <a:rPr lang="ru-RU">
                <a:latin typeface="Franklin Gothic Book" pitchFamily="34" charset="0"/>
              </a:rPr>
              <a:t>МБОУ  ЧСОШ им. А. А. Яковлева</a:t>
            </a:r>
          </a:p>
          <a:p>
            <a:r>
              <a:rPr lang="ru-RU">
                <a:latin typeface="Franklin Gothic Book" pitchFamily="34" charset="0"/>
              </a:rPr>
              <a:t>Коржева Алина</a:t>
            </a:r>
          </a:p>
          <a:p>
            <a:r>
              <a:rPr lang="ru-RU">
                <a:latin typeface="Franklin Gothic Book" pitchFamily="34" charset="0"/>
              </a:rPr>
              <a:t>Руководитель Меньшикова Е. В.</a:t>
            </a: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2857500" y="6357938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2010 – 2011 уч. 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Яша Гуслин</a:t>
            </a: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Островский не обидел своим вниманием и второстепенных персонажей. Фамилия Яши говорит нам об его главном увлечении – музыке. Имя же его подчеркивает его простоту и свойский характер.</a:t>
            </a:r>
          </a:p>
        </p:txBody>
      </p:sp>
      <p:pic>
        <p:nvPicPr>
          <p:cNvPr id="16388" name="Содержимое 4" descr="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2071688"/>
            <a:ext cx="4256087" cy="3152775"/>
          </a:xfrm>
        </p:spPr>
      </p:pic>
      <p:sp>
        <p:nvSpPr>
          <p:cNvPr id="6" name="Управляющая кнопка: в начало 5">
            <a:hlinkClick r:id="rId3" action="ppaction://hlinksldjump" highlightClick="1"/>
          </p:cNvPr>
          <p:cNvSpPr/>
          <p:nvPr/>
        </p:nvSpPr>
        <p:spPr>
          <a:xfrm>
            <a:off x="7643813" y="1357313"/>
            <a:ext cx="1214437" cy="50006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Гриша Разлюляев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Гриша обладает, пожалуй, самой нелестной фамилией во всей комедии. Его фамилия говорит о том, что он любит поболтать, но болтовня его пустая, за ней ничего не стоит – ни смысла, ни готовности к действиям.</a:t>
            </a:r>
            <a:endParaRPr lang="ru-RU" dirty="0"/>
          </a:p>
        </p:txBody>
      </p:sp>
      <p:pic>
        <p:nvPicPr>
          <p:cNvPr id="17412" name="Содержимое 4" descr="1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428750"/>
            <a:ext cx="3714750" cy="4824413"/>
          </a:xfrm>
        </p:spPr>
      </p:pic>
      <p:sp>
        <p:nvSpPr>
          <p:cNvPr id="6" name="Управляющая кнопка: в начало 5">
            <a:hlinkClick r:id="rId3" action="ppaction://hlinksldjump" highlightClick="1"/>
          </p:cNvPr>
          <p:cNvSpPr/>
          <p:nvPr/>
        </p:nvSpPr>
        <p:spPr>
          <a:xfrm>
            <a:off x="7786688" y="428625"/>
            <a:ext cx="1071562" cy="50006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1843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Толковый словарь Ожегова</a:t>
            </a:r>
          </a:p>
          <a:p>
            <a:pPr eaLnBrk="1" hangingPunct="1"/>
            <a:r>
              <a:rPr lang="ru-RU" smtClean="0"/>
              <a:t>Малый академический словарь</a:t>
            </a:r>
          </a:p>
          <a:p>
            <a:pPr eaLnBrk="1" hangingPunct="1"/>
            <a:r>
              <a:rPr lang="ru-RU" smtClean="0"/>
              <a:t>Словарь Ефремовой</a:t>
            </a:r>
          </a:p>
          <a:p>
            <a:pPr eaLnBrk="1" hangingPunct="1"/>
            <a:r>
              <a:rPr lang="ru-RU" smtClean="0"/>
              <a:t>Великий и могучий </a:t>
            </a:r>
            <a:r>
              <a:rPr lang="en-US" smtClean="0"/>
              <a:t>Google</a:t>
            </a:r>
          </a:p>
          <a:p>
            <a:pPr eaLnBrk="1" hangingPunct="1"/>
            <a:r>
              <a:rPr lang="en-US" smtClean="0"/>
              <a:t>http://www.maly.ru/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Спасибо за внимание!</a:t>
            </a:r>
            <a:endParaRPr lang="ru-RU" dirty="0"/>
          </a:p>
        </p:txBody>
      </p:sp>
      <p:pic>
        <p:nvPicPr>
          <p:cNvPr id="19459" name="Содержимое 3" descr="bednost-0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5813" y="1285875"/>
            <a:ext cx="7643812" cy="5118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458200" cy="5207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Автор проекта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785813" y="1500188"/>
            <a:ext cx="3008312" cy="48006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была выполнена учащейся 9б класса Коржевой Алиной с целью изучить прием «говорящих фамилий» в пьесе Островского «Бедность не порок». Для работы частично использовались материалы учащегося 9б класса Голубева Ильи.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Содержимое 5" descr="IMG_012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29125" y="857250"/>
            <a:ext cx="4202113" cy="5602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Герои пьесы А. Н. Островского «Бедность </a:t>
            </a:r>
            <a:r>
              <a:rPr lang="ru-RU" smtClean="0"/>
              <a:t>не порок»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2" action="ppaction://hlinksldjump"/>
              </a:rPr>
              <a:t>Гордей Карпыч Торцов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3" action="ppaction://hlinksldjump"/>
              </a:rPr>
              <a:t>Пелагея Егоровна Торцова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4" action="ppaction://hlinksldjump"/>
              </a:rPr>
              <a:t>Любовь Гордеевна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5" action="ppaction://hlinksldjump"/>
              </a:rPr>
              <a:t>Митя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6" action="ppaction://hlinksldjump"/>
              </a:rPr>
              <a:t>Любим Торцов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7" action="ppaction://hlinksldjump"/>
              </a:rPr>
              <a:t>Африкан Савич Коршунов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8" action="ppaction://hlinksldjump"/>
              </a:rPr>
              <a:t>Яша Гуслин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hlinkClick r:id="rId9" action="ppaction://hlinksldjump"/>
              </a:rPr>
              <a:t>Гриша Разлюляев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4" name="Управляющая кнопка: в конец 3">
            <a:hlinkClick r:id="rId10" action="ppaction://hlinksldjump" highlightClick="1"/>
          </p:cNvPr>
          <p:cNvSpPr/>
          <p:nvPr/>
        </p:nvSpPr>
        <p:spPr>
          <a:xfrm>
            <a:off x="7286625" y="6072188"/>
            <a:ext cx="1643063" cy="5715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Гордей Карпыч Торцов.</a:t>
            </a:r>
            <a:endParaRPr lang="ru-RU" dirty="0"/>
          </a:p>
        </p:txBody>
      </p:sp>
      <p:pic>
        <p:nvPicPr>
          <p:cNvPr id="10243" name="Содержимое 9" descr="bednost-04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86375" y="1071563"/>
            <a:ext cx="3643313" cy="5410200"/>
          </a:xfrm>
        </p:spPr>
      </p:pic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52578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dirty="0" smtClean="0"/>
              <a:t>Значение фамилии Торцов: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i="1" dirty="0" smtClean="0"/>
              <a:t>«</a:t>
            </a:r>
            <a:r>
              <a:rPr lang="ru-RU" sz="1600" b="1" i="1" dirty="0" smtClean="0"/>
              <a:t>Торец” в словаре Ефремовой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1) Деревянный брусок, бревно со стороны своего поперечного разреза.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2) Поперечная - короткая - сторона, грань чего-л.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3) Короткий, обычно шестигранный брусок поперечно разрезанного бревна для мощения улиц.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4) разг. Мостовая из таких брусков.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5) Поперечный разрез бревна, бруса, а также вообще поперечная грань балки, доски, стола, книги (боковой, верхний или нижний срез её листов).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6) Жарг. Лицо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           </a:t>
            </a:r>
            <a:r>
              <a:rPr lang="ru-RU" sz="1700" b="1" i="1" dirty="0" smtClean="0"/>
              <a:t>Значение имени Гордей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Толковый словарь Ожегова: </a:t>
            </a:r>
            <a:r>
              <a:rPr lang="ru-RU" sz="1600" b="1" dirty="0" smtClean="0"/>
              <a:t>Гордость</a:t>
            </a:r>
            <a:r>
              <a:rPr lang="ru-RU" sz="1600" dirty="0" smtClean="0"/>
              <a:t> – завышенное чувство собственного достоинства, самоуважения, высокомерие, чрезмерно высокое мнение о себе, осознание своего превосходства над другими.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600" dirty="0"/>
          </a:p>
        </p:txBody>
      </p:sp>
      <p:sp>
        <p:nvSpPr>
          <p:cNvPr id="11" name="Управляющая кнопка: в начало 10">
            <a:hlinkClick r:id="rId3" action="ppaction://hlinksldjump" highlightClick="1"/>
          </p:cNvPr>
          <p:cNvSpPr/>
          <p:nvPr/>
        </p:nvSpPr>
        <p:spPr>
          <a:xfrm>
            <a:off x="8001000" y="428625"/>
            <a:ext cx="928688" cy="50006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Пелагея Егоровна Торцова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Пелагея Егоровна – жена Гордея Торцова. Имя ее издавна было распространено на Руси, оно и является ее главной характеристикой. Пелагея – приверженка старорусских традиций, «</a:t>
            </a:r>
            <a:r>
              <a:rPr lang="ru-RU" dirty="0" err="1" smtClean="0"/>
              <a:t>закидоны</a:t>
            </a:r>
            <a:r>
              <a:rPr lang="ru-RU" dirty="0" smtClean="0"/>
              <a:t>» мужа она не понимает и не принимает.</a:t>
            </a:r>
            <a:endParaRPr lang="ru-RU" dirty="0"/>
          </a:p>
        </p:txBody>
      </p:sp>
      <p:pic>
        <p:nvPicPr>
          <p:cNvPr id="11268" name="Содержимое 4" descr="04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57813" y="1357313"/>
            <a:ext cx="3275012" cy="4887912"/>
          </a:xfrm>
        </p:spPr>
      </p:pic>
      <p:sp>
        <p:nvSpPr>
          <p:cNvPr id="6" name="Управляющая кнопка: в начало 5">
            <a:hlinkClick r:id="rId3" action="ppaction://hlinksldjump" highlightClick="1"/>
          </p:cNvPr>
          <p:cNvSpPr/>
          <p:nvPr/>
        </p:nvSpPr>
        <p:spPr>
          <a:xfrm>
            <a:off x="8072438" y="428625"/>
            <a:ext cx="1071562" cy="50006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Любовь Гордеевна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Ее имя – словно неоновый указатель на ее чувства к Мите. Впрочем, отчество тоже играет важную роль – как ни крути, от отца в ней тоже немало. Да-да, та самая гордость, но не возведенная в ранг гордыни, в отличие от ее отца.</a:t>
            </a:r>
            <a:endParaRPr lang="ru-RU" dirty="0"/>
          </a:p>
        </p:txBody>
      </p:sp>
      <p:pic>
        <p:nvPicPr>
          <p:cNvPr id="12292" name="Содержимое 4" descr="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143000"/>
            <a:ext cx="3571875" cy="5330825"/>
          </a:xfrm>
        </p:spPr>
      </p:pic>
      <p:sp>
        <p:nvSpPr>
          <p:cNvPr id="6" name="Управляющая кнопка: в начало 5">
            <a:hlinkClick r:id="rId3" action="ppaction://hlinksldjump" highlightClick="1"/>
          </p:cNvPr>
          <p:cNvSpPr/>
          <p:nvPr/>
        </p:nvSpPr>
        <p:spPr>
          <a:xfrm>
            <a:off x="7858125" y="285750"/>
            <a:ext cx="1071563" cy="64293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Митя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Митя. Просто Митя. Примечательно, что автор не дает нам ни его имени, ни отчества. Этим он словно подчеркивает простоту и скромность данного персонажа. В комедии никто не называет его полным именем, все используют именно это уменьшительное.</a:t>
            </a:r>
            <a:endParaRPr lang="ru-RU" dirty="0"/>
          </a:p>
        </p:txBody>
      </p:sp>
      <p:pic>
        <p:nvPicPr>
          <p:cNvPr id="13316" name="Содержимое 4" descr="bednost_05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6313" y="1571625"/>
            <a:ext cx="4000500" cy="4800600"/>
          </a:xfrm>
        </p:spPr>
      </p:pic>
      <p:sp>
        <p:nvSpPr>
          <p:cNvPr id="6" name="Управляющая кнопка: в начало 5">
            <a:hlinkClick r:id="rId3" action="ppaction://hlinksldjump" highlightClick="1"/>
          </p:cNvPr>
          <p:cNvSpPr/>
          <p:nvPr/>
        </p:nvSpPr>
        <p:spPr>
          <a:xfrm>
            <a:off x="7929563" y="428625"/>
            <a:ext cx="1000125" cy="5715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Любим Торцов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 этого персонажа говорящими являются как имя, так и фамилия. Любим – потому что его все любят, уважают, сочувствуют. Торцов – потому, что ранее он был очень похож на брата Гордея, вел такой же образ жизни. Таким образом, через фамилию автор подчеркивает сходство братьев.</a:t>
            </a:r>
            <a:endParaRPr lang="ru-RU" dirty="0"/>
          </a:p>
        </p:txBody>
      </p:sp>
      <p:pic>
        <p:nvPicPr>
          <p:cNvPr id="14340" name="Содержимое 4" descr="1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3500" y="1214438"/>
            <a:ext cx="3468688" cy="5210175"/>
          </a:xfrm>
        </p:spPr>
      </p:pic>
      <p:sp>
        <p:nvSpPr>
          <p:cNvPr id="6" name="Управляющая кнопка: в начало 5">
            <a:hlinkClick r:id="rId3" action="ppaction://hlinksldjump" highlightClick="1"/>
          </p:cNvPr>
          <p:cNvSpPr/>
          <p:nvPr/>
        </p:nvSpPr>
        <p:spPr>
          <a:xfrm>
            <a:off x="7929563" y="500063"/>
            <a:ext cx="1000125" cy="50006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Африкан Савич Коршунов</a:t>
            </a:r>
            <a:endParaRPr lang="ru-RU" dirty="0"/>
          </a:p>
        </p:txBody>
      </p:sp>
      <p:pic>
        <p:nvPicPr>
          <p:cNvPr id="15363" name="Содержимое 4" descr="bednost-04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428750"/>
            <a:ext cx="2305050" cy="3422650"/>
          </a:xfrm>
        </p:spPr>
      </p:pic>
      <p:sp>
        <p:nvSpPr>
          <p:cNvPr id="15364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sz="1200" smtClean="0"/>
              <a:t>Здесь наблюдается очевидная дисгармония между его именем и отчеством. Савва – исконно русское имя.</a:t>
            </a:r>
            <a:r>
              <a:rPr lang="ru-RU" sz="1200" b="1" smtClean="0"/>
              <a:t> Значение имени Савва</a:t>
            </a:r>
            <a:r>
              <a:rPr lang="ru-RU" sz="1200" smtClean="0"/>
              <a:t> </a:t>
            </a:r>
          </a:p>
          <a:p>
            <a:pPr eaLnBrk="1" hangingPunct="1"/>
            <a:r>
              <a:rPr lang="ru-RU" sz="1200" smtClean="0"/>
              <a:t>Имя Савва - теплое, мягкое, и его обладатель тоже щедр на душевное тепло, которое он дарит и родным, и друзьям, и просто незнакомым людям, нуждающимся в этом тепле. Маленький Савва обычно растет крепышом, ни его здоровье, ни поведение не доставляют родителям никаких проблем: это жизнерадостный, добрый и спокойный ребенок. Савва получает неплохое образование, но реализовать свои способности до конца не может. </a:t>
            </a:r>
          </a:p>
          <a:p>
            <a:pPr eaLnBrk="1" hangingPunct="1"/>
            <a:r>
              <a:rPr lang="ru-RU" sz="1200" smtClean="0"/>
              <a:t>Савва - прежде всего цельная натура, духовно чистый человек. Он чужд мелочности, интриг и склок. Он тянется к знаниям, рано проявляет интерес к литературе, но не дешевым детективам, а к той, что дает пищу его уму. Свою цельность он сохраняет и в браке, не размениваясь на мимолетные интрижки. Бескомпромиссность этих мужчин, верность принципам нередко оборачиваются им во вред - их карьера никогда не движется по накатанной дороге. Там, где не мешало бы пригнуться, чтобы гроза прошла мимо, Савва будет стоять во весь рост. Есть у Саввы еще одна черта, выделяющая его среди прочих, - тяга к одиночеству. Это не '"хоровой" человек.</a:t>
            </a:r>
          </a:p>
        </p:txBody>
      </p:sp>
      <p:pic>
        <p:nvPicPr>
          <p:cNvPr id="15365" name="Рисунок 7" descr="1493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4857750"/>
            <a:ext cx="320992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в начало 8">
            <a:hlinkClick r:id="rId4" action="ppaction://hlinksldjump" highlightClick="1"/>
          </p:cNvPr>
          <p:cNvSpPr/>
          <p:nvPr/>
        </p:nvSpPr>
        <p:spPr>
          <a:xfrm>
            <a:off x="7929563" y="428625"/>
            <a:ext cx="1214437" cy="50006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T4CTUPCNHN5M-1053547175-6</_dlc_DocId>
    <_dlc_DocIdUrl xmlns="c71519f2-859d-46c1-a1b6-2941efed936d">
      <Url>http://edu-sps.koiro.local/chuhloma/shoolchuh/uch/_layouts/15/DocIdRedir.aspx?ID=T4CTUPCNHN5M-1053547175-6</Url>
      <Description>T4CTUPCNHN5M-1053547175-6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E9EF90A1697B945A5DE2693601CCF1F" ma:contentTypeVersion="1" ma:contentTypeDescription="Создание документа." ma:contentTypeScope="" ma:versionID="a15c42318db1e5fcf7c59b396ee70c3c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E0A590-A675-4FFB-90BF-A212F1F1394C}"/>
</file>

<file path=customXml/itemProps2.xml><?xml version="1.0" encoding="utf-8"?>
<ds:datastoreItem xmlns:ds="http://schemas.openxmlformats.org/officeDocument/2006/customXml" ds:itemID="{C5C827E6-17C2-422C-ABD6-44B4F0D52602}"/>
</file>

<file path=customXml/itemProps3.xml><?xml version="1.0" encoding="utf-8"?>
<ds:datastoreItem xmlns:ds="http://schemas.openxmlformats.org/officeDocument/2006/customXml" ds:itemID="{FC261CD7-49BB-4037-A5C6-7C6C3FA22E9C}"/>
</file>

<file path=customXml/itemProps4.xml><?xml version="1.0" encoding="utf-8"?>
<ds:datastoreItem xmlns:ds="http://schemas.openxmlformats.org/officeDocument/2006/customXml" ds:itemID="{C5204596-3865-40BA-B7D3-ED358DAAA7C7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138</TotalTime>
  <Words>748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Говорящие фамилии в творчестве А. Н. Островского.</vt:lpstr>
      <vt:lpstr>Автор проекта</vt:lpstr>
      <vt:lpstr>Герои пьесы А. Н. Островского «Бедность не порок»</vt:lpstr>
      <vt:lpstr>Гордей Карпыч Торцов.</vt:lpstr>
      <vt:lpstr>Пелагея Егоровна Торцова</vt:lpstr>
      <vt:lpstr>Любовь Гордеевна</vt:lpstr>
      <vt:lpstr>Митя</vt:lpstr>
      <vt:lpstr>Любим Торцов</vt:lpstr>
      <vt:lpstr>Африкан Савич Коршунов</vt:lpstr>
      <vt:lpstr>Яша Гуслин</vt:lpstr>
      <vt:lpstr>Гриша Разлюляев</vt:lpstr>
      <vt:lpstr>Источники информации</vt:lpstr>
      <vt:lpstr>   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Говорящие фамилии в творчестве А. Н. Островского.</dc:title>
  <dc:creator>User</dc:creator>
  <cp:lastModifiedBy>Меньшикова</cp:lastModifiedBy>
  <cp:revision>17</cp:revision>
  <dcterms:created xsi:type="dcterms:W3CDTF">2011-04-28T23:21:55Z</dcterms:created>
  <dcterms:modified xsi:type="dcterms:W3CDTF">2011-09-26T14:26:38Z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0x0101009E9EF90A1697B945A5DE2693601CCF1F</vt:lpwstr>
  </property>
  <property fmtid="{D5CDD505-2E9C-101B-9397-08002B2CF9AE}" pid="3" name="_dlc_DocIdItemGuid">
    <vt:lpwstr>cdf8a4d5-d9f9-4f3c-93c9-61277521d4ff</vt:lpwstr>
  </property>
</Properties>
</file>