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2" autoAdjust="0"/>
    <p:restoredTop sz="94660"/>
  </p:normalViewPr>
  <p:slideViewPr>
    <p:cSldViewPr>
      <p:cViewPr varScale="1">
        <p:scale>
          <a:sx n="68" d="100"/>
          <a:sy n="68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39A476-316A-4520-8F29-D5D5700AAA7A}" type="datetime9">
              <a:rPr lang="ru-RU"/>
              <a:pPr>
                <a:defRPr/>
              </a:pPr>
              <a:t>19.02.2011 11:07:22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DBBDF7-37D8-4926-82D3-B35B00A3A7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F28C824-7E08-496E-8032-1A2FE23DAAFB}" type="datetime9">
              <a:rPr lang="ru-RU"/>
              <a:pPr>
                <a:defRPr/>
              </a:pPr>
              <a:t>19.02.2011 11:07:18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403494B-68C4-4F76-8B61-4CD500247C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3494B-68C4-4F76-8B61-4CD500247CF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FD7C-04BB-4DB7-85A7-867D6AA494C2}" type="datetime1">
              <a:rPr lang="ru-RU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6CD0E-B31E-4AD6-9FBE-4D1083BC28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707AA-AE17-47BA-B9AD-5F7326D48977}" type="datetime1">
              <a:rPr lang="ru-RU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7CE5A-B06A-4361-9C9B-2CFD6A5B08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05B35-D333-41A1-BAD2-0785D68F7558}" type="datetime1">
              <a:rPr lang="ru-RU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CD2BC-3361-4180-9732-874EDEFF30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F295C-70A6-477E-8718-DDFE943428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B6444-2626-455B-98BF-ECC274D9C55F}" type="datetime1">
              <a:rPr lang="ru-RU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567AB-CD6A-4CD1-ADD4-04030765E1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BBA49-819B-4388-8421-9A9FB63EAEA2}" type="datetime1">
              <a:rPr lang="ru-RU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E6EFF-1B77-4589-8FD8-844D54158B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17F72-283C-420F-86DE-0BFE1C2A375D}" type="datetime1">
              <a:rPr lang="ru-RU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31F7A-F147-4455-92FB-31BEFD1763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71F60-D9BC-4B5B-A3F0-3A785609528F}" type="datetime1">
              <a:rPr lang="ru-RU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958C7-58DD-4399-90C0-8A095D412E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7B527-4E34-4B51-B37D-4D0928BCEAD9}" type="datetime1">
              <a:rPr lang="ru-RU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48A7C-BABD-4275-A3CD-5F46748D0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3867A-4409-4210-9BF6-D447F665CC94}" type="datetime1">
              <a:rPr lang="ru-RU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33075-A2C1-49B2-AA43-0889253FD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590DF-E489-4730-9F12-4944D587F886}" type="datetime1">
              <a:rPr lang="ru-RU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CB9A6-109E-4D03-9364-510284409C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637A4-C6ED-4A54-B0A9-F58E84F340AF}" type="datetime1">
              <a:rPr lang="ru-RU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283DC-B111-4A11-BBE6-A27DCA6713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37B0BF-1134-465B-9F02-2C44BBE5E019}" type="datetime1">
              <a:rPr lang="ru-RU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75008B-00BE-42B2-A341-11526DFE7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wipe dir="r"/>
  </p:transition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F3E3EC-838C-4A64-AA22-BC34ACD15591}" type="datetime1">
              <a:rPr lang="ru-RU"/>
              <a:pPr>
                <a:defRPr/>
              </a:pPr>
              <a:t>19.02.2011</a:t>
            </a:fld>
            <a:endParaRPr lang="ru-RU" dirty="0"/>
          </a:p>
        </p:txBody>
      </p:sp>
      <p:pic>
        <p:nvPicPr>
          <p:cNvPr id="7" name="Рисунок 6" descr="тпб2.jpg"/>
          <p:cNvPicPr>
            <a:picLocks noChangeAspect="1"/>
          </p:cNvPicPr>
          <p:nvPr/>
        </p:nvPicPr>
        <p:blipFill>
          <a:blip r:embed="rId3" cstate="email">
            <a:lum bright="10000"/>
          </a:blip>
          <a:stretch>
            <a:fillRect/>
          </a:stretch>
        </p:blipFill>
        <p:spPr>
          <a:xfrm>
            <a:off x="214282" y="3500438"/>
            <a:ext cx="1731657" cy="2571768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тпб6.jpg"/>
          <p:cNvPicPr>
            <a:picLocks noChangeAspect="1"/>
          </p:cNvPicPr>
          <p:nvPr/>
        </p:nvPicPr>
        <p:blipFill>
          <a:blip r:embed="rId4" cstate="email">
            <a:lum bright="10000"/>
          </a:blip>
          <a:stretch>
            <a:fillRect/>
          </a:stretch>
        </p:blipFill>
        <p:spPr>
          <a:xfrm>
            <a:off x="857224" y="928670"/>
            <a:ext cx="2043110" cy="2918729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3000364" y="1428736"/>
            <a:ext cx="57864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+mj-lt"/>
              </a:rPr>
              <a:t>Контраст как приём, раскрывающий </a:t>
            </a:r>
          </a:p>
          <a:p>
            <a:pPr algn="ctr"/>
            <a:r>
              <a:rPr lang="ru-RU" sz="3600" dirty="0" smtClean="0">
                <a:latin typeface="+mj-lt"/>
              </a:rPr>
              <a:t>идею рассказа Л.Н.Толстого "После бала"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286248" y="4000504"/>
            <a:ext cx="46434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Литература, 8 класс</a:t>
            </a:r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Учитель русского языка и литературы высшей категории Е.В.Меньшикова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785926"/>
            <a:ext cx="8715436" cy="3714776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Какие выводы можно сделать из этих наблюдений?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Какова же идея рассказа?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Подумайте, почему картина бала дается при вечернем, искусственном  свете, сцена на плацу при дневном свете?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714348" y="857232"/>
            <a:ext cx="64817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dirty="0">
                <a:solidFill>
                  <a:schemeClr val="bg1"/>
                </a:solidFill>
                <a:latin typeface="Arial" charset="0"/>
              </a:rPr>
              <a:t>Обобщение: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73867A-4409-4210-9BF6-D447F665CC94}" type="datetime1">
              <a:rPr lang="ru-RU" smtClean="0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533075-A2C1-49B2-AA43-0889253FD5C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4" name="Рисунок 3" descr="тпб2.jpg"/>
          <p:cNvPicPr>
            <a:picLocks noChangeAspect="1"/>
          </p:cNvPicPr>
          <p:nvPr/>
        </p:nvPicPr>
        <p:blipFill>
          <a:blip r:embed="rId2" cstate="print">
            <a:lum bright="10000" contrast="-10000"/>
          </a:blip>
          <a:stretch>
            <a:fillRect/>
          </a:stretch>
        </p:blipFill>
        <p:spPr>
          <a:xfrm>
            <a:off x="6858016" y="857232"/>
            <a:ext cx="1587352" cy="2357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14282" y="714356"/>
            <a:ext cx="800105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+mn-lt"/>
              </a:rPr>
              <a:t>Задачи урока:</a:t>
            </a:r>
          </a:p>
          <a:p>
            <a:endParaRPr lang="ru-RU" sz="3600" dirty="0" smtClean="0">
              <a:latin typeface="+mn-lt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ru-RU" sz="2400" dirty="0" smtClean="0">
                <a:latin typeface="+mn-lt"/>
              </a:rPr>
              <a:t> определить роль художественных средств, </a:t>
            </a:r>
          </a:p>
          <a:p>
            <a:pPr lvl="0">
              <a:lnSpc>
                <a:spcPct val="200000"/>
              </a:lnSpc>
            </a:pPr>
            <a:r>
              <a:rPr lang="ru-RU" sz="2400" dirty="0" smtClean="0">
                <a:latin typeface="+mn-lt"/>
              </a:rPr>
              <a:t>в создании  картины бала и экзекуции;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ru-RU" sz="2400" dirty="0" smtClean="0">
                <a:latin typeface="+mn-lt"/>
              </a:rPr>
              <a:t> показать, как прием контраста помогает раскрыть идею рассказа;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ru-RU" sz="2400" dirty="0" smtClean="0">
                <a:latin typeface="+mn-lt"/>
              </a:rPr>
              <a:t>раскрыть гуманистический пафос рассказа “После бала”.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Композиция рассказа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73867A-4409-4210-9BF6-D447F665CC94}" type="datetime1">
              <a:rPr lang="ru-RU" smtClean="0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533075-A2C1-49B2-AA43-0889253FD5C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357298"/>
          <a:ext cx="8501122" cy="488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4889520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/>
                        <a:t>Первая часть</a:t>
                      </a:r>
                    </a:p>
                    <a:p>
                      <a:endParaRPr lang="ru-RU" sz="2400" b="0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/>
                        <a:t>Вторая часть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7158" y="2285992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зала предводителя дворянства; 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2714620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хозяева бала;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596" y="3143248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Варенька;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8596" y="3571876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полковник;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596" y="4000504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Иван Васильевич</a:t>
            </a:r>
            <a:endParaRPr lang="ru-RU" sz="2000" dirty="0"/>
          </a:p>
        </p:txBody>
      </p:sp>
      <p:pic>
        <p:nvPicPr>
          <p:cNvPr id="11" name="Рисунок 10" descr="бал.jpg"/>
          <p:cNvPicPr>
            <a:picLocks noChangeAspect="1"/>
          </p:cNvPicPr>
          <p:nvPr/>
        </p:nvPicPr>
        <p:blipFill>
          <a:blip r:embed="rId2" cstate="email">
            <a:lum contrast="10000"/>
          </a:blip>
          <a:stretch>
            <a:fillRect/>
          </a:stretch>
        </p:blipFill>
        <p:spPr>
          <a:xfrm>
            <a:off x="1214414" y="4572008"/>
            <a:ext cx="2448444" cy="1571636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  <p:pic>
        <p:nvPicPr>
          <p:cNvPr id="12" name="Picture 11" descr="scan000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286380" y="4500570"/>
            <a:ext cx="2500330" cy="1621836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  <p:sp>
        <p:nvSpPr>
          <p:cNvPr id="16" name="TextBox 15"/>
          <p:cNvSpPr txBox="1"/>
          <p:nvPr/>
        </p:nvSpPr>
        <p:spPr>
          <a:xfrm>
            <a:off x="4572000" y="2285992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описание улицы;</a:t>
            </a:r>
            <a:endParaRPr lang="ru-RU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3438" y="2714620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солдаты;</a:t>
            </a: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4643438" y="3143248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наказываемый;</a:t>
            </a:r>
            <a:endParaRPr lang="ru-RU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643438" y="3571876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полковник;</a:t>
            </a:r>
            <a:endParaRPr lang="ru-RU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4714876" y="4000504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Иван Васильевич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6" grpId="0"/>
      <p:bldP spid="17" grpId="0"/>
      <p:bldP spid="18" grpId="0"/>
      <p:bldP spid="19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4" name="Rectangle 36"/>
          <p:cNvSpPr>
            <a:spLocks noGrp="1" noChangeArrowheads="1"/>
          </p:cNvSpPr>
          <p:nvPr>
            <p:ph type="title"/>
          </p:nvPr>
        </p:nvSpPr>
        <p:spPr>
          <a:xfrm>
            <a:off x="428596" y="571480"/>
            <a:ext cx="8229600" cy="5937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bg1"/>
                </a:solidFill>
              </a:rPr>
              <a:t>Составьте таблицу</a:t>
            </a:r>
          </a:p>
        </p:txBody>
      </p:sp>
      <p:graphicFrame>
        <p:nvGraphicFramePr>
          <p:cNvPr id="7253" name="Group 85"/>
          <p:cNvGraphicFramePr>
            <a:graphicFrameLocks noGrp="1"/>
          </p:cNvGraphicFramePr>
          <p:nvPr>
            <p:ph idx="1"/>
          </p:nvPr>
        </p:nvGraphicFramePr>
        <p:xfrm>
          <a:off x="285720" y="1200136"/>
          <a:ext cx="8569325" cy="5053787"/>
        </p:xfrm>
        <a:graphic>
          <a:graphicData uri="http://schemas.openxmlformats.org/drawingml/2006/table">
            <a:tbl>
              <a:tblPr/>
              <a:tblGrid>
                <a:gridCol w="2676514"/>
                <a:gridCol w="2895650"/>
                <a:gridCol w="2997161"/>
              </a:tblGrid>
              <a:tr h="50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На балу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После бала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8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Место действия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Зала у предводителя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Описание улицы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4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Цветовая гамма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Звуки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Портрет отца Вареньки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0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Эмоциональное состояние героя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71802" y="2500306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Белый, розовый, сверкающий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72198" y="2571744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Чёрный, серый, кроваво-красный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000364" y="3429000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мотив мазурки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857884" y="3429000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неприятная визгливая мелодия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071802" y="428625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красивый, статный свежий с белыми усами…</a:t>
            </a: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sng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румяным лицом и белыми усами и бакенбардами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sng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румяным лицом и белыми усами и бакенбардами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57884" y="4143380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 румяным лицом и белыми усами и бакенбардами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000364" y="4929198"/>
            <a:ext cx="27860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+mn-lt"/>
              </a:rPr>
              <a:t>доволен, счастлив, блажен, добр, смотрит с восторженным умилением.</a:t>
            </a:r>
            <a:endParaRPr lang="ru-RU" sz="20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57884" y="5143512"/>
            <a:ext cx="3000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+mn-lt"/>
              </a:rPr>
              <a:t>на сердце была почти физическая, доходившая до тошноты, </a:t>
            </a:r>
            <a:r>
              <a:rPr lang="ru-RU" sz="2000" dirty="0" smtClean="0">
                <a:latin typeface="+mn-lt"/>
              </a:rPr>
              <a:t>тоска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F295C-70A6-477E-8718-DDFE943428C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6" name="Рисунок 5" descr="тпб3.jpg"/>
          <p:cNvPicPr>
            <a:picLocks noChangeAspect="1"/>
          </p:cNvPicPr>
          <p:nvPr/>
        </p:nvPicPr>
        <p:blipFill>
          <a:blip r:embed="rId2" cstate="email">
            <a:lum bright="10000" contrast="20000"/>
          </a:blip>
          <a:stretch>
            <a:fillRect/>
          </a:stretch>
        </p:blipFill>
        <p:spPr>
          <a:xfrm>
            <a:off x="214282" y="1714488"/>
            <a:ext cx="1867866" cy="2643206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  <p:pic>
        <p:nvPicPr>
          <p:cNvPr id="8" name="Рисунок 7" descr="тпб4.jpg"/>
          <p:cNvPicPr>
            <a:picLocks noChangeAspect="1"/>
          </p:cNvPicPr>
          <p:nvPr/>
        </p:nvPicPr>
        <p:blipFill>
          <a:blip r:embed="rId3" cstate="email">
            <a:lum bright="10000" contrast="10000"/>
          </a:blip>
          <a:stretch>
            <a:fillRect/>
          </a:stretch>
        </p:blipFill>
        <p:spPr>
          <a:xfrm flipH="1">
            <a:off x="6500826" y="4786322"/>
            <a:ext cx="2173851" cy="1571636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0" y="642918"/>
            <a:ext cx="9001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dirty="0" smtClean="0">
                <a:solidFill>
                  <a:schemeClr val="bg1"/>
                </a:solidFill>
                <a:latin typeface="+mj-lt"/>
              </a:rPr>
              <a:t>Роль художественных средств в создании  картины бала</a:t>
            </a:r>
            <a:endParaRPr lang="ru-RU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71670" y="1214422"/>
            <a:ext cx="68580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Бал – чудесный, зала – прекрасная, буфет – великолепный, музыканты – знаменитые, мотив мазурки звучит беспрерывно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sng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Варенька – в белом платье, в белых перчатках, в белых башмачках. У нее “сияющее, разрумянившееся лицо с ямочками и ласковые, милые глаза”.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sng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Варенька – в белом платье, в белых перчатках, в белых башмачках. У нее “сияющее, разрумянившееся лицо с ямочками и ласковые, милые глаза”.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3108" y="2428868"/>
            <a:ext cx="6786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Варенька – в белом платье, в белых перчатках, в белых башмачках. У нее “сияющее, разрумянившееся лицо с ямочками и ласковые, милые глаза”.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143108" y="3500438"/>
            <a:ext cx="6572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Отец Вареньки – красивый, статный свежий с белыми усами, белыми бакенбардами с блестящими глазами, радостной улыбкой, широкой грудью, сильными плечами и длинными стройными ногами.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14282" y="4929198"/>
            <a:ext cx="6072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Иван Васильевич – доволен, счастлив, блажен, добр, смотрит с восторженным умилением.</a:t>
            </a:r>
            <a:endParaRPr lang="ru-RU" sz="20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F295C-70A6-477E-8718-DDFE943428C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0" y="642918"/>
            <a:ext cx="9001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dirty="0" smtClean="0">
                <a:solidFill>
                  <a:schemeClr val="bg1"/>
                </a:solidFill>
                <a:latin typeface="+mj-lt"/>
              </a:rPr>
              <a:t>Роль художественных средств в создании  картины экзекуции</a:t>
            </a:r>
            <a:endParaRPr lang="ru-RU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20" y="1500174"/>
            <a:ext cx="85725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 весеннем мокром тумане, ломовые с дровами на санях, лошади под глянцевыми дугами с мокрыми головами, кузнец в засаленном полушубке, Солдаты в черных мундирах, неприятная визгливая мелодия, страшная картина наказания.</a:t>
            </a:r>
          </a:p>
          <a:p>
            <a:pPr algn="just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57158" y="2928934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Полковник все тот же – с румяным лицом и белыми усами и бакенбардами.</a:t>
            </a:r>
            <a:endParaRPr lang="ru-RU" dirty="0"/>
          </a:p>
        </p:txBody>
      </p:sp>
      <p:pic>
        <p:nvPicPr>
          <p:cNvPr id="13" name="Picture 11" descr="scan000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428860" y="3500438"/>
            <a:ext cx="4572032" cy="2671160"/>
          </a:xfrm>
          <a:prstGeom prst="rect">
            <a:avLst/>
          </a:prstGeom>
          <a:ln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73867A-4409-4210-9BF6-D447F665CC94}" type="datetime1">
              <a:rPr lang="ru-RU" smtClean="0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533075-A2C1-49B2-AA43-0889253FD5C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000108"/>
          <a:ext cx="857256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4929222">
                <a:tc>
                  <a:txBody>
                    <a:bodyPr/>
                    <a:lstStyle/>
                    <a:p>
                      <a:r>
                        <a:rPr lang="ru-RU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ПОЛКОВНИК  </a:t>
                      </a:r>
                    </a:p>
                    <a:p>
                      <a:endParaRPr lang="ru-RU" sz="2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НАКАЗЫВАЕМЫЙ</a:t>
                      </a:r>
                      <a:endParaRPr lang="ru-RU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7158" y="1571612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“Высокий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военный</a:t>
            </a:r>
            <a:r>
              <a:rPr lang="ru-RU" dirty="0" smtClean="0"/>
              <a:t> в шинели и фуражке”.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643438" y="4786322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«Спотыкающийся</a:t>
            </a:r>
            <a:r>
              <a:rPr lang="ru-RU" dirty="0" smtClean="0"/>
              <a:t>, корчащийся </a:t>
            </a:r>
            <a:r>
              <a:rPr lang="ru-RU" dirty="0" smtClean="0"/>
              <a:t>человек»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7158" y="2428868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“Шел твердой, подрагивающей походкой”.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714876" y="2500306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“Дергая всем телом, шлепая ногами по талому снегу… подвигался ко мне, то опрокидываясь назад…, то падал наперед”…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28596" y="3714752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“Румяное лицо и белые усы и бакенбарды”.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643438" y="3857628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“Сморщенное от страдания лицо”.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57158" y="4786322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“</a:t>
            </a:r>
            <a:r>
              <a:rPr lang="ru-RU" dirty="0" smtClean="0"/>
              <a:t>Твердым шагом двигалась высокая, статная фигура”.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643438" y="1500174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Оголенный по пояс человек, спина его “что-то неестественное пестрое, мокрое, красное”. 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Композиция рассказа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73867A-4409-4210-9BF6-D447F665CC94}" type="datetime1">
              <a:rPr lang="ru-RU" smtClean="0"/>
              <a:pPr>
                <a:defRPr/>
              </a:pPr>
              <a:t>19.02.2011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533075-A2C1-49B2-AA43-0889253FD5C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357298"/>
          <a:ext cx="8501122" cy="488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4889520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/>
                        <a:t>Первая часть</a:t>
                      </a:r>
                    </a:p>
                    <a:p>
                      <a:endParaRPr lang="ru-RU" sz="2400" b="0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/>
                        <a:t>Вторая часть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7158" y="2285992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зала предводителя дворянства; 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2714620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хозяева бала;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596" y="3143248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Варенька;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8596" y="3571876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полковник;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596" y="4000504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Иван Васильевич</a:t>
            </a:r>
            <a:endParaRPr lang="ru-RU" sz="2000" dirty="0"/>
          </a:p>
        </p:txBody>
      </p:sp>
      <p:pic>
        <p:nvPicPr>
          <p:cNvPr id="11" name="Рисунок 10" descr="бал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1214414" y="4572008"/>
            <a:ext cx="2448444" cy="1571636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  <p:pic>
        <p:nvPicPr>
          <p:cNvPr id="12" name="Picture 11" descr="scan0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286380" y="4500570"/>
            <a:ext cx="2500330" cy="1621836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  <p:sp>
        <p:nvSpPr>
          <p:cNvPr id="16" name="TextBox 15"/>
          <p:cNvSpPr txBox="1"/>
          <p:nvPr/>
        </p:nvSpPr>
        <p:spPr>
          <a:xfrm>
            <a:off x="4572000" y="2285992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описание улицы;</a:t>
            </a:r>
            <a:endParaRPr lang="ru-RU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3438" y="2714620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солдаты;</a:t>
            </a: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4643438" y="3143248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наказываемый;</a:t>
            </a:r>
            <a:endParaRPr lang="ru-RU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643438" y="3571876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полковник;</a:t>
            </a:r>
            <a:endParaRPr lang="ru-RU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4714876" y="4000504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Иван Васильевич</a:t>
            </a:r>
            <a:endParaRPr lang="ru-RU" dirty="0"/>
          </a:p>
        </p:txBody>
      </p:sp>
      <p:pic>
        <p:nvPicPr>
          <p:cNvPr id="20" name="Picture 9" descr="scan000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571472" y="2285992"/>
            <a:ext cx="3717225" cy="3929090"/>
          </a:xfrm>
          <a:prstGeom prst="rect">
            <a:avLst/>
          </a:prstGeom>
        </p:spPr>
      </p:pic>
      <p:pic>
        <p:nvPicPr>
          <p:cNvPr id="21" name="Picture 10" descr="13827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643438" y="2285992"/>
            <a:ext cx="4185306" cy="394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3000364" y="2786058"/>
            <a:ext cx="40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</a:rPr>
              <a:t>КОНТРАСТ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2928958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ru-RU" dirty="0" smtClean="0"/>
              <a:t>  </a:t>
            </a:r>
            <a:r>
              <a:rPr lang="ru-RU" i="1" dirty="0" smtClean="0">
                <a:solidFill>
                  <a:srgbClr val="C00000"/>
                </a:solidFill>
              </a:rPr>
              <a:t>Контраст</a:t>
            </a:r>
            <a:r>
              <a:rPr lang="ru-RU" b="1" dirty="0" smtClean="0">
                <a:solidFill>
                  <a:srgbClr val="C00000"/>
                </a:solidFill>
              </a:rPr>
              <a:t> –</a:t>
            </a:r>
            <a:r>
              <a:rPr lang="ru-RU" sz="2800" dirty="0" smtClean="0">
                <a:solidFill>
                  <a:srgbClr val="C00000"/>
                </a:solidFill>
              </a:rPr>
              <a:t> резко выраженное противопоставление.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dirty="0" smtClean="0">
              <a:solidFill>
                <a:srgbClr val="C00000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</a:rPr>
              <a:t>    </a:t>
            </a:r>
            <a:r>
              <a:rPr lang="ru-RU" sz="2800" i="1" dirty="0" smtClean="0">
                <a:solidFill>
                  <a:srgbClr val="C00000"/>
                </a:solidFill>
              </a:rPr>
              <a:t>Контраст</a:t>
            </a:r>
            <a:r>
              <a:rPr lang="ru-RU" sz="2800" dirty="0" smtClean="0">
                <a:solidFill>
                  <a:srgbClr val="C00000"/>
                </a:solidFill>
              </a:rPr>
              <a:t> может быть между словами, образами, персонажами, композиционными элементами и т.д. </a:t>
            </a:r>
            <a:r>
              <a:rPr lang="ru-RU" sz="2800" i="1" dirty="0" smtClean="0">
                <a:solidFill>
                  <a:srgbClr val="C00000"/>
                </a:solidFill>
              </a:rPr>
              <a:t>Контраст</a:t>
            </a:r>
            <a:r>
              <a:rPr lang="ru-RU" sz="2800" dirty="0" smtClean="0">
                <a:solidFill>
                  <a:srgbClr val="C00000"/>
                </a:solidFill>
              </a:rPr>
              <a:t> является выразительным художественным приемом, способом оказывать глубокое эмоциональное воздействие на читателя.</a:t>
            </a:r>
            <a:endParaRPr lang="ru-RU" dirty="0" smtClean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4286256"/>
            <a:ext cx="75724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Антитеза</a:t>
            </a:r>
            <a:r>
              <a:rPr lang="ru-RU" sz="2800" dirty="0" smtClean="0"/>
              <a:t> – резкое противопоставление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7348">
  <a:themeElements>
    <a:clrScheme name="Другая 34">
      <a:dk1>
        <a:srgbClr val="8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T4CTUPCNHN5M-605972122-16</_dlc_DocId>
    <_dlc_DocIdUrl xmlns="c71519f2-859d-46c1-a1b6-2941efed936d">
      <Url>http://edu-sps.koiro.local/chuhloma/shoolchuh/uch/_layouts/15/DocIdRedir.aspx?ID=T4CTUPCNHN5M-605972122-16</Url>
      <Description>T4CTUPCNHN5M-605972122-16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DAEE1C35872E0439D3BAB3C069011AC" ma:contentTypeVersion="1" ma:contentTypeDescription="Создание документа." ma:contentTypeScope="" ma:versionID="91741e5f3df6b4115060dbab583db87d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22FBD29-CEF8-4693-9941-137AA7F56AB0}"/>
</file>

<file path=customXml/itemProps2.xml><?xml version="1.0" encoding="utf-8"?>
<ds:datastoreItem xmlns:ds="http://schemas.openxmlformats.org/officeDocument/2006/customXml" ds:itemID="{9AADD210-CF10-4FBD-82F9-3DB17A43A9FC}"/>
</file>

<file path=customXml/itemProps3.xml><?xml version="1.0" encoding="utf-8"?>
<ds:datastoreItem xmlns:ds="http://schemas.openxmlformats.org/officeDocument/2006/customXml" ds:itemID="{FB54925A-7366-4D55-A725-2A582FAA9B3C}"/>
</file>

<file path=customXml/itemProps4.xml><?xml version="1.0" encoding="utf-8"?>
<ds:datastoreItem xmlns:ds="http://schemas.openxmlformats.org/officeDocument/2006/customXml" ds:itemID="{4D32BDAA-C8B0-4656-93E8-B6B0BAB17F32}"/>
</file>

<file path=docProps/app.xml><?xml version="1.0" encoding="utf-8"?>
<Properties xmlns="http://schemas.openxmlformats.org/officeDocument/2006/extended-properties" xmlns:vt="http://schemas.openxmlformats.org/officeDocument/2006/docPropsVTypes">
  <Template>7348</Template>
  <TotalTime>188</TotalTime>
  <Words>628</Words>
  <Application>Microsoft Office PowerPoint</Application>
  <PresentationFormat>Экран (4:3)</PresentationFormat>
  <Paragraphs>114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7348</vt:lpstr>
      <vt:lpstr>Слайд 1</vt:lpstr>
      <vt:lpstr>Слайд 2</vt:lpstr>
      <vt:lpstr>Композиция рассказа</vt:lpstr>
      <vt:lpstr>Составьте таблицу</vt:lpstr>
      <vt:lpstr>Слайд 5</vt:lpstr>
      <vt:lpstr>Слайд 6</vt:lpstr>
      <vt:lpstr>Слайд 7</vt:lpstr>
      <vt:lpstr>Композиция рассказа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Меньшикова</dc:creator>
  <dc:description>http://aida.ucoz.ru</dc:description>
  <cp:lastModifiedBy>Меньшикова</cp:lastModifiedBy>
  <cp:revision>21</cp:revision>
  <dcterms:created xsi:type="dcterms:W3CDTF">2010-12-08T14:58:55Z</dcterms:created>
  <dcterms:modified xsi:type="dcterms:W3CDTF">2011-02-19T08:32:28Z</dcterms:modified>
  <cp:category>шаблоны к Powerpoint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0x0101002DAEE1C35872E0439D3BAB3C069011AC</vt:lpwstr>
  </property>
  <property fmtid="{D5CDD505-2E9C-101B-9397-08002B2CF9AE}" pid="3" name="_dlc_DocIdItemGuid">
    <vt:lpwstr>5b1d41e6-3199-49f7-98d1-563d779a80ec</vt:lpwstr>
  </property>
</Properties>
</file>