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59" d="100"/>
          <a:sy n="59" d="100"/>
        </p:scale>
        <p:origin x="-1686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502823-CE85-49D2-880F-1F1FB38209B8}" type="datetimeFigureOut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460919-13D7-4E4C-AC61-D217D315D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12952-BAA6-4A4B-A682-E96F0A7DCEFC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FCA21-BCB3-4895-8F95-A6D2AD700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1462-454F-4D51-A815-E1A9542C5600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C569B-6C64-4C02-8DAE-7099857FA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B4A64-9474-4836-A70A-82BEB12DA051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CF29E-A468-46FA-A024-349F0DC2D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D3D37-299B-4C43-8506-93FD2076EC73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4A6D6-0978-4452-AC74-ABD3FDC63E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56B69-6B60-46C6-A79D-BB0CC8ACE548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67A0B-649B-4933-9049-46A5261AF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63E7-0ACD-4AE8-B566-07A5D149ECF2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1FEA-AEAF-4EA7-A54C-5C43F2C42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21A90-EB4E-4612-9636-4573801F8A5F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6828D-A3D3-42C3-B5C8-1EA923360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93496-8F6A-4B7B-B48B-C7450F1B6DD0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CA763-AB12-4383-802D-BE2E9B429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D4D3D-4C9C-4727-BE99-E41307926B9D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5E408-969F-4E9F-821E-206726877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55DB3-D8E8-45BD-9C4C-ACB0836EEDBF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2803A-3999-432E-B06A-ACEAC81E2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3DA42-156A-4A33-BD68-10AA541668C4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A71FA-6B37-4B0F-9555-0B79FB574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C6F42B-CD85-4E92-953B-908B330859FA}" type="datetime1">
              <a:rPr lang="ru-RU"/>
              <a:pPr>
                <a:defRPr/>
              </a:pPr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872CA7-651E-4CF5-A8B5-11B7E77C5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5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21558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Золотое наследие русской старины</a:t>
            </a:r>
            <a:br>
              <a:rPr lang="ru-RU" sz="5400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Народные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лирические песни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i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88" y="4429125"/>
            <a:ext cx="3400425" cy="1428750"/>
          </a:xfrm>
        </p:spPr>
        <p:txBody>
          <a:bodyPr rtlCol="0">
            <a:normAutofit fontScale="85000" lnSpcReduction="1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Урок литературы в 8 классе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Учитель русского языка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и литературы высшей категории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Меньшикова Е.В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E03B2-AE37-48D8-8D95-D00F1EE6B3A9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pic>
        <p:nvPicPr>
          <p:cNvPr id="6" name="Рисунок 5" descr="Russkiy_Terem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3" y="2714625"/>
            <a:ext cx="4824412" cy="321468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C08DC-1FA4-435F-802C-46D2BEE9ABD8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88" y="1143000"/>
            <a:ext cx="7715250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Эпитеты :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постоянные (зелёный сад, чистое поле, буйный ветер, тёмный лес, сырая земля и т.д.)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эмоционально-психологические (родной батюшка, дорогие подружки, любезный дружочек, соколик ясный)</a:t>
            </a: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75" y="4786313"/>
            <a:ext cx="1571625" cy="157162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7" name="Управляющая кнопка: возврат 6">
            <a:hlinkClick r:id="rId3" action="ppaction://hlinksldjump" highlightClick="1"/>
          </p:cNvPr>
          <p:cNvSpPr/>
          <p:nvPr/>
        </p:nvSpPr>
        <p:spPr>
          <a:xfrm>
            <a:off x="214313" y="6429375"/>
            <a:ext cx="285750" cy="214313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63FA3-9A34-448E-998F-344A6E8DBE3C}" type="slidenum">
              <a:rPr lang="ru-RU"/>
              <a:pPr>
                <a:defRPr/>
              </a:pPr>
              <a:t>11</a:t>
            </a:fld>
            <a:endParaRPr lang="ru-RU"/>
          </a:p>
        </p:txBody>
      </p:sp>
      <p:pic>
        <p:nvPicPr>
          <p:cNvPr id="4" name="Рисунок 3" descr="в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00063" y="1071563"/>
            <a:ext cx="3000375" cy="529431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5" name="Рисунок 4" descr="repin2.jpg"/>
          <p:cNvPicPr>
            <a:picLocks noChangeAspect="1"/>
          </p:cNvPicPr>
          <p:nvPr/>
        </p:nvPicPr>
        <p:blipFill>
          <a:blip r:embed="rId3" cstate="print"/>
          <a:srcRect l="9375" t="7911" r="10937" b="10232"/>
          <a:stretch>
            <a:fillRect/>
          </a:stretch>
        </p:blipFill>
        <p:spPr>
          <a:xfrm>
            <a:off x="4500563" y="1000125"/>
            <a:ext cx="4143375" cy="519906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71500" y="428625"/>
            <a:ext cx="82153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Изучение поэтики песни «Уж ты, ночка, ты, ноченька тёмная»</a:t>
            </a:r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214313" y="6500813"/>
            <a:ext cx="285750" cy="14287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202AB-AC07-43FE-9F94-0AC606C5532D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313" y="714375"/>
            <a:ext cx="7858125" cy="4862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Домашнее задание: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1. Письменный ответ на вопрос: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В чём покоряющая душу сила народной песни?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2. Письменный анализ русской народной песни по плану: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К кому обращается лирический герой?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Докажите, что вопросы носят риторический характер т.е. не требуют ответа или он очевиден.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Каково основное настроение, выраженное в песне?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Какими художественными средствами оно выражено?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Какой отклик в душе слушателя находит эта песня?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6" name="Рисунок 5" descr="5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50" y="357188"/>
            <a:ext cx="1357313" cy="2287587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7049E-CE89-4318-B0BB-18A48A4B308C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43375" y="1000125"/>
            <a:ext cx="4500563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Настолько песня хороша,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Прозрачно-родникова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Что хочет хмурая душа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Чтоб песнь взлетела снова.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Настолько песня хороша,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Добра, смела, сурова,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Что хочет эту песнь душа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Запомнить слово в слово.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В. Казанцев </a:t>
            </a:r>
          </a:p>
        </p:txBody>
      </p:sp>
      <p:pic>
        <p:nvPicPr>
          <p:cNvPr id="13" name="Рисунок 12" descr="Russkiy_Terem_3.jpg"/>
          <p:cNvPicPr>
            <a:picLocks noChangeAspect="1"/>
          </p:cNvPicPr>
          <p:nvPr/>
        </p:nvPicPr>
        <p:blipFill>
          <a:blip r:embed="rId2" cstate="print"/>
          <a:srcRect l="29902" r="39895"/>
          <a:stretch>
            <a:fillRect/>
          </a:stretch>
        </p:blipFill>
        <p:spPr>
          <a:xfrm>
            <a:off x="785813" y="714375"/>
            <a:ext cx="2428875" cy="535781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813" y="785813"/>
            <a:ext cx="7215187" cy="76993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Русские народные песни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75" y="2357438"/>
            <a:ext cx="3357563" cy="70802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исторические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3500" y="2357438"/>
            <a:ext cx="3357563" cy="76993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лирические</a:t>
            </a:r>
          </a:p>
        </p:txBody>
      </p:sp>
      <p:cxnSp>
        <p:nvCxnSpPr>
          <p:cNvPr id="6" name="Прямая со стрелкой 5"/>
          <p:cNvCxnSpPr>
            <a:endCxn id="3" idx="0"/>
          </p:cNvCxnSpPr>
          <p:nvPr/>
        </p:nvCxnSpPr>
        <p:spPr>
          <a:xfrm rot="10800000" flipV="1">
            <a:off x="2392363" y="1571625"/>
            <a:ext cx="893762" cy="78581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428875" y="1571625"/>
            <a:ext cx="892175" cy="785813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5715000" y="1643063"/>
            <a:ext cx="785813" cy="64293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71750" y="5357813"/>
            <a:ext cx="2786063" cy="584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солдатские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28938" y="4214813"/>
            <a:ext cx="2214562" cy="584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семейные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00813" y="4143375"/>
            <a:ext cx="2286000" cy="584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любовные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43563" y="5357813"/>
            <a:ext cx="2643187" cy="584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обрядовые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4429125" y="3571875"/>
            <a:ext cx="2143125" cy="1285875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216650" y="3143250"/>
            <a:ext cx="1212850" cy="928688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4286250" y="3143250"/>
            <a:ext cx="1857375" cy="1071563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5286375" y="4071938"/>
            <a:ext cx="2143125" cy="28575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A2B69-5760-4086-8DDB-280C7FB0F05E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pic>
        <p:nvPicPr>
          <p:cNvPr id="19" name="Рисунок 18" descr="5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" y="3429000"/>
            <a:ext cx="1779588" cy="30003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36" name="Рисунок 35" descr="5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" y="3429000"/>
            <a:ext cx="1779588" cy="30003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B0E0A-7C3C-4436-A62D-357CADE9C7DE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500063" y="428625"/>
            <a:ext cx="8072437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4000" b="1">
                <a:solidFill>
                  <a:srgbClr val="CC3300"/>
                </a:solidFill>
                <a:latin typeface="Monotype Corsiva" pitchFamily="66" charset="0"/>
              </a:rPr>
              <a:t>Лирика</a:t>
            </a:r>
            <a:r>
              <a:rPr lang="ru-RU" sz="2800">
                <a:solidFill>
                  <a:srgbClr val="CC3300"/>
                </a:solidFill>
                <a:latin typeface="Calibri" pitchFamily="34" charset="0"/>
              </a:rPr>
              <a:t> (</a:t>
            </a:r>
            <a:r>
              <a:rPr lang="ru-RU" sz="2800" i="1">
                <a:solidFill>
                  <a:srgbClr val="CC3300"/>
                </a:solidFill>
                <a:latin typeface="Calibri" pitchFamily="34" charset="0"/>
              </a:rPr>
              <a:t>греч</a:t>
            </a:r>
            <a:r>
              <a:rPr lang="ru-RU" sz="2800">
                <a:solidFill>
                  <a:srgbClr val="CC3300"/>
                </a:solidFill>
                <a:latin typeface="Calibri" pitchFamily="34" charset="0"/>
              </a:rPr>
              <a:t>. музыкальный, напевный) – 1) один из трёх основных родов словесного искусства(наряду с </a:t>
            </a:r>
            <a:r>
              <a:rPr lang="ru-RU" sz="2800" b="1" i="1">
                <a:solidFill>
                  <a:srgbClr val="CC3300"/>
                </a:solidFill>
                <a:latin typeface="Calibri" pitchFamily="34" charset="0"/>
              </a:rPr>
              <a:t>эпосом</a:t>
            </a:r>
            <a:r>
              <a:rPr lang="ru-RU" sz="2800">
                <a:solidFill>
                  <a:srgbClr val="CC3300"/>
                </a:solidFill>
                <a:latin typeface="Calibri" pitchFamily="34" charset="0"/>
              </a:rPr>
              <a:t> и </a:t>
            </a:r>
            <a:r>
              <a:rPr lang="ru-RU" sz="2800" b="1" i="1">
                <a:solidFill>
                  <a:srgbClr val="CC3300"/>
                </a:solidFill>
                <a:latin typeface="Calibri" pitchFamily="34" charset="0"/>
              </a:rPr>
              <a:t>драмой</a:t>
            </a:r>
            <a:r>
              <a:rPr lang="ru-RU" sz="2800">
                <a:solidFill>
                  <a:srgbClr val="CC3300"/>
                </a:solidFill>
                <a:latin typeface="Calibri" pitchFamily="34" charset="0"/>
              </a:rPr>
              <a:t>), как правило, использующий стихотворную форму; лирика является прямым выражением индивидуальных чувств и переживаний; 2) совокупность произведений этого рода. </a:t>
            </a:r>
          </a:p>
        </p:txBody>
      </p:sp>
      <p:pic>
        <p:nvPicPr>
          <p:cNvPr id="10" name="Рисунок 9" descr="7.jpg"/>
          <p:cNvPicPr>
            <a:picLocks noChangeAspect="1"/>
          </p:cNvPicPr>
          <p:nvPr/>
        </p:nvPicPr>
        <p:blipFill>
          <a:blip r:embed="rId2" cstate="print"/>
          <a:srcRect l="8514" t="8571" r="12732" b="20365"/>
          <a:stretch>
            <a:fillRect/>
          </a:stretch>
        </p:blipFill>
        <p:spPr>
          <a:xfrm>
            <a:off x="2643188" y="4071938"/>
            <a:ext cx="3294062" cy="221456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285750" y="6143625"/>
            <a:ext cx="328613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27C95-3346-4B0D-B0FD-DA1FE5406855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313" y="357188"/>
            <a:ext cx="8429625" cy="609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Художественные особенности жанра: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2" action="ppaction://hlinksldjump"/>
              </a:rPr>
              <a:t>лирический герой;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3" action="ppaction://hlinksldjump"/>
              </a:rPr>
              <a:t>композиционные особенности;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4" action="ppaction://hlinksldjump"/>
              </a:rPr>
              <a:t>основной принцип внутренней организации;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5" action="ppaction://hlinksldjump"/>
              </a:rPr>
              <a:t>символика;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6" action="ppaction://hlinksldjump"/>
              </a:rPr>
              <a:t>языковые особенности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0" name="Рисунок 9" descr="3big.jpg"/>
          <p:cNvPicPr>
            <a:picLocks noChangeAspect="1"/>
          </p:cNvPicPr>
          <p:nvPr/>
        </p:nvPicPr>
        <p:blipFill>
          <a:blip r:embed="rId7" cstate="print"/>
          <a:srcRect b="12500"/>
          <a:stretch>
            <a:fillRect/>
          </a:stretch>
        </p:blipFill>
        <p:spPr>
          <a:xfrm>
            <a:off x="5357813" y="3786188"/>
            <a:ext cx="3473450" cy="2147887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4" name="Управляющая кнопка: в начало 13">
            <a:hlinkClick r:id="" action="ppaction://hlinkshowjump?jump=firstslide" highlightClick="1"/>
          </p:cNvPr>
          <p:cNvSpPr/>
          <p:nvPr/>
        </p:nvSpPr>
        <p:spPr>
          <a:xfrm>
            <a:off x="285750" y="6500813"/>
            <a:ext cx="357188" cy="14287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29BCD-CFD2-4301-B94D-C9933CB4060D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7" name="Рисунок 6" descr="2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651500" y="2571750"/>
            <a:ext cx="2563813" cy="350043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28625" y="1143000"/>
            <a:ext cx="8215313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Лирический герой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– это всегда простой человек труда: крестьянин, крестьянка, солдат, ямщик, бурлак,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«удалой разбойник.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0" name="Рисунок 9" descr="19-11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813" y="3643313"/>
            <a:ext cx="3771900" cy="24288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2" name="Управляющая кнопка: возврат 11">
            <a:hlinkClick r:id="rId4" action="ppaction://hlinksldjump" highlightClick="1"/>
          </p:cNvPr>
          <p:cNvSpPr/>
          <p:nvPr/>
        </p:nvSpPr>
        <p:spPr>
          <a:xfrm>
            <a:off x="357188" y="6500813"/>
            <a:ext cx="285750" cy="142875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7AAD0-2228-48A2-A7C8-6227DCBA2313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1500" y="857250"/>
            <a:ext cx="4214813" cy="5232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Композиция: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монолог (обычно начинается с обращений: к людям (матери, отцу, милому и т.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д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), к родной сторонке, к различным явлениям природы.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диалог (разговор девушки с милым, с подругами, родителями и т.д.)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12" name="Рисунок 11" descr="19-11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88" y="2643188"/>
            <a:ext cx="2884487" cy="18573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13" name="Рисунок 12" descr="р.jpg"/>
          <p:cNvPicPr>
            <a:picLocks noChangeAspect="1"/>
          </p:cNvPicPr>
          <p:nvPr/>
        </p:nvPicPr>
        <p:blipFill>
          <a:blip r:embed="rId3" cstate="print">
            <a:lum contrast="30000"/>
          </a:blip>
          <a:srcRect l="2577" t="4000" r="4644" b="4000"/>
          <a:stretch>
            <a:fillRect/>
          </a:stretch>
        </p:blipFill>
        <p:spPr>
          <a:xfrm>
            <a:off x="5715000" y="4143375"/>
            <a:ext cx="3019425" cy="192881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14" name="Рисунок 13" descr="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29438" y="642938"/>
            <a:ext cx="1812925" cy="24288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8" name="Управляющая кнопка: возврат 17">
            <a:hlinkClick r:id="rId5" action="ppaction://hlinksldjump" highlightClick="1"/>
          </p:cNvPr>
          <p:cNvSpPr/>
          <p:nvPr/>
        </p:nvSpPr>
        <p:spPr>
          <a:xfrm>
            <a:off x="428625" y="6286500"/>
            <a:ext cx="285750" cy="142875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2DA58-F7C9-4327-8FB9-D3B31F9425EB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625" y="1000125"/>
            <a:ext cx="7929563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Поэтический (психологический) параллелизм: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вначале – природная, символическая картина, а затем – картина - образ человеческой жизни. </a:t>
            </a:r>
          </a:p>
        </p:txBody>
      </p:sp>
      <p:pic>
        <p:nvPicPr>
          <p:cNvPr id="6" name="Рисунок 5" descr="ы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71500" y="3429000"/>
            <a:ext cx="3319463" cy="250031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7" name="Рисунок 6" descr="19-11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8" y="3429000"/>
            <a:ext cx="3929062" cy="25304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3" name="Управляющая кнопка: возврат 12">
            <a:hlinkClick r:id="rId4" action="ppaction://hlinksldjump" highlightClick="1"/>
          </p:cNvPr>
          <p:cNvSpPr/>
          <p:nvPr/>
        </p:nvSpPr>
        <p:spPr>
          <a:xfrm>
            <a:off x="285750" y="6357938"/>
            <a:ext cx="214313" cy="142875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МОУ ЧСОШ им. А.А. Яковлева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1F403-A63C-4FC0-8A8D-C9D7F9A69B9C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38" y="857250"/>
            <a:ext cx="764381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Символы в народных лирических песнях: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3188" y="1643063"/>
            <a:ext cx="3071812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сокол, голубь,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селезень, соловей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8" y="1785938"/>
            <a:ext cx="24288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Молодец – 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3" y="3571875"/>
            <a:ext cx="23574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Девушка 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3125" y="3214688"/>
            <a:ext cx="335756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белая лебёдушка,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серая утушка, пава,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сизая голубка</a:t>
            </a:r>
          </a:p>
        </p:txBody>
      </p:sp>
      <p:pic>
        <p:nvPicPr>
          <p:cNvPr id="12" name="Рисунок 11" descr="0041-0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38" y="1500188"/>
            <a:ext cx="2967037" cy="459105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6" name="Управляющая кнопка: возврат 15">
            <a:hlinkClick r:id="rId3" action="ppaction://hlinksldjump" highlightClick="1"/>
          </p:cNvPr>
          <p:cNvSpPr/>
          <p:nvPr/>
        </p:nvSpPr>
        <p:spPr>
          <a:xfrm>
            <a:off x="285750" y="6143625"/>
            <a:ext cx="214313" cy="214313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T4CTUPCNHN5M-605972122-10</_dlc_DocId>
    <_dlc_DocIdUrl xmlns="c71519f2-859d-46c1-a1b6-2941efed936d">
      <Url>http://edu-sps.koiro.local/chuhloma/shoolchuh/uch/_layouts/15/DocIdRedir.aspx?ID=T4CTUPCNHN5M-605972122-10</Url>
      <Description>T4CTUPCNHN5M-605972122-10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DAEE1C35872E0439D3BAB3C069011AC" ma:contentTypeVersion="1" ma:contentTypeDescription="Создание документа." ma:contentTypeScope="" ma:versionID="91741e5f3df6b4115060dbab583db87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AA11A4-A464-4E02-9DF9-9FB3309B7503}"/>
</file>

<file path=customXml/itemProps2.xml><?xml version="1.0" encoding="utf-8"?>
<ds:datastoreItem xmlns:ds="http://schemas.openxmlformats.org/officeDocument/2006/customXml" ds:itemID="{9FC9EB37-ED49-44A0-89FE-A5D2C86DCCC6}"/>
</file>

<file path=customXml/itemProps3.xml><?xml version="1.0" encoding="utf-8"?>
<ds:datastoreItem xmlns:ds="http://schemas.openxmlformats.org/officeDocument/2006/customXml" ds:itemID="{4829D3A7-1434-46F0-AD52-3378CBB01B5C}"/>
</file>

<file path=customXml/itemProps4.xml><?xml version="1.0" encoding="utf-8"?>
<ds:datastoreItem xmlns:ds="http://schemas.openxmlformats.org/officeDocument/2006/customXml" ds:itemID="{217D9C69-D9D2-498A-AFA0-FF1B30CFCFEC}"/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481</Words>
  <Application>Microsoft Office PowerPoint</Application>
  <PresentationFormat>Экран (4:3)</PresentationFormat>
  <Paragraphs>82</Paragraphs>
  <Slides>12</Slides>
  <Notes>0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Monotype Corsiva</vt:lpstr>
      <vt:lpstr>Wingdings</vt:lpstr>
      <vt:lpstr>Тема Office</vt:lpstr>
      <vt:lpstr>Золотое наследие русской старины Народные лирические песни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Золотое наследие русской старины Лирические песни</dc:title>
  <dc:creator>пользователь</dc:creator>
  <cp:lastModifiedBy>Меньшикова</cp:lastModifiedBy>
  <cp:revision>33</cp:revision>
  <dcterms:created xsi:type="dcterms:W3CDTF">2010-09-08T14:39:53Z</dcterms:created>
  <dcterms:modified xsi:type="dcterms:W3CDTF">2010-11-12T19:51:04Z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0x0101002DAEE1C35872E0439D3BAB3C069011AC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6c3ebb55-73b7-437f-b81a-6e69390a7df0</vt:lpwstr>
  </property>
</Properties>
</file>