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57" r:id="rId3"/>
    <p:sldId id="267" r:id="rId4"/>
    <p:sldId id="268" r:id="rId5"/>
    <p:sldId id="270" r:id="rId6"/>
    <p:sldId id="265" r:id="rId7"/>
    <p:sldId id="266" r:id="rId8"/>
    <p:sldId id="258" r:id="rId9"/>
    <p:sldId id="260" r:id="rId10"/>
    <p:sldId id="261" r:id="rId11"/>
    <p:sldId id="271" r:id="rId12"/>
    <p:sldId id="272" r:id="rId13"/>
    <p:sldId id="262" r:id="rId14"/>
    <p:sldId id="263" r:id="rId15"/>
    <p:sldId id="264" r:id="rId16"/>
    <p:sldId id="274" r:id="rId17"/>
    <p:sldId id="275" r:id="rId18"/>
    <p:sldId id="27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1716" y="-7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2658554573"/>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110740933"/>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70750577"/>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2300296642"/>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2295744"/>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473853192"/>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4111748564"/>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952570840"/>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2493108604"/>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6F607C-2814-41C4-B615-7148DFF98979}" type="datetimeFigureOut">
              <a:rPr lang="ru-RU" smtClean="0"/>
              <a:t>26.12.2021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2743047618"/>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96F607C-2814-41C4-B615-7148DFF98979}" type="datetimeFigureOut">
              <a:rPr lang="ru-RU" smtClean="0"/>
              <a:t>26.12.2021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4142971978"/>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96F607C-2814-41C4-B615-7148DFF98979}" type="datetimeFigureOut">
              <a:rPr lang="ru-RU" smtClean="0"/>
              <a:t>26.12.2021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303644929"/>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96F607C-2814-41C4-B615-7148DFF98979}" type="datetimeFigureOut">
              <a:rPr lang="ru-RU" smtClean="0"/>
              <a:t>26.12.2021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522634002"/>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F607C-2814-41C4-B615-7148DFF98979}" type="datetimeFigureOut">
              <a:rPr lang="ru-RU" smtClean="0"/>
              <a:t>26.12.2021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969250935"/>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96F607C-2814-41C4-B615-7148DFF98979}" type="datetimeFigureOut">
              <a:rPr lang="ru-RU" smtClean="0"/>
              <a:t>26.12.2021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4121910110"/>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96F607C-2814-41C4-B615-7148DFF98979}" type="datetimeFigureOut">
              <a:rPr lang="ru-RU" smtClean="0"/>
              <a:t>26.12.2021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340DD66-3066-43C7-8005-1AB686A23237}" type="slidenum">
              <a:rPr lang="ru-RU" smtClean="0"/>
              <a:t>‹#›</a:t>
            </a:fld>
            <a:endParaRPr lang="ru-RU"/>
          </a:p>
        </p:txBody>
      </p:sp>
    </p:spTree>
    <p:extLst>
      <p:ext uri="{BB962C8B-B14F-4D97-AF65-F5344CB8AC3E}">
        <p14:creationId xmlns:p14="http://schemas.microsoft.com/office/powerpoint/2010/main" val="2628307238"/>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9D7"/>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6F607C-2814-41C4-B615-7148DFF98979}" type="datetimeFigureOut">
              <a:rPr lang="ru-RU" smtClean="0"/>
              <a:t>26.12.2021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340DD66-3066-43C7-8005-1AB686A23237}" type="slidenum">
              <a:rPr lang="ru-RU" smtClean="0"/>
              <a:t>‹#›</a:t>
            </a:fld>
            <a:endParaRPr lang="ru-RU"/>
          </a:p>
        </p:txBody>
      </p:sp>
    </p:spTree>
    <p:extLst>
      <p:ext uri="{BB962C8B-B14F-4D97-AF65-F5344CB8AC3E}">
        <p14:creationId xmlns:p14="http://schemas.microsoft.com/office/powerpoint/2010/main" val="39277118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ncrb.by/novosti/vliyanie-emotsij-na-zdorove-cheloveka" TargetMode="External"/><Relationship Id="rId7" Type="http://schemas.openxmlformats.org/officeDocument/2006/relationships/hyperlink" Target="https://spravochnick.ru/psihologiya/rol_emociy_v_zhizni_cheloveka/" TargetMode="External"/><Relationship Id="rId2" Type="http://schemas.openxmlformats.org/officeDocument/2006/relationships/hyperlink" Target="https://infourok.ru/user/ushatova-tatyana-evgenevna/blog/emocii-i-ih-vliyanie-na-zdorove-cheloveka-123129.html" TargetMode="External"/><Relationship Id="rId1" Type="http://schemas.openxmlformats.org/officeDocument/2006/relationships/slideLayout" Target="../slideLayouts/slideLayout2.xml"/><Relationship Id="rId6" Type="http://schemas.openxmlformats.org/officeDocument/2006/relationships/hyperlink" Target="https://vc.ru/u/455228-dial/180780-marketing-emociy-ot-suhih-cifr-k-realnym-prodazham" TargetMode="External"/><Relationship Id="rId5" Type="http://schemas.openxmlformats.org/officeDocument/2006/relationships/hyperlink" Target="https://damienmilay.com/basis/chto-takoe-emocii/" TargetMode="External"/><Relationship Id="rId4" Type="http://schemas.openxmlformats.org/officeDocument/2006/relationships/hyperlink" Target="https://dic.academic.ru/dic.nsf/ruwiki/70431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1850057"/>
            <a:ext cx="7766936" cy="1646302"/>
          </a:xfrm>
        </p:spPr>
        <p:txBody>
          <a:bodyPr/>
          <a:lstStyle/>
          <a:p>
            <a:pPr algn="ctr"/>
            <a:r>
              <a:rPr lang="ru-RU" i="1" dirty="0" smtClean="0"/>
              <a:t>Эмоции в жизни людей</a:t>
            </a:r>
            <a:endParaRPr lang="ru-RU" i="1" dirty="0"/>
          </a:p>
        </p:txBody>
      </p:sp>
      <p:sp>
        <p:nvSpPr>
          <p:cNvPr id="3" name="Подзаголовок 2"/>
          <p:cNvSpPr>
            <a:spLocks noGrp="1"/>
          </p:cNvSpPr>
          <p:nvPr>
            <p:ph type="subTitle" idx="1"/>
          </p:nvPr>
        </p:nvSpPr>
        <p:spPr>
          <a:xfrm>
            <a:off x="1847535" y="4128654"/>
            <a:ext cx="7766936" cy="1096899"/>
          </a:xfrm>
        </p:spPr>
        <p:txBody>
          <a:bodyPr/>
          <a:lstStyle/>
          <a:p>
            <a:r>
              <a:rPr lang="ru-RU" dirty="0" smtClean="0"/>
              <a:t>Работу подготовили ученицы 11 класса</a:t>
            </a:r>
          </a:p>
          <a:p>
            <a:r>
              <a:rPr lang="ru-RU" dirty="0" smtClean="0"/>
              <a:t>Кудрявцева Дарья и Соколова Диана</a:t>
            </a:r>
            <a:endParaRPr lang="ru-RU" dirty="0"/>
          </a:p>
        </p:txBody>
      </p:sp>
    </p:spTree>
    <p:extLst>
      <p:ext uri="{BB962C8B-B14F-4D97-AF65-F5344CB8AC3E}">
        <p14:creationId xmlns:p14="http://schemas.microsoft.com/office/powerpoint/2010/main" val="3454969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810638"/>
          </a:xfrm>
        </p:spPr>
        <p:txBody>
          <a:bodyPr>
            <a:normAutofit/>
          </a:bodyPr>
          <a:lstStyle/>
          <a:p>
            <a:pPr algn="ctr"/>
            <a:r>
              <a:rPr lang="ru-RU" sz="3200" dirty="0" smtClean="0"/>
              <a:t>Маркетинг эмоций</a:t>
            </a:r>
            <a:endParaRPr lang="ru-RU" sz="3200" dirty="0"/>
          </a:p>
        </p:txBody>
      </p:sp>
      <p:sp>
        <p:nvSpPr>
          <p:cNvPr id="3" name="Объект 2"/>
          <p:cNvSpPr>
            <a:spLocks noGrp="1"/>
          </p:cNvSpPr>
          <p:nvPr>
            <p:ph sz="half" idx="1"/>
          </p:nvPr>
        </p:nvSpPr>
        <p:spPr>
          <a:xfrm>
            <a:off x="677334" y="1420238"/>
            <a:ext cx="4184035" cy="4621123"/>
          </a:xfrm>
        </p:spPr>
        <p:txBody>
          <a:bodyPr/>
          <a:lstStyle/>
          <a:p>
            <a:r>
              <a:rPr lang="ru-RU" dirty="0" smtClean="0"/>
              <a:t>Срочность</a:t>
            </a:r>
            <a:r>
              <a:rPr lang="ru-RU" dirty="0"/>
              <a:t>. Эмоции действуют в настоящем, именно на них мы опираемся, когда выбираем что-то в моменте. Если времени для решения слишком много, то у человека велик соблазн отложить покупку, подумать и, в конце концов, забыть. Когда на продукт ставится ограничение, его ценность тут же возрастает, в некоторых случаях – на сотни процентов.</a:t>
            </a:r>
          </a:p>
        </p:txBody>
      </p:sp>
      <p:pic>
        <p:nvPicPr>
          <p:cNvPr id="5" name="Объект 4"/>
          <p:cNvPicPr>
            <a:picLocks noGrp="1" noChangeAspect="1"/>
          </p:cNvPicPr>
          <p:nvPr>
            <p:ph sz="half" idx="2"/>
          </p:nvPr>
        </p:nvPicPr>
        <p:blipFill>
          <a:blip r:embed="rId2"/>
          <a:stretch>
            <a:fillRect/>
          </a:stretch>
        </p:blipFill>
        <p:spPr>
          <a:xfrm>
            <a:off x="4861369" y="4004755"/>
            <a:ext cx="3900323" cy="2600215"/>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6326220" y="1293779"/>
            <a:ext cx="3705427" cy="2616741"/>
          </a:xfrm>
          <a:prstGeom prst="rect">
            <a:avLst/>
          </a:prstGeom>
          <a:ln>
            <a:noFill/>
          </a:ln>
          <a:effectLst>
            <a:softEdge rad="112500"/>
          </a:effectLst>
        </p:spPr>
      </p:pic>
    </p:spTree>
    <p:extLst>
      <p:ext uri="{BB962C8B-B14F-4D97-AF65-F5344CB8AC3E}">
        <p14:creationId xmlns:p14="http://schemas.microsoft.com/office/powerpoint/2010/main" val="3101427533"/>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345440" cy="1320800"/>
          </a:xfrm>
        </p:spPr>
        <p:txBody>
          <a:bodyPr/>
          <a:lstStyle/>
          <a:p>
            <a:r>
              <a:rPr lang="ru-RU" dirty="0" smtClean="0"/>
              <a:t>Притча: о принятии негативных эмоций</a:t>
            </a:r>
            <a:endParaRPr lang="ru-RU" dirty="0"/>
          </a:p>
        </p:txBody>
      </p:sp>
      <p:sp>
        <p:nvSpPr>
          <p:cNvPr id="3" name="Объект 2"/>
          <p:cNvSpPr>
            <a:spLocks noGrp="1"/>
          </p:cNvSpPr>
          <p:nvPr>
            <p:ph idx="1"/>
          </p:nvPr>
        </p:nvSpPr>
        <p:spPr>
          <a:xfrm>
            <a:off x="677334" y="1318162"/>
            <a:ext cx="7742271" cy="4108862"/>
          </a:xfrm>
        </p:spPr>
        <p:txBody>
          <a:bodyPr>
            <a:normAutofit fontScale="92500" lnSpcReduction="20000"/>
          </a:bodyPr>
          <a:lstStyle/>
          <a:p>
            <a:pPr marL="0" indent="0">
              <a:buNone/>
            </a:pPr>
            <a:r>
              <a:rPr lang="ru-RU" dirty="0"/>
              <a:t>Однажды к Будде пришли люди из соседней деревни и начали злобно ругать его учение.</a:t>
            </a:r>
          </a:p>
          <a:p>
            <a:pPr marL="0" indent="0">
              <a:buNone/>
            </a:pPr>
            <a:r>
              <a:rPr lang="ru-RU" dirty="0"/>
              <a:t>Они гневно кричали, оскорбляли его, однако Будда слушал так спокойно, что вскоре крестьяне почувствовали себя неловко.</a:t>
            </a:r>
          </a:p>
          <a:p>
            <a:pPr marL="0" indent="0">
              <a:buNone/>
            </a:pPr>
            <a:r>
              <a:rPr lang="ru-RU" dirty="0"/>
              <a:t>– Почему ты не сердишься? – спросили они.</a:t>
            </a:r>
          </a:p>
          <a:p>
            <a:pPr marL="0" indent="0">
              <a:buNone/>
            </a:pPr>
            <a:r>
              <a:rPr lang="ru-RU" dirty="0"/>
              <a:t>– Слушая вас, я испытываю большое сострадание, – ответил Будда.</a:t>
            </a:r>
          </a:p>
          <a:p>
            <a:pPr marL="0" indent="0">
              <a:buNone/>
            </a:pPr>
            <a:r>
              <a:rPr lang="ru-RU" dirty="0"/>
              <a:t>– Мы не понимаем тебя, – сказали люди.</a:t>
            </a:r>
          </a:p>
          <a:p>
            <a:pPr marL="0" indent="0">
              <a:buNone/>
            </a:pPr>
            <a:r>
              <a:rPr lang="ru-RU" dirty="0"/>
              <a:t>– Если бы вы принесли мне много меду, а я не принял его, что бы вы сделали? – спросил Будда.</a:t>
            </a:r>
          </a:p>
          <a:p>
            <a:pPr marL="0" indent="0">
              <a:buNone/>
            </a:pPr>
            <a:r>
              <a:rPr lang="ru-RU" dirty="0"/>
              <a:t>– Отнесли бы обратно и распределили между жителями деревни, – ответили крестьяне.</a:t>
            </a:r>
          </a:p>
          <a:p>
            <a:pPr marL="0" indent="0">
              <a:buNone/>
            </a:pPr>
            <a:r>
              <a:rPr lang="ru-RU" dirty="0"/>
              <a:t>– Вы бросали на меня свой гнев, обиды, ненависть, а я не принял их. Теперь вы вынуждены унести все это в свою деревню.</a:t>
            </a:r>
          </a:p>
          <a:p>
            <a:pPr marL="0" indent="0">
              <a:buNone/>
            </a:pPr>
            <a:r>
              <a:rPr lang="ru-RU" dirty="0"/>
              <a:t>Вот почему я сочувствую вам.</a:t>
            </a:r>
          </a:p>
          <a:p>
            <a:endParaRPr lang="ru-RU" dirty="0"/>
          </a:p>
        </p:txBody>
      </p:sp>
      <p:pic>
        <p:nvPicPr>
          <p:cNvPr id="3074" name="Picture 2" descr="https://avatars.mds.yandex.net/get-zen_doc/3957194/pub_5fdd925a3713a37b8660b781_5fdd927f3713a37b8660d6e1/scale_12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7450" y="3693097"/>
            <a:ext cx="4087875" cy="3069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227378"/>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93569"/>
          </a:xfrm>
        </p:spPr>
        <p:txBody>
          <a:bodyPr/>
          <a:lstStyle/>
          <a:p>
            <a:r>
              <a:rPr lang="ru-RU" dirty="0" smtClean="0"/>
              <a:t>Влияние эмоций на здоровье людей </a:t>
            </a:r>
            <a:endParaRPr lang="ru-RU" dirty="0"/>
          </a:p>
        </p:txBody>
      </p:sp>
      <p:sp>
        <p:nvSpPr>
          <p:cNvPr id="3" name="Объект 2"/>
          <p:cNvSpPr>
            <a:spLocks noGrp="1"/>
          </p:cNvSpPr>
          <p:nvPr>
            <p:ph sz="half" idx="1"/>
          </p:nvPr>
        </p:nvSpPr>
        <p:spPr>
          <a:xfrm>
            <a:off x="677334" y="1282535"/>
            <a:ext cx="4184035" cy="2660073"/>
          </a:xfrm>
        </p:spPr>
        <p:txBody>
          <a:bodyPr>
            <a:normAutofit lnSpcReduction="10000"/>
          </a:bodyPr>
          <a:lstStyle/>
          <a:p>
            <a:pPr marL="0" indent="0">
              <a:buNone/>
            </a:pPr>
            <a:r>
              <a:rPr lang="ru-RU" dirty="0" smtClean="0"/>
              <a:t>Положительные эмоции:</a:t>
            </a:r>
          </a:p>
          <a:p>
            <a:pPr>
              <a:buFont typeface="Wingdings" panose="05000000000000000000" pitchFamily="2" charset="2"/>
              <a:buChar char="v"/>
            </a:pPr>
            <a:r>
              <a:rPr lang="ru-RU" sz="1400" dirty="0"/>
              <a:t>с</a:t>
            </a:r>
            <a:r>
              <a:rPr lang="ru-RU" sz="1400" dirty="0" smtClean="0"/>
              <a:t>пособствуют </a:t>
            </a:r>
            <a:r>
              <a:rPr lang="ru-RU" sz="1400" dirty="0"/>
              <a:t>хорошему </a:t>
            </a:r>
            <a:r>
              <a:rPr lang="ru-RU" sz="1400" dirty="0" smtClean="0"/>
              <a:t>здоровью</a:t>
            </a:r>
          </a:p>
          <a:p>
            <a:pPr>
              <a:buFont typeface="Wingdings" panose="05000000000000000000" pitchFamily="2" charset="2"/>
              <a:buChar char="v"/>
            </a:pPr>
            <a:r>
              <a:rPr lang="ru-RU" sz="1400" dirty="0"/>
              <a:t>п</a:t>
            </a:r>
            <a:r>
              <a:rPr lang="ru-RU" sz="1400" dirty="0" smtClean="0"/>
              <a:t>ри </a:t>
            </a:r>
            <a:r>
              <a:rPr lang="ru-RU" sz="1400" dirty="0"/>
              <a:t>возникновении даже на короткое время чувства удовлетворения, радости происходит расширение кровеносных сосудов, изменяется окраска кожных покровов - появляется румянец на щеках, розовеют уши </a:t>
            </a:r>
            <a:endParaRPr lang="ru-RU" sz="1400" dirty="0" smtClean="0"/>
          </a:p>
          <a:p>
            <a:pPr>
              <a:buFont typeface="Wingdings" panose="05000000000000000000" pitchFamily="2" charset="2"/>
              <a:buChar char="v"/>
            </a:pPr>
            <a:r>
              <a:rPr lang="ru-RU" sz="1400" dirty="0" smtClean="0"/>
              <a:t>способствуют значительному повышению внимания, обострению памяти (все </a:t>
            </a:r>
            <a:r>
              <a:rPr lang="ru-RU" sz="1400" dirty="0"/>
              <a:t>новое запоминается легко и </a:t>
            </a:r>
            <a:r>
              <a:rPr lang="ru-RU" sz="1400" dirty="0" smtClean="0"/>
              <a:t>быстро)</a:t>
            </a:r>
          </a:p>
          <a:p>
            <a:endParaRPr lang="ru-RU" dirty="0"/>
          </a:p>
        </p:txBody>
      </p:sp>
      <p:sp>
        <p:nvSpPr>
          <p:cNvPr id="4" name="Объект 3"/>
          <p:cNvSpPr>
            <a:spLocks noGrp="1"/>
          </p:cNvSpPr>
          <p:nvPr>
            <p:ph sz="half" idx="2"/>
          </p:nvPr>
        </p:nvSpPr>
        <p:spPr>
          <a:xfrm>
            <a:off x="5089970" y="1294410"/>
            <a:ext cx="4184034" cy="3135086"/>
          </a:xfrm>
        </p:spPr>
        <p:txBody>
          <a:bodyPr>
            <a:normAutofit lnSpcReduction="10000"/>
          </a:bodyPr>
          <a:lstStyle/>
          <a:p>
            <a:pPr marL="0" indent="0">
              <a:buNone/>
            </a:pPr>
            <a:r>
              <a:rPr lang="ru-RU" dirty="0" smtClean="0"/>
              <a:t>Отрицательные эмоции:</a:t>
            </a:r>
          </a:p>
          <a:p>
            <a:pPr>
              <a:buFont typeface="Wingdings" panose="05000000000000000000" pitchFamily="2" charset="2"/>
              <a:buChar char="v"/>
            </a:pPr>
            <a:r>
              <a:rPr lang="ru-RU" sz="1400" dirty="0"/>
              <a:t>у</a:t>
            </a:r>
            <a:r>
              <a:rPr lang="ru-RU" sz="1400" dirty="0" smtClean="0"/>
              <a:t>сугубляют здоровье</a:t>
            </a:r>
          </a:p>
          <a:p>
            <a:pPr>
              <a:buFont typeface="Wingdings" panose="05000000000000000000" pitchFamily="2" charset="2"/>
              <a:buChar char="v"/>
            </a:pPr>
            <a:r>
              <a:rPr lang="ru-RU" sz="1400" dirty="0"/>
              <a:t>п</a:t>
            </a:r>
            <a:r>
              <a:rPr lang="ru-RU" sz="1400" dirty="0" smtClean="0"/>
              <a:t>ри </a:t>
            </a:r>
            <a:r>
              <a:rPr lang="ru-RU" sz="1400" dirty="0"/>
              <a:t>отрицательных эмоциях сердечная деятельность словно замирает, появляются слабость (ноги словно подкашиваются), бледность кожных покровов, озноб; кажется, что все тело дрожит</a:t>
            </a:r>
            <a:r>
              <a:rPr lang="ru-RU" sz="1400" dirty="0" smtClean="0"/>
              <a:t>.</a:t>
            </a:r>
          </a:p>
          <a:p>
            <a:pPr>
              <a:buFont typeface="Wingdings" panose="05000000000000000000" pitchFamily="2" charset="2"/>
              <a:buChar char="v"/>
            </a:pPr>
            <a:r>
              <a:rPr lang="ru-RU" sz="1400" dirty="0"/>
              <a:t>п</a:t>
            </a:r>
            <a:r>
              <a:rPr lang="ru-RU" sz="1400" dirty="0" smtClean="0"/>
              <a:t>ри </a:t>
            </a:r>
            <a:r>
              <a:rPr lang="ru-RU" sz="1400" dirty="0"/>
              <a:t>длительных неблагоприятных обстоятельствах, особенно следующих одно за другим, люди становятся вялыми, безынициативными, у них появляется своеобразная забывчивость и рассеянность.</a:t>
            </a:r>
          </a:p>
          <a:p>
            <a:pPr>
              <a:buFont typeface="Wingdings" panose="05000000000000000000" pitchFamily="2" charset="2"/>
              <a:buChar char="v"/>
            </a:pPr>
            <a:endParaRPr lang="ru-RU" dirty="0" smtClean="0"/>
          </a:p>
          <a:p>
            <a:pPr>
              <a:buFont typeface="Wingdings" panose="05000000000000000000" pitchFamily="2" charset="2"/>
              <a:buChar char="v"/>
            </a:pPr>
            <a:endParaRPr lang="ru-RU" dirty="0"/>
          </a:p>
        </p:txBody>
      </p:sp>
      <p:pic>
        <p:nvPicPr>
          <p:cNvPr id="5" name="Рисунок 4" descr="https://is04.infourok.ru/img/0305-0008f02c-e3968c26.jpeg"/>
          <p:cNvPicPr/>
          <p:nvPr/>
        </p:nvPicPr>
        <p:blipFill>
          <a:blip r:embed="rId2">
            <a:extLst>
              <a:ext uri="{28A0092B-C50C-407E-A947-70E740481C1C}">
                <a14:useLocalDpi xmlns:a14="http://schemas.microsoft.com/office/drawing/2010/main" val="0"/>
              </a:ext>
            </a:extLst>
          </a:blip>
          <a:srcRect/>
          <a:stretch>
            <a:fillRect/>
          </a:stretch>
        </p:blipFill>
        <p:spPr bwMode="auto">
          <a:xfrm>
            <a:off x="665018" y="4049486"/>
            <a:ext cx="4453247" cy="2695698"/>
          </a:xfrm>
          <a:prstGeom prst="rect">
            <a:avLst/>
          </a:prstGeom>
          <a:ln>
            <a:noFill/>
          </a:ln>
          <a:effectLst>
            <a:softEdge rad="112500"/>
          </a:effectLst>
        </p:spPr>
      </p:pic>
      <p:pic>
        <p:nvPicPr>
          <p:cNvPr id="6" name="Рисунок 5" descr="эмоциональные спирали"/>
          <p:cNvPicPr/>
          <p:nvPr/>
        </p:nvPicPr>
        <p:blipFill>
          <a:blip r:embed="rId3">
            <a:extLst>
              <a:ext uri="{28A0092B-C50C-407E-A947-70E740481C1C}">
                <a14:useLocalDpi xmlns:a14="http://schemas.microsoft.com/office/drawing/2010/main" val="0"/>
              </a:ext>
            </a:extLst>
          </a:blip>
          <a:srcRect/>
          <a:stretch>
            <a:fillRect/>
          </a:stretch>
        </p:blipFill>
        <p:spPr bwMode="auto">
          <a:xfrm>
            <a:off x="5474525" y="4169491"/>
            <a:ext cx="4263241" cy="2688509"/>
          </a:xfrm>
          <a:prstGeom prst="rect">
            <a:avLst/>
          </a:prstGeom>
          <a:ln>
            <a:noFill/>
          </a:ln>
          <a:effectLst>
            <a:softEdge rad="112500"/>
          </a:effectLst>
        </p:spPr>
      </p:pic>
    </p:spTree>
    <p:extLst>
      <p:ext uri="{BB962C8B-B14F-4D97-AF65-F5344CB8AC3E}">
        <p14:creationId xmlns:p14="http://schemas.microsoft.com/office/powerpoint/2010/main" val="4004847033"/>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839821"/>
          </a:xfrm>
        </p:spPr>
        <p:txBody>
          <a:bodyPr>
            <a:normAutofit/>
          </a:bodyPr>
          <a:lstStyle/>
          <a:p>
            <a:pPr algn="ctr"/>
            <a:r>
              <a:rPr lang="ru-RU" sz="3200" dirty="0" smtClean="0"/>
              <a:t>Контроль эмоций</a:t>
            </a:r>
            <a:endParaRPr lang="ru-RU" sz="3200" dirty="0"/>
          </a:p>
        </p:txBody>
      </p:sp>
      <p:sp>
        <p:nvSpPr>
          <p:cNvPr id="3" name="Объект 2"/>
          <p:cNvSpPr>
            <a:spLocks noGrp="1"/>
          </p:cNvSpPr>
          <p:nvPr>
            <p:ph idx="1"/>
          </p:nvPr>
        </p:nvSpPr>
        <p:spPr>
          <a:xfrm>
            <a:off x="677334" y="1527243"/>
            <a:ext cx="8596668" cy="4514119"/>
          </a:xfrm>
        </p:spPr>
        <p:txBody>
          <a:bodyPr/>
          <a:lstStyle/>
          <a:p>
            <a:pPr marL="0" indent="0">
              <a:buNone/>
            </a:pPr>
            <a:r>
              <a:rPr lang="ru-RU" dirty="0"/>
              <a:t>Постарайтесь давать название эмоциям, которые испытываете. Помните, нет эмоций, за которые должно быть стыдно. Нельзя делить эмоции на правильные или неправильные. Мы не можем отказаться от эмоций или выбирать, что нам чувствовать. Подходите осознанно к изучению своего состояния. Задайте себе вопрос: что это за эмоции? В чем их причина? Дайте себе честные ответы на эти вопросы</a:t>
            </a:r>
            <a:r>
              <a:rPr lang="ru-RU" dirty="0" smtClean="0"/>
              <a:t>.</a:t>
            </a:r>
            <a:endParaRPr lang="ru-RU" dirty="0"/>
          </a:p>
          <a:p>
            <a:pPr marL="0" indent="0">
              <a:buNone/>
            </a:pPr>
            <a:r>
              <a:rPr lang="ru-RU" b="1" u="sng" dirty="0" smtClean="0"/>
              <a:t>Общие советы:</a:t>
            </a:r>
            <a:endParaRPr lang="ru-RU" b="1" u="sng" dirty="0"/>
          </a:p>
          <a:p>
            <a:r>
              <a:rPr lang="ru-RU" dirty="0" smtClean="0"/>
              <a:t>Заведите </a:t>
            </a:r>
            <a:r>
              <a:rPr lang="ru-RU" dirty="0"/>
              <a:t>таймер на переживания. Например, сегодня в 19.00 вы будете переживать за весь день или злиться на всех этих негодяев. Последние исследования показывают, что к установленному времени накал эмоций спадает. Как следствие, пропадает потребность в их выплескивании.</a:t>
            </a:r>
          </a:p>
          <a:p>
            <a:r>
              <a:rPr lang="ru-RU" dirty="0" smtClean="0"/>
              <a:t>По </a:t>
            </a:r>
            <a:r>
              <a:rPr lang="ru-RU" dirty="0"/>
              <a:t>возможности устраняйте причину эмоций. Порой проще устранить причину эмоции, чем работать над ней. Не зацикливайтесь на эмоциях, а думайте над вариантами их решения.</a:t>
            </a:r>
          </a:p>
          <a:p>
            <a:pPr marL="0" indent="0">
              <a:buNone/>
            </a:pPr>
            <a:endParaRPr lang="ru-RU" dirty="0"/>
          </a:p>
        </p:txBody>
      </p:sp>
    </p:spTree>
    <p:extLst>
      <p:ext uri="{BB962C8B-B14F-4D97-AF65-F5344CB8AC3E}">
        <p14:creationId xmlns:p14="http://schemas.microsoft.com/office/powerpoint/2010/main" val="91039011"/>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42545"/>
          </a:xfrm>
        </p:spPr>
        <p:txBody>
          <a:bodyPr>
            <a:normAutofit/>
          </a:bodyPr>
          <a:lstStyle/>
          <a:p>
            <a:pPr algn="ctr"/>
            <a:r>
              <a:rPr lang="ru-RU" sz="3200" dirty="0" smtClean="0"/>
              <a:t>Контроль эмоций</a:t>
            </a:r>
            <a:endParaRPr lang="ru-RU" sz="3200" dirty="0"/>
          </a:p>
        </p:txBody>
      </p:sp>
      <p:sp>
        <p:nvSpPr>
          <p:cNvPr id="3" name="Объект 2"/>
          <p:cNvSpPr>
            <a:spLocks noGrp="1"/>
          </p:cNvSpPr>
          <p:nvPr>
            <p:ph sz="half" idx="1"/>
          </p:nvPr>
        </p:nvSpPr>
        <p:spPr>
          <a:xfrm>
            <a:off x="544748" y="1478604"/>
            <a:ext cx="4430919" cy="4873557"/>
          </a:xfrm>
        </p:spPr>
        <p:txBody>
          <a:bodyPr>
            <a:normAutofit fontScale="92500" lnSpcReduction="10000"/>
          </a:bodyPr>
          <a:lstStyle/>
          <a:p>
            <a:pPr marL="0" lvl="0" indent="0">
              <a:buNone/>
            </a:pPr>
            <a:r>
              <a:rPr lang="ru-RU" dirty="0"/>
              <a:t>ГНЕВ. Воспользуйтесь следующим упражнением: вдох, выдох, вдох, выдох наполовину, задержка дыхание на 10-15 секунд, полный выдох. Чтобы уменьшить волнение или страх, достаточно сделать просто несколько глубоких вдохов и выдохов. Постарайтесь сосредоточиться на внутреннем балансе и абстрагироваться от окружающего мира. Так восстановление дыхания пройдет легче и быстрей. </a:t>
            </a:r>
          </a:p>
          <a:p>
            <a:pPr marL="0" lvl="0" indent="0">
              <a:buNone/>
            </a:pPr>
            <a:r>
              <a:rPr lang="ru-RU" dirty="0"/>
              <a:t>СТРАХ. Подумайте, что самое худшее может случиться? Если вас что-то разозлило или расстроило, подумайте, что могло случиться что-то более неприятное. Это несколько снимет накал страстей и позволит вам трезво рассуждать.</a:t>
            </a:r>
          </a:p>
          <a:p>
            <a:pPr marL="0" indent="0">
              <a:buNone/>
            </a:pP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51005" y="1381328"/>
            <a:ext cx="4184650" cy="2587070"/>
          </a:xfrm>
          <a:prstGeom prst="rect">
            <a:avLst/>
          </a:prstGeom>
          <a:ln>
            <a:noFill/>
          </a:ln>
          <a:effectLst>
            <a:softEdge rad="112500"/>
          </a:effectLst>
        </p:spPr>
      </p:pic>
      <p:pic>
        <p:nvPicPr>
          <p:cNvPr id="8" name="Рисунок 7"/>
          <p:cNvPicPr>
            <a:picLocks noChangeAspect="1"/>
          </p:cNvPicPr>
          <p:nvPr/>
        </p:nvPicPr>
        <p:blipFill>
          <a:blip r:embed="rId3"/>
          <a:stretch>
            <a:fillRect/>
          </a:stretch>
        </p:blipFill>
        <p:spPr>
          <a:xfrm>
            <a:off x="5109174" y="4094857"/>
            <a:ext cx="4164828" cy="2603771"/>
          </a:xfrm>
          <a:prstGeom prst="rect">
            <a:avLst/>
          </a:prstGeom>
          <a:ln>
            <a:noFill/>
          </a:ln>
          <a:effectLst>
            <a:softEdge rad="112500"/>
          </a:effectLst>
        </p:spPr>
      </p:pic>
    </p:spTree>
    <p:extLst>
      <p:ext uri="{BB962C8B-B14F-4D97-AF65-F5344CB8AC3E}">
        <p14:creationId xmlns:p14="http://schemas.microsoft.com/office/powerpoint/2010/main" val="2373031516"/>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62000"/>
          </a:xfrm>
        </p:spPr>
        <p:txBody>
          <a:bodyPr>
            <a:normAutofit/>
          </a:bodyPr>
          <a:lstStyle/>
          <a:p>
            <a:pPr algn="ctr"/>
            <a:r>
              <a:rPr lang="ru-RU" sz="3200" dirty="0" smtClean="0"/>
              <a:t>Контроль эмоций</a:t>
            </a:r>
            <a:endParaRPr lang="ru-RU" sz="3200" dirty="0"/>
          </a:p>
        </p:txBody>
      </p:sp>
      <p:sp>
        <p:nvSpPr>
          <p:cNvPr id="3" name="Объект 2"/>
          <p:cNvSpPr>
            <a:spLocks noGrp="1"/>
          </p:cNvSpPr>
          <p:nvPr>
            <p:ph sz="half" idx="1"/>
          </p:nvPr>
        </p:nvSpPr>
        <p:spPr>
          <a:xfrm>
            <a:off x="677334" y="1485900"/>
            <a:ext cx="4304241" cy="5029199"/>
          </a:xfrm>
        </p:spPr>
        <p:txBody>
          <a:bodyPr>
            <a:normAutofit fontScale="85000" lnSpcReduction="20000"/>
          </a:bodyPr>
          <a:lstStyle/>
          <a:p>
            <a:pPr marL="0" indent="0">
              <a:buNone/>
            </a:pPr>
            <a:r>
              <a:rPr lang="ru-RU" sz="1900" dirty="0"/>
              <a:t>ГРУСТЬ. Плакать. Со слезами из организма выходят гормоны стресса, образующиеся при перенапряжении</a:t>
            </a:r>
            <a:r>
              <a:rPr lang="ru-RU" sz="1900" dirty="0" smtClean="0"/>
              <a:t>.</a:t>
            </a:r>
          </a:p>
          <a:p>
            <a:pPr marL="0" indent="0">
              <a:buNone/>
            </a:pPr>
            <a:r>
              <a:rPr lang="ru-RU" sz="1900" dirty="0" smtClean="0"/>
              <a:t>ОБИДА</a:t>
            </a:r>
            <a:r>
              <a:rPr lang="ru-RU" sz="1900" dirty="0"/>
              <a:t>. Представьте груз обид действительно грузом. Вот он лежит на Вашей душе, разрастается, уже просто физически мешает, давит. Выбрасывайте скорее! По частям или сразу. Такая материализация очень помогает с застрявшими эмоциями. Можно прибегнуть к технике двух стульев: сначала Вы говорите за себя, потом за своего обидчика. Так легче прояснить мотивы поступков, понять суть.</a:t>
            </a:r>
          </a:p>
          <a:p>
            <a:pPr marL="0" indent="0">
              <a:buNone/>
            </a:pPr>
            <a:r>
              <a:rPr lang="ru-RU" sz="1900" dirty="0"/>
              <a:t>ОТВРАЩЕНИЕ. Приём «стеклянной стены» поможет справиться с приступом отвращения. Как только увидите, услышите, почувствуете что-то, что вызывает такие эмоции, мысленно постройте между собой и объектом отвращения стену, что снизит эффект присутствия.</a:t>
            </a:r>
          </a:p>
          <a:p>
            <a:pPr marL="0" indent="0">
              <a:buNone/>
            </a:pPr>
            <a:endParaRPr lang="ru-RU" dirty="0"/>
          </a:p>
        </p:txBody>
      </p:sp>
      <p:pic>
        <p:nvPicPr>
          <p:cNvPr id="5" name="Объект 4"/>
          <p:cNvPicPr>
            <a:picLocks noGrp="1" noChangeAspect="1"/>
          </p:cNvPicPr>
          <p:nvPr>
            <p:ph sz="half" idx="2"/>
          </p:nvPr>
        </p:nvPicPr>
        <p:blipFill>
          <a:blip r:embed="rId2"/>
          <a:stretch>
            <a:fillRect/>
          </a:stretch>
        </p:blipFill>
        <p:spPr>
          <a:xfrm>
            <a:off x="5602364" y="1566153"/>
            <a:ext cx="4053975" cy="2533734"/>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5059439" y="4191083"/>
            <a:ext cx="4133936" cy="2533566"/>
          </a:xfrm>
          <a:prstGeom prst="rect">
            <a:avLst/>
          </a:prstGeom>
          <a:ln>
            <a:noFill/>
          </a:ln>
          <a:effectLst>
            <a:softEdge rad="112500"/>
          </a:effectLst>
        </p:spPr>
      </p:pic>
    </p:spTree>
    <p:extLst>
      <p:ext uri="{BB962C8B-B14F-4D97-AF65-F5344CB8AC3E}">
        <p14:creationId xmlns:p14="http://schemas.microsoft.com/office/powerpoint/2010/main" val="1887104000"/>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Вывод:</a:t>
            </a:r>
            <a:endParaRPr lang="ru-RU" dirty="0"/>
          </a:p>
        </p:txBody>
      </p:sp>
      <p:sp>
        <p:nvSpPr>
          <p:cNvPr id="3" name="Объект 2"/>
          <p:cNvSpPr>
            <a:spLocks noGrp="1"/>
          </p:cNvSpPr>
          <p:nvPr>
            <p:ph idx="1"/>
          </p:nvPr>
        </p:nvSpPr>
        <p:spPr>
          <a:xfrm>
            <a:off x="677334" y="1710047"/>
            <a:ext cx="8596668" cy="4331315"/>
          </a:xfrm>
        </p:spPr>
        <p:txBody>
          <a:bodyPr/>
          <a:lstStyle/>
          <a:p>
            <a:pPr marL="0" indent="0">
              <a:buNone/>
            </a:pPr>
            <a:r>
              <a:rPr lang="ru-RU" dirty="0" smtClean="0"/>
              <a:t>В ходе работы мы смогли лучше разобраться в теме «Эмоции», познакомились с различными видами эмоций и их характеристиками, узнали, что есть </a:t>
            </a:r>
            <a:r>
              <a:rPr lang="en-US" dirty="0" smtClean="0"/>
              <a:t>‘</a:t>
            </a:r>
            <a:r>
              <a:rPr lang="ru-RU" dirty="0" smtClean="0"/>
              <a:t>маркетинг эмоций</a:t>
            </a:r>
            <a:r>
              <a:rPr lang="en-US" dirty="0" smtClean="0"/>
              <a:t>’</a:t>
            </a:r>
            <a:r>
              <a:rPr lang="ru-RU" dirty="0" smtClean="0"/>
              <a:t>, а также убедились, что эмоции способны оказывать значительное влияния на наше здоровье, именно поэтому их нужно уметь контролировать. </a:t>
            </a:r>
            <a:endParaRPr lang="ru-RU" dirty="0"/>
          </a:p>
        </p:txBody>
      </p:sp>
    </p:spTree>
    <p:extLst>
      <p:ext uri="{BB962C8B-B14F-4D97-AF65-F5344CB8AC3E}">
        <p14:creationId xmlns:p14="http://schemas.microsoft.com/office/powerpoint/2010/main" val="1611036597"/>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Список литературы</a:t>
            </a:r>
            <a:endParaRPr lang="ru-RU" dirty="0"/>
          </a:p>
        </p:txBody>
      </p:sp>
      <p:sp>
        <p:nvSpPr>
          <p:cNvPr id="3" name="Объект 2"/>
          <p:cNvSpPr>
            <a:spLocks noGrp="1"/>
          </p:cNvSpPr>
          <p:nvPr>
            <p:ph idx="1"/>
          </p:nvPr>
        </p:nvSpPr>
        <p:spPr>
          <a:xfrm>
            <a:off x="677334" y="1508167"/>
            <a:ext cx="8596668" cy="4533196"/>
          </a:xfrm>
        </p:spPr>
        <p:txBody>
          <a:bodyPr/>
          <a:lstStyle/>
          <a:p>
            <a:r>
              <a:rPr lang="ru-RU" u="sng" dirty="0">
                <a:hlinkClick r:id="rId2"/>
              </a:rPr>
              <a:t>Эмоции и их влияние на здоровье человека (infourok.ru)</a:t>
            </a:r>
            <a:endParaRPr lang="ru-RU" dirty="0"/>
          </a:p>
          <a:p>
            <a:r>
              <a:rPr lang="ru-RU" u="sng" dirty="0">
                <a:hlinkClick r:id="rId3"/>
              </a:rPr>
              <a:t>Влияние эмоций на здоровье человека (slncrb.by)</a:t>
            </a:r>
            <a:endParaRPr lang="ru-RU" dirty="0"/>
          </a:p>
          <a:p>
            <a:r>
              <a:rPr lang="ru-RU" u="sng" dirty="0">
                <a:hlinkClick r:id="rId4"/>
              </a:rPr>
              <a:t>Эмоции - это... Что такое Эмоции? (academic.ru)</a:t>
            </a:r>
            <a:endParaRPr lang="ru-RU" dirty="0"/>
          </a:p>
          <a:p>
            <a:r>
              <a:rPr lang="ru-RU" u="sng" dirty="0">
                <a:hlinkClick r:id="rId5"/>
              </a:rPr>
              <a:t>Виды эмоций в психологии - классификация эмоциональных чувств человека в таблице, краткие примеры основных типов, определение понятия (damienmilay.com</a:t>
            </a:r>
            <a:r>
              <a:rPr lang="ru-RU" u="sng" dirty="0" smtClean="0">
                <a:hlinkClick r:id="rId5"/>
              </a:rPr>
              <a:t>)</a:t>
            </a:r>
            <a:endParaRPr lang="ru-RU" u="sng" dirty="0" smtClean="0"/>
          </a:p>
          <a:p>
            <a:r>
              <a:rPr lang="ru-RU" dirty="0">
                <a:hlinkClick r:id="rId6"/>
              </a:rPr>
              <a:t>Маркетинг эмоций: от сухих цифр к реальным продажам (vc.ru</a:t>
            </a:r>
            <a:r>
              <a:rPr lang="ru-RU" dirty="0" smtClean="0">
                <a:hlinkClick r:id="rId6"/>
              </a:rPr>
              <a:t>)</a:t>
            </a:r>
            <a:endParaRPr lang="ru-RU" dirty="0" smtClean="0"/>
          </a:p>
          <a:p>
            <a:r>
              <a:rPr lang="ru-RU">
                <a:hlinkClick r:id="rId7"/>
              </a:rPr>
              <a:t>Роль эмоций в жизни человека (spravochnick.ru)</a:t>
            </a:r>
            <a:endParaRPr lang="ru-RU" dirty="0"/>
          </a:p>
        </p:txBody>
      </p:sp>
    </p:spTree>
    <p:extLst>
      <p:ext uri="{BB962C8B-B14F-4D97-AF65-F5344CB8AC3E}">
        <p14:creationId xmlns:p14="http://schemas.microsoft.com/office/powerpoint/2010/main" val="3328750019"/>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0669" y="2256314"/>
            <a:ext cx="7623333" cy="1567542"/>
          </a:xfrm>
        </p:spPr>
        <p:txBody>
          <a:bodyPr>
            <a:normAutofit/>
          </a:bodyPr>
          <a:lstStyle/>
          <a:p>
            <a:r>
              <a:rPr lang="ru-RU"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СПАСИБО ЗА ВНИМАНИЕ!</a:t>
            </a:r>
            <a:endParaRPr lang="ru-RU"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954147955"/>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053830"/>
          </a:xfrm>
        </p:spPr>
        <p:txBody>
          <a:bodyPr/>
          <a:lstStyle/>
          <a:p>
            <a:r>
              <a:rPr lang="ru-RU" dirty="0"/>
              <a:t>В</a:t>
            </a:r>
            <a:r>
              <a:rPr lang="ru-RU" dirty="0" smtClean="0"/>
              <a:t>ведение</a:t>
            </a:r>
            <a:endParaRPr lang="ru-RU" dirty="0"/>
          </a:p>
        </p:txBody>
      </p:sp>
      <p:sp>
        <p:nvSpPr>
          <p:cNvPr id="3" name="Объект 2"/>
          <p:cNvSpPr>
            <a:spLocks noGrp="1"/>
          </p:cNvSpPr>
          <p:nvPr>
            <p:ph idx="1"/>
          </p:nvPr>
        </p:nvSpPr>
        <p:spPr>
          <a:xfrm>
            <a:off x="677334" y="1663430"/>
            <a:ext cx="8596668" cy="4348749"/>
          </a:xfrm>
        </p:spPr>
        <p:txBody>
          <a:bodyPr/>
          <a:lstStyle/>
          <a:p>
            <a:pPr marL="0" indent="0">
              <a:buNone/>
            </a:pPr>
            <a:r>
              <a:rPr lang="ru-RU" b="1" u="sng" dirty="0" smtClean="0"/>
              <a:t>Цель:</a:t>
            </a:r>
            <a:r>
              <a:rPr lang="ru-RU" dirty="0" smtClean="0"/>
              <a:t> углубить свои знания об эмоциях и их влиянии на жизнь людей</a:t>
            </a:r>
          </a:p>
          <a:p>
            <a:pPr marL="0" indent="0">
              <a:buNone/>
            </a:pPr>
            <a:r>
              <a:rPr lang="ru-RU" b="1" u="sng" dirty="0" smtClean="0"/>
              <a:t>Задачи:</a:t>
            </a:r>
          </a:p>
          <a:p>
            <a:r>
              <a:rPr lang="ru-RU" dirty="0" smtClean="0"/>
              <a:t>Вспомнить определение эмоций и их виды</a:t>
            </a:r>
          </a:p>
          <a:p>
            <a:r>
              <a:rPr lang="ru-RU" dirty="0"/>
              <a:t>Проанализировать роль эмоций в жизни </a:t>
            </a:r>
            <a:r>
              <a:rPr lang="ru-RU" dirty="0" smtClean="0"/>
              <a:t>людей.</a:t>
            </a:r>
          </a:p>
          <a:p>
            <a:r>
              <a:rPr lang="ru-RU" dirty="0" smtClean="0"/>
              <a:t>Узнать о «маркетинге эмоций»</a:t>
            </a:r>
          </a:p>
          <a:p>
            <a:r>
              <a:rPr lang="ru-RU" dirty="0"/>
              <a:t>Выявить влияние эмоций на здоровье </a:t>
            </a:r>
            <a:r>
              <a:rPr lang="ru-RU" dirty="0" smtClean="0"/>
              <a:t>людей</a:t>
            </a:r>
          </a:p>
          <a:p>
            <a:r>
              <a:rPr lang="ru-RU" dirty="0" smtClean="0"/>
              <a:t>Выяснить способы контроля эмоций</a:t>
            </a:r>
          </a:p>
          <a:p>
            <a:endParaRPr lang="ru-RU" dirty="0"/>
          </a:p>
        </p:txBody>
      </p:sp>
    </p:spTree>
    <p:extLst>
      <p:ext uri="{BB962C8B-B14F-4D97-AF65-F5344CB8AC3E}">
        <p14:creationId xmlns:p14="http://schemas.microsoft.com/office/powerpoint/2010/main" val="262293916"/>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Что такое эмоции?</a:t>
            </a:r>
            <a:endParaRPr lang="ru-RU" dirty="0"/>
          </a:p>
        </p:txBody>
      </p:sp>
      <p:sp>
        <p:nvSpPr>
          <p:cNvPr id="3" name="Объект 2"/>
          <p:cNvSpPr>
            <a:spLocks noGrp="1"/>
          </p:cNvSpPr>
          <p:nvPr>
            <p:ph idx="1"/>
          </p:nvPr>
        </p:nvSpPr>
        <p:spPr>
          <a:xfrm>
            <a:off x="677334" y="1543793"/>
            <a:ext cx="8596668" cy="4144488"/>
          </a:xfrm>
        </p:spPr>
        <p:txBody>
          <a:bodyPr>
            <a:normAutofit/>
          </a:bodyPr>
          <a:lstStyle/>
          <a:p>
            <a:r>
              <a:rPr lang="ru-RU" dirty="0"/>
              <a:t>Под эмоциями понимают либо внутреннее чувства человека, либо проявления этих чувств. Часто самые сильные, но кратковременные эмоции называют аффектом, а глубинные и устойчивые — чувствами. </a:t>
            </a:r>
            <a:endParaRPr lang="ru-RU" dirty="0" smtClean="0"/>
          </a:p>
          <a:p>
            <a:r>
              <a:rPr lang="ru-RU" dirty="0"/>
              <a:t>Эмоция – это психический процесс импульсивной регуляции поведения, основанный на чувственном отражении </a:t>
            </a:r>
            <a:r>
              <a:rPr lang="ru-RU" dirty="0" err="1"/>
              <a:t>потребностной</a:t>
            </a:r>
            <a:r>
              <a:rPr lang="ru-RU" dirty="0"/>
              <a:t> значимости внешних воздействий, их благоприятности или вредности для жизнедеятельности индивида</a:t>
            </a:r>
            <a:r>
              <a:rPr lang="ru-RU" dirty="0" smtClean="0"/>
              <a:t>.</a:t>
            </a:r>
          </a:p>
          <a:p>
            <a:r>
              <a:rPr lang="ru-RU" dirty="0"/>
              <a:t>Эмоции возникли в результате эволюции для лучшей адаптации организма. Эмоции всегда </a:t>
            </a:r>
            <a:r>
              <a:rPr lang="ru-RU" dirty="0" err="1"/>
              <a:t>двувалентны</a:t>
            </a:r>
            <a:r>
              <a:rPr lang="ru-RU" dirty="0"/>
              <a:t> (имеют два полюса). Они положительны или отрицательны. Отдельные жизненно важные свойства предметов и ситуаций, вызывая эмоции, настраивают организм на соответствующее поведение. Это механизм непосредственной оценки уровня благополучности взаимодействия организма со средой.</a:t>
            </a:r>
            <a:endParaRPr lang="ru-RU" dirty="0" smtClean="0"/>
          </a:p>
        </p:txBody>
      </p:sp>
    </p:spTree>
    <p:extLst>
      <p:ext uri="{BB962C8B-B14F-4D97-AF65-F5344CB8AC3E}">
        <p14:creationId xmlns:p14="http://schemas.microsoft.com/office/powerpoint/2010/main" val="4094130748"/>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Виды эмоций</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97341853"/>
              </p:ext>
            </p:extLst>
          </p:nvPr>
        </p:nvGraphicFramePr>
        <p:xfrm>
          <a:off x="1128156" y="1480678"/>
          <a:ext cx="7683335" cy="4682616"/>
        </p:xfrm>
        <a:graphic>
          <a:graphicData uri="http://schemas.openxmlformats.org/drawingml/2006/table">
            <a:tbl>
              <a:tblPr firstRow="1" firstCol="1" bandRow="1">
                <a:tableStyleId>{5C22544A-7EE6-4342-B048-85BDC9FD1C3A}</a:tableStyleId>
              </a:tblPr>
              <a:tblGrid>
                <a:gridCol w="1878571"/>
                <a:gridCol w="3500397"/>
                <a:gridCol w="2304367"/>
              </a:tblGrid>
              <a:tr h="352078">
                <a:tc>
                  <a:txBody>
                    <a:bodyPr/>
                    <a:lstStyle/>
                    <a:p>
                      <a:pPr marL="0" marR="0">
                        <a:lnSpc>
                          <a:spcPct val="115000"/>
                        </a:lnSpc>
                        <a:spcBef>
                          <a:spcPts val="0"/>
                        </a:spcBef>
                        <a:spcAft>
                          <a:spcPts val="0"/>
                        </a:spcAft>
                      </a:pPr>
                      <a:r>
                        <a:rPr lang="ru-RU" sz="1600" dirty="0" smtClean="0">
                          <a:effectLst/>
                          <a:latin typeface="+mn-lt"/>
                          <a:ea typeface="+mn-ea"/>
                          <a:cs typeface="+mn-cs"/>
                        </a:rPr>
                        <a:t>Вид</a:t>
                      </a:r>
                      <a:endParaRPr lang="ru-RU" sz="1000" dirty="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dirty="0">
                          <a:effectLst/>
                        </a:rPr>
                        <a:t>Описание</a:t>
                      </a:r>
                      <a:endParaRPr lang="ru-RU" sz="1000" dirty="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a:effectLst/>
                        </a:rPr>
                        <a:t>Примеры</a:t>
                      </a:r>
                      <a:endParaRPr lang="ru-RU" sz="1000">
                        <a:effectLst/>
                        <a:latin typeface="Calibri"/>
                        <a:ea typeface="Calibri"/>
                        <a:cs typeface="Times New Roman"/>
                      </a:endParaRPr>
                    </a:p>
                  </a:txBody>
                  <a:tcPr marL="8229" marR="8229" marT="8229" marB="8229" anchor="ctr"/>
                </a:tc>
              </a:tr>
              <a:tr h="1963587">
                <a:tc>
                  <a:txBody>
                    <a:bodyPr/>
                    <a:lstStyle/>
                    <a:p>
                      <a:pPr marL="0" marR="0">
                        <a:lnSpc>
                          <a:spcPct val="115000"/>
                        </a:lnSpc>
                        <a:spcBef>
                          <a:spcPts val="0"/>
                        </a:spcBef>
                        <a:spcAft>
                          <a:spcPts val="0"/>
                        </a:spcAft>
                      </a:pPr>
                      <a:r>
                        <a:rPr lang="ru-RU" sz="1600">
                          <a:effectLst/>
                        </a:rPr>
                        <a:t>Позитивные</a:t>
                      </a:r>
                      <a:endParaRPr lang="ru-RU" sz="100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dirty="0">
                          <a:effectLst/>
                        </a:rPr>
                        <a:t>Доставляют удовлетворение, в совокупности создают ощущение довольства происходящим, счастья.</a:t>
                      </a:r>
                      <a:endParaRPr lang="ru-RU" sz="1000" dirty="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a:effectLst/>
                        </a:rPr>
                        <a:t>Симпатия, влюбленность, восторг, вдохновение.</a:t>
                      </a:r>
                      <a:endParaRPr lang="ru-RU" sz="1000">
                        <a:effectLst/>
                        <a:latin typeface="Calibri"/>
                        <a:ea typeface="Calibri"/>
                        <a:cs typeface="Times New Roman"/>
                      </a:endParaRPr>
                    </a:p>
                  </a:txBody>
                  <a:tcPr marL="8229" marR="8229" marT="8229" marB="8229" anchor="ctr"/>
                </a:tc>
              </a:tr>
              <a:tr h="1349755">
                <a:tc>
                  <a:txBody>
                    <a:bodyPr/>
                    <a:lstStyle/>
                    <a:p>
                      <a:pPr marL="0" marR="0">
                        <a:lnSpc>
                          <a:spcPct val="115000"/>
                        </a:lnSpc>
                        <a:spcBef>
                          <a:spcPts val="0"/>
                        </a:spcBef>
                        <a:spcAft>
                          <a:spcPts val="0"/>
                        </a:spcAft>
                      </a:pPr>
                      <a:r>
                        <a:rPr lang="ru-RU" sz="1600">
                          <a:effectLst/>
                        </a:rPr>
                        <a:t>Негативные</a:t>
                      </a:r>
                      <a:endParaRPr lang="ru-RU" sz="100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a:effectLst/>
                        </a:rPr>
                        <a:t>Создают общую неудовлетворенность, плохое настроение.</a:t>
                      </a:r>
                      <a:endParaRPr lang="ru-RU" sz="100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a:effectLst/>
                        </a:rPr>
                        <a:t>Страх, печаль, зависть, горе, грусть, обида, злость, тоска.</a:t>
                      </a:r>
                      <a:endParaRPr lang="ru-RU" sz="1000">
                        <a:effectLst/>
                        <a:latin typeface="Calibri"/>
                        <a:ea typeface="Calibri"/>
                        <a:cs typeface="Times New Roman"/>
                      </a:endParaRPr>
                    </a:p>
                  </a:txBody>
                  <a:tcPr marL="8229" marR="8229" marT="8229" marB="8229" anchor="ctr"/>
                </a:tc>
              </a:tr>
              <a:tr h="1017196">
                <a:tc>
                  <a:txBody>
                    <a:bodyPr/>
                    <a:lstStyle/>
                    <a:p>
                      <a:pPr marL="0" marR="0">
                        <a:lnSpc>
                          <a:spcPct val="115000"/>
                        </a:lnSpc>
                        <a:spcBef>
                          <a:spcPts val="0"/>
                        </a:spcBef>
                        <a:spcAft>
                          <a:spcPts val="0"/>
                        </a:spcAft>
                      </a:pPr>
                      <a:r>
                        <a:rPr lang="ru-RU" sz="1600">
                          <a:effectLst/>
                        </a:rPr>
                        <a:t>Нейтральные</a:t>
                      </a:r>
                      <a:endParaRPr lang="ru-RU" sz="100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a:effectLst/>
                        </a:rPr>
                        <a:t>Напрямую не влияют на действия индивидуума.</a:t>
                      </a:r>
                      <a:endParaRPr lang="ru-RU" sz="1000">
                        <a:effectLst/>
                        <a:latin typeface="Calibri"/>
                        <a:ea typeface="Calibri"/>
                        <a:cs typeface="Times New Roman"/>
                      </a:endParaRPr>
                    </a:p>
                  </a:txBody>
                  <a:tcPr marL="8229" marR="8229" marT="8229" marB="8229" anchor="ctr"/>
                </a:tc>
                <a:tc>
                  <a:txBody>
                    <a:bodyPr/>
                    <a:lstStyle/>
                    <a:p>
                      <a:pPr marL="0" marR="0">
                        <a:lnSpc>
                          <a:spcPct val="115000"/>
                        </a:lnSpc>
                        <a:spcBef>
                          <a:spcPts val="0"/>
                        </a:spcBef>
                        <a:spcAft>
                          <a:spcPts val="0"/>
                        </a:spcAft>
                      </a:pPr>
                      <a:r>
                        <a:rPr lang="ru-RU" sz="1600" dirty="0">
                          <a:effectLst/>
                        </a:rPr>
                        <a:t>Равнодушие, удивление, интерес.</a:t>
                      </a:r>
                      <a:endParaRPr lang="ru-RU" sz="1000" dirty="0">
                        <a:effectLst/>
                        <a:latin typeface="Calibri"/>
                        <a:ea typeface="Calibri"/>
                        <a:cs typeface="Times New Roman"/>
                      </a:endParaRPr>
                    </a:p>
                  </a:txBody>
                  <a:tcPr marL="8229" marR="8229" marT="8229" marB="8229" anchor="ctr"/>
                </a:tc>
              </a:tr>
            </a:tbl>
          </a:graphicData>
        </a:graphic>
      </p:graphicFrame>
    </p:spTree>
    <p:extLst>
      <p:ext uri="{BB962C8B-B14F-4D97-AF65-F5344CB8AC3E}">
        <p14:creationId xmlns:p14="http://schemas.microsoft.com/office/powerpoint/2010/main" val="513870026"/>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Классификация Леонтьева </a:t>
            </a:r>
          </a:p>
        </p:txBody>
      </p:sp>
      <p:sp>
        <p:nvSpPr>
          <p:cNvPr id="3" name="Объект 2"/>
          <p:cNvSpPr>
            <a:spLocks noGrp="1"/>
          </p:cNvSpPr>
          <p:nvPr>
            <p:ph sz="half" idx="1"/>
          </p:nvPr>
        </p:nvSpPr>
        <p:spPr>
          <a:xfrm>
            <a:off x="427512" y="1531917"/>
            <a:ext cx="4433857" cy="4773880"/>
          </a:xfrm>
        </p:spPr>
        <p:txBody>
          <a:bodyPr>
            <a:normAutofit fontScale="92500" lnSpcReduction="10000"/>
          </a:bodyPr>
          <a:lstStyle/>
          <a:p>
            <a:pPr marL="0" indent="0">
              <a:buNone/>
            </a:pPr>
            <a:r>
              <a:rPr lang="ru-RU" dirty="0"/>
              <a:t>Согласно этому подходу, типы эмоций делятся исходя из породившего их источника. Переживания могут быть вызваны:</a:t>
            </a:r>
          </a:p>
          <a:p>
            <a:pPr lvl="0"/>
            <a:r>
              <a:rPr lang="ru-RU" dirty="0"/>
              <a:t>степенью удовлетворенности тех или иных потребностей;</a:t>
            </a:r>
          </a:p>
          <a:p>
            <a:pPr lvl="0"/>
            <a:r>
              <a:rPr lang="ru-RU" dirty="0"/>
              <a:t>чужими желаниями и отношением к ним индивида;</a:t>
            </a:r>
          </a:p>
          <a:p>
            <a:pPr lvl="0"/>
            <a:r>
              <a:rPr lang="ru-RU" dirty="0"/>
              <a:t>взаимоотношениями;</a:t>
            </a:r>
          </a:p>
          <a:p>
            <a:pPr lvl="0"/>
            <a:r>
              <a:rPr lang="ru-RU" dirty="0"/>
              <a:t>презрением;</a:t>
            </a:r>
          </a:p>
          <a:p>
            <a:pPr lvl="0"/>
            <a:r>
              <a:rPr lang="ru-RU" dirty="0"/>
              <a:t>проведением аналогий между собой реальным и идеальным </a:t>
            </a:r>
            <a:r>
              <a:rPr lang="ru-RU" dirty="0" smtClean="0"/>
              <a:t>(</a:t>
            </a:r>
            <a:r>
              <a:rPr lang="ru-RU" dirty="0"/>
              <a:t>соответствие личности внутренним требованиям, ожиданиям);</a:t>
            </a:r>
          </a:p>
          <a:p>
            <a:pPr lvl="0"/>
            <a:r>
              <a:rPr lang="ru-RU" dirty="0"/>
              <a:t>сравнение своего «Я» с общественными стандартами.</a:t>
            </a:r>
          </a:p>
          <a:p>
            <a:endParaRPr lang="ru-RU" dirty="0"/>
          </a:p>
        </p:txBody>
      </p:sp>
      <p:pic>
        <p:nvPicPr>
          <p:cNvPr id="5" name="Picture 2" descr="https://psy-files.ru/wp-content/uploads/1/8/c/18c4348562eb36abc12704ee6568903d.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83935" y="825872"/>
            <a:ext cx="4184650" cy="27903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https://i.sunhome.ru/psychology/212/kak-nauchitsya-viklyuchat-svoi-emocii.1706.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462" y="3693227"/>
            <a:ext cx="4678471" cy="3004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80945"/>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71525"/>
          </a:xfrm>
        </p:spPr>
        <p:txBody>
          <a:bodyPr>
            <a:normAutofit/>
          </a:bodyPr>
          <a:lstStyle/>
          <a:p>
            <a:pPr algn="ctr"/>
            <a:r>
              <a:rPr lang="ru-RU" sz="3200" dirty="0" smtClean="0"/>
              <a:t>Роль эмоций</a:t>
            </a:r>
            <a:endParaRPr lang="ru-RU" sz="3200" dirty="0"/>
          </a:p>
        </p:txBody>
      </p:sp>
      <p:sp>
        <p:nvSpPr>
          <p:cNvPr id="3" name="Объект 2"/>
          <p:cNvSpPr>
            <a:spLocks noGrp="1"/>
          </p:cNvSpPr>
          <p:nvPr>
            <p:ph idx="1"/>
          </p:nvPr>
        </p:nvSpPr>
        <p:spPr>
          <a:xfrm>
            <a:off x="677334" y="1590675"/>
            <a:ext cx="8596668" cy="4450687"/>
          </a:xfrm>
        </p:spPr>
        <p:txBody>
          <a:bodyPr/>
          <a:lstStyle/>
          <a:p>
            <a:r>
              <a:rPr lang="ru-RU" dirty="0"/>
              <a:t>Эмоции могут давать субъективную окраску тому, что происходит вокруг человека и в нем самом, на одинаковое событие разные люди эмоционально реагируют абсолютно по-разному. С помощью эмоций можно оценить события и действия, которые не только прошли или происходят сейчас, но и те, которые будут происходить в дальнейшем. </a:t>
            </a:r>
          </a:p>
          <a:p>
            <a:r>
              <a:rPr lang="ru-RU" dirty="0" smtClean="0"/>
              <a:t>Защитная </a:t>
            </a:r>
            <a:r>
              <a:rPr lang="ru-RU" dirty="0"/>
              <a:t>функция эмоций относится к возникновению страха, который предупреждает индивида о реальной или предполагаемой опасности. Это способствует наилучшему продумыванию возникших ситуаций, более тщательному определению возможности достичь успеха или неудачи. </a:t>
            </a:r>
            <a:endParaRPr lang="ru-RU" dirty="0" smtClean="0"/>
          </a:p>
          <a:p>
            <a:r>
              <a:rPr lang="ru-RU" dirty="0"/>
              <a:t>Также страх способствует мобилизации резервов человека с помощью выброса в кровоток дополнительного количества адреналина (например, в случае активно-оборонительной формы в виде спасения бегством). Эта функция способствует мобилизации сил организма. </a:t>
            </a:r>
          </a:p>
          <a:p>
            <a:endParaRPr lang="ru-RU" dirty="0"/>
          </a:p>
          <a:p>
            <a:endParaRPr lang="ru-RU" dirty="0"/>
          </a:p>
        </p:txBody>
      </p:sp>
    </p:spTree>
    <p:extLst>
      <p:ext uri="{BB962C8B-B14F-4D97-AF65-F5344CB8AC3E}">
        <p14:creationId xmlns:p14="http://schemas.microsoft.com/office/powerpoint/2010/main" val="2323559349"/>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666750"/>
          </a:xfrm>
        </p:spPr>
        <p:txBody>
          <a:bodyPr>
            <a:normAutofit/>
          </a:bodyPr>
          <a:lstStyle/>
          <a:p>
            <a:pPr algn="ctr"/>
            <a:r>
              <a:rPr lang="ru-RU" sz="3200" dirty="0" smtClean="0"/>
              <a:t>Роль эмоций</a:t>
            </a:r>
            <a:endParaRPr lang="ru-RU" sz="3200" dirty="0"/>
          </a:p>
        </p:txBody>
      </p:sp>
      <p:sp>
        <p:nvSpPr>
          <p:cNvPr id="3" name="Объект 2"/>
          <p:cNvSpPr>
            <a:spLocks noGrp="1"/>
          </p:cNvSpPr>
          <p:nvPr>
            <p:ph sz="half" idx="1"/>
          </p:nvPr>
        </p:nvSpPr>
        <p:spPr>
          <a:xfrm>
            <a:off x="677334" y="1543050"/>
            <a:ext cx="3523191" cy="4498312"/>
          </a:xfrm>
        </p:spPr>
        <p:txBody>
          <a:bodyPr/>
          <a:lstStyle/>
          <a:p>
            <a:r>
              <a:rPr lang="ru-RU" dirty="0"/>
              <a:t>Эмоции управляют нашим поведением, они </a:t>
            </a:r>
            <a:r>
              <a:rPr lang="ru-RU" dirty="0" smtClean="0"/>
              <a:t>являются </a:t>
            </a:r>
            <a:r>
              <a:rPr lang="ru-RU" dirty="0"/>
              <a:t>в этом случае важным психофизиологическим механизмом управления. </a:t>
            </a:r>
            <a:endParaRPr lang="ru-RU" dirty="0" smtClean="0"/>
          </a:p>
          <a:p>
            <a:r>
              <a:rPr lang="ru-RU" dirty="0"/>
              <a:t>С помощью эмоций можно сообщить окружающим о своем состоянии, что поможет достичь взаимопонимания при общении, предупредить агрессию, распознать потребности и состояния, которые есть в этот момент у другого субъекта. </a:t>
            </a:r>
          </a:p>
          <a:p>
            <a:endParaRPr lang="ru-RU" dirty="0"/>
          </a:p>
        </p:txBody>
      </p:sp>
      <p:pic>
        <p:nvPicPr>
          <p:cNvPr id="5" name="Объект 4"/>
          <p:cNvPicPr>
            <a:picLocks noGrp="1" noChangeAspect="1"/>
          </p:cNvPicPr>
          <p:nvPr>
            <p:ph sz="half" idx="2"/>
          </p:nvPr>
        </p:nvPicPr>
        <p:blipFill>
          <a:blip r:embed="rId2"/>
          <a:stretch>
            <a:fillRect/>
          </a:stretch>
        </p:blipFill>
        <p:spPr>
          <a:xfrm>
            <a:off x="5581650" y="1453224"/>
            <a:ext cx="3854450" cy="2541852"/>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4513048" y="4171950"/>
            <a:ext cx="4284704" cy="2415844"/>
          </a:xfrm>
          <a:prstGeom prst="rect">
            <a:avLst/>
          </a:prstGeom>
          <a:ln>
            <a:noFill/>
          </a:ln>
          <a:effectLst>
            <a:softEdge rad="112500"/>
          </a:effectLst>
        </p:spPr>
      </p:pic>
    </p:spTree>
    <p:extLst>
      <p:ext uri="{BB962C8B-B14F-4D97-AF65-F5344CB8AC3E}">
        <p14:creationId xmlns:p14="http://schemas.microsoft.com/office/powerpoint/2010/main" val="2412328104"/>
      </p:ext>
    </p:extLst>
  </p:cSld>
  <p:clrMapOvr>
    <a:masterClrMapping/>
  </p:clrMapOvr>
  <mc:AlternateContent xmlns:mc="http://schemas.openxmlformats.org/markup-compatibility/2006">
    <mc:Choice xmlns:p15="http://schemas.microsoft.com/office/powerpoint/2012/main" xmlns="" Requires="p15">
      <p:transition>
        <p15:prstTrans prst="peelOff"/>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888460"/>
          </a:xfrm>
        </p:spPr>
        <p:txBody>
          <a:bodyPr>
            <a:normAutofit/>
          </a:bodyPr>
          <a:lstStyle/>
          <a:p>
            <a:pPr algn="ctr"/>
            <a:r>
              <a:rPr lang="ru-RU" sz="3200" dirty="0" smtClean="0"/>
              <a:t>Маркетинг эмоций</a:t>
            </a:r>
            <a:endParaRPr lang="ru-RU" sz="3200" dirty="0"/>
          </a:p>
        </p:txBody>
      </p:sp>
      <p:sp>
        <p:nvSpPr>
          <p:cNvPr id="3" name="Объект 2"/>
          <p:cNvSpPr>
            <a:spLocks noGrp="1"/>
          </p:cNvSpPr>
          <p:nvPr>
            <p:ph idx="1"/>
          </p:nvPr>
        </p:nvSpPr>
        <p:spPr>
          <a:xfrm>
            <a:off x="677334" y="1595337"/>
            <a:ext cx="8596668" cy="4446026"/>
          </a:xfrm>
        </p:spPr>
        <p:txBody>
          <a:bodyPr/>
          <a:lstStyle/>
          <a:p>
            <a:pPr marL="0" indent="0">
              <a:buNone/>
            </a:pPr>
            <a:r>
              <a:rPr lang="ru-RU" dirty="0" smtClean="0"/>
              <a:t>Маркетинг эмоций позволяет продавцам с помощью определенных эмоций покупателей влиять на величину спроса.</a:t>
            </a:r>
          </a:p>
          <a:p>
            <a:r>
              <a:rPr lang="ru-RU" dirty="0"/>
              <a:t>Упущенная выгода. Люди боятся пропустить что-то интересное, упустить возможность получить новый захватывающий опыт, поэтому достаточно заставить их думать, что уже все, кроме них, используют продукт бренда. Люди как минимум захотят узнать, что же такое полезное они упускают.</a:t>
            </a:r>
          </a:p>
          <a:p>
            <a:r>
              <a:rPr lang="ru-RU" dirty="0"/>
              <a:t>Надежда. Надо дать людям надежду на лучшее будущее с определенным товаром, и они сами купят его. Потребители покупают вещи, которые могут сделать их счастливее, участвуют в марафонах, которые обещают, что желания исполнятся, надо лишь научиться их правильно формулировать.</a:t>
            </a:r>
          </a:p>
          <a:p>
            <a:pPr marL="0" indent="0">
              <a:buNone/>
            </a:pPr>
            <a:endParaRPr lang="ru-RU" dirty="0"/>
          </a:p>
        </p:txBody>
      </p:sp>
    </p:spTree>
    <p:extLst>
      <p:ext uri="{BB962C8B-B14F-4D97-AF65-F5344CB8AC3E}">
        <p14:creationId xmlns:p14="http://schemas.microsoft.com/office/powerpoint/2010/main" val="1505157064"/>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876300"/>
          </a:xfrm>
        </p:spPr>
        <p:txBody>
          <a:bodyPr>
            <a:normAutofit/>
          </a:bodyPr>
          <a:lstStyle/>
          <a:p>
            <a:pPr algn="ctr"/>
            <a:r>
              <a:rPr lang="ru-RU" sz="3200" dirty="0"/>
              <a:t>Маркетинг эмоций</a:t>
            </a:r>
          </a:p>
        </p:txBody>
      </p:sp>
      <p:sp>
        <p:nvSpPr>
          <p:cNvPr id="3" name="Объект 2"/>
          <p:cNvSpPr>
            <a:spLocks noGrp="1"/>
          </p:cNvSpPr>
          <p:nvPr>
            <p:ph sz="half" idx="1"/>
          </p:nvPr>
        </p:nvSpPr>
        <p:spPr>
          <a:xfrm>
            <a:off x="677334" y="1485900"/>
            <a:ext cx="4184035" cy="4555461"/>
          </a:xfrm>
        </p:spPr>
        <p:txBody>
          <a:bodyPr/>
          <a:lstStyle/>
          <a:p>
            <a:r>
              <a:rPr lang="ru-RU" sz="1600" dirty="0"/>
              <a:t>Восторг. В этом состоянии люди импульсивнее, принимают решения быстрее, а значит и шансов на продажу больше. Восторг глушит рациональное зерно, а значит работать с такими покупателями намного проще. Можно вызвать с помощью ярких цветов, коротких текстов с использованием восклицательных знаков, показа продуктов в самом привлекательном виде.</a:t>
            </a:r>
          </a:p>
          <a:p>
            <a:pPr marL="0" indent="0">
              <a:buNone/>
            </a:pPr>
            <a:endParaRPr lang="ru-RU" dirty="0"/>
          </a:p>
        </p:txBody>
      </p:sp>
      <p:sp>
        <p:nvSpPr>
          <p:cNvPr id="4" name="Объект 3"/>
          <p:cNvSpPr>
            <a:spLocks noGrp="1"/>
          </p:cNvSpPr>
          <p:nvPr>
            <p:ph sz="half" idx="2"/>
          </p:nvPr>
        </p:nvSpPr>
        <p:spPr>
          <a:xfrm>
            <a:off x="5089970" y="1485900"/>
            <a:ext cx="4184034" cy="4555463"/>
          </a:xfrm>
        </p:spPr>
        <p:txBody>
          <a:bodyPr/>
          <a:lstStyle/>
          <a:p>
            <a:r>
              <a:rPr lang="ru-RU" sz="1600" dirty="0"/>
              <a:t>Гордость. Гордость за совершение правильного выбора заставляет людей покупать продукт. Эта эмоция помогает продавать статусные, ценные вещи, предметы, создающие красоту и напрямую влияющие на самооценку человека.</a:t>
            </a:r>
          </a:p>
          <a:p>
            <a:pPr marL="0" indent="0">
              <a:buNone/>
            </a:pPr>
            <a:endParaRPr lang="ru-RU" dirty="0"/>
          </a:p>
        </p:txBody>
      </p:sp>
      <p:pic>
        <p:nvPicPr>
          <p:cNvPr id="5" name="Рисунок 4"/>
          <p:cNvPicPr>
            <a:picLocks noChangeAspect="1"/>
          </p:cNvPicPr>
          <p:nvPr/>
        </p:nvPicPr>
        <p:blipFill>
          <a:blip r:embed="rId2"/>
          <a:stretch>
            <a:fillRect/>
          </a:stretch>
        </p:blipFill>
        <p:spPr>
          <a:xfrm>
            <a:off x="1709231" y="4294734"/>
            <a:ext cx="3470719" cy="2313813"/>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5803285" y="3412245"/>
            <a:ext cx="4853222" cy="3196302"/>
          </a:xfrm>
          <a:prstGeom prst="rect">
            <a:avLst/>
          </a:prstGeom>
          <a:ln>
            <a:noFill/>
          </a:ln>
          <a:effectLst>
            <a:softEdge rad="112500"/>
          </a:effectLst>
        </p:spPr>
      </p:pic>
    </p:spTree>
    <p:extLst>
      <p:ext uri="{BB962C8B-B14F-4D97-AF65-F5344CB8AC3E}">
        <p14:creationId xmlns:p14="http://schemas.microsoft.com/office/powerpoint/2010/main" val="1151519236"/>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71519f2-859d-46c1-a1b6-2941efed936d">T4CTUPCNHN5M-1690019533-53</_dlc_DocId>
    <_dlc_DocIdUrl xmlns="c71519f2-859d-46c1-a1b6-2941efed936d">
      <Url>http://www.eduportal44.ru/chuhloma/shoolchuh/inna/_layouts/15/DocIdRedir.aspx?ID=T4CTUPCNHN5M-1690019533-53</Url>
      <Description>T4CTUPCNHN5M-1690019533-53</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Документ" ma:contentTypeID="0x01010099716CE45272004A8D0DF54A5E4E0880" ma:contentTypeVersion="1" ma:contentTypeDescription="Создание документа." ma:contentTypeScope="" ma:versionID="9695951df935b9a0669aab0ef56724dd">
  <xsd:schema xmlns:xsd="http://www.w3.org/2001/XMLSchema" xmlns:xs="http://www.w3.org/2001/XMLSchema" xmlns:p="http://schemas.microsoft.com/office/2006/metadata/properties" xmlns:ns2="c71519f2-859d-46c1-a1b6-2941efed936d" targetNamespace="http://schemas.microsoft.com/office/2006/metadata/properties" ma:root="true" ma:fieldsID="ffa5264f57cd45d0824f5e35b57f2a87" ns2:_="">
    <xsd:import namespace="c71519f2-859d-46c1-a1b6-2941efed936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519f2-859d-46c1-a1b6-2941efed936d"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44BB66-07B0-49D9-A6FE-10DB8BDEBAF5}"/>
</file>

<file path=customXml/itemProps2.xml><?xml version="1.0" encoding="utf-8"?>
<ds:datastoreItem xmlns:ds="http://schemas.openxmlformats.org/officeDocument/2006/customXml" ds:itemID="{A0754116-3CD7-41AE-8C63-A6B2088676A9}"/>
</file>

<file path=customXml/itemProps3.xml><?xml version="1.0" encoding="utf-8"?>
<ds:datastoreItem xmlns:ds="http://schemas.openxmlformats.org/officeDocument/2006/customXml" ds:itemID="{6889FE3A-5EB9-491F-8B50-0290837F2374}"/>
</file>

<file path=customXml/itemProps4.xml><?xml version="1.0" encoding="utf-8"?>
<ds:datastoreItem xmlns:ds="http://schemas.openxmlformats.org/officeDocument/2006/customXml" ds:itemID="{46F6AB89-979A-4D73-8740-7513E1993B16}"/>
</file>

<file path=docProps/app.xml><?xml version="1.0" encoding="utf-8"?>
<Properties xmlns="http://schemas.openxmlformats.org/officeDocument/2006/extended-properties" xmlns:vt="http://schemas.openxmlformats.org/officeDocument/2006/docPropsVTypes">
  <Template>Facet</Template>
  <TotalTime>145</TotalTime>
  <Words>1328</Words>
  <Application>Microsoft Office PowerPoint</Application>
  <PresentationFormat>Произвольный</PresentationFormat>
  <Paragraphs>93</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Аспект</vt:lpstr>
      <vt:lpstr>Эмоции в жизни людей</vt:lpstr>
      <vt:lpstr>Введение</vt:lpstr>
      <vt:lpstr>Что такое эмоции?</vt:lpstr>
      <vt:lpstr>Виды эмоций</vt:lpstr>
      <vt:lpstr>Классификация Леонтьева </vt:lpstr>
      <vt:lpstr>Роль эмоций</vt:lpstr>
      <vt:lpstr>Роль эмоций</vt:lpstr>
      <vt:lpstr>Маркетинг эмоций</vt:lpstr>
      <vt:lpstr>Маркетинг эмоций</vt:lpstr>
      <vt:lpstr>Маркетинг эмоций</vt:lpstr>
      <vt:lpstr>Притча: о принятии негативных эмоций</vt:lpstr>
      <vt:lpstr>Влияние эмоций на здоровье людей </vt:lpstr>
      <vt:lpstr>Контроль эмоций</vt:lpstr>
      <vt:lpstr>Контроль эмоций</vt:lpstr>
      <vt:lpstr>Контроль эмоций</vt:lpstr>
      <vt:lpstr>Вывод:</vt:lpstr>
      <vt:lpstr>Список литературы</vt:lpstr>
      <vt:lpstr>СПАСИБО ЗА ВНИМАНИЕ!</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Дарья</dc:creator>
  <cp:lastModifiedBy>Диана</cp:lastModifiedBy>
  <cp:revision>24</cp:revision>
  <dcterms:created xsi:type="dcterms:W3CDTF">2021-12-23T12:37:29Z</dcterms:created>
  <dcterms:modified xsi:type="dcterms:W3CDTF">2021-12-26T11:13:12Z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0x01010099716CE45272004A8D0DF54A5E4E0880</vt:lpwstr>
  </property>
  <property fmtid="{D5CDD505-2E9C-101B-9397-08002B2CF9AE}" pid="3" name="_dlc_DocIdItemGuid">
    <vt:lpwstr>aee41443-d832-411c-b37d-108b4e538349</vt:lpwstr>
  </property>
</Properties>
</file>