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9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charts/chart9.xml" ContentType="application/vnd.openxmlformats-officedocument.drawingml.chart+xml"/>
  <Override PartName="/ppt/theme/theme1.xml" ContentType="application/vnd.openxmlformats-officedocument.theme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Не сделали ошибок</c:v>
                </c:pt>
                <c:pt idx="1">
                  <c:v>1-2 ошибки</c:v>
                </c:pt>
                <c:pt idx="2">
                  <c:v>Больше 3 ошибок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Литература 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Не сделали ошибок</c:v>
                </c:pt>
                <c:pt idx="1">
                  <c:v>1 ошибка</c:v>
                </c:pt>
                <c:pt idx="2">
                  <c:v>2 ошибки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Обществознание 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Не сделали ошибок</c:v>
                </c:pt>
                <c:pt idx="1">
                  <c:v>1 ошибка</c:v>
                </c:pt>
                <c:pt idx="2">
                  <c:v>2 ошибки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Искусство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Не сделали ошибок</c:v>
                </c:pt>
                <c:pt idx="1">
                  <c:v>1 ошибка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История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Не сделали ошибок</c:v>
                </c:pt>
                <c:pt idx="1">
                  <c:v>1 ошибка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Не сделали ошибок</c:v>
                </c:pt>
                <c:pt idx="1">
                  <c:v>1 ошибка</c:v>
                </c:pt>
                <c:pt idx="2">
                  <c:v>2 ошибки</c:v>
                </c:pt>
                <c:pt idx="3">
                  <c:v>3 ошибки</c:v>
                </c:pt>
                <c:pt idx="4">
                  <c:v>Не справились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50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 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Справились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Биология 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Не сделали ошибок</c:v>
                </c:pt>
                <c:pt idx="1">
                  <c:v>1 ошибка</c:v>
                </c:pt>
                <c:pt idx="2">
                  <c:v>2 ошибки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География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Не сделали ошибок</c:v>
                </c:pt>
                <c:pt idx="1">
                  <c:v>1 ошибка</c:v>
                </c:pt>
                <c:pt idx="2">
                  <c:v>2 ошибки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0.17593</cdr:x>
      <cdr:y>0.50509</cdr:y>
    </cdr:from>
    <cdr:to>
      <cdr:x>0.36111</cdr:x>
      <cdr:y>0.77447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2286000"/>
          <a:ext cx="15240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60%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0.46296</cdr:x>
      <cdr:y>0.26938</cdr:y>
    </cdr:from>
    <cdr:to>
      <cdr:x>0.59259</cdr:x>
      <cdr:y>0.43774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0000" y="1219200"/>
          <a:ext cx="1066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30%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</cdr:x>
      <cdr:y>0.20203</cdr:y>
    </cdr:from>
    <cdr:to>
      <cdr:x>0.39815</cdr:x>
      <cdr:y>0.35356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914400"/>
          <a:ext cx="1219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10%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0.12963</cdr:x>
      <cdr:y>0.43774</cdr:y>
    </cdr:from>
    <cdr:to>
      <cdr:x>0.28704</cdr:x>
      <cdr:y>0.72396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1981200"/>
          <a:ext cx="1295400" cy="129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50%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0.48148</cdr:x>
      <cdr:y>0.28622</cdr:y>
    </cdr:from>
    <cdr:to>
      <cdr:x>0.59259</cdr:x>
      <cdr:y>0.50509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2400" y="1295400"/>
          <a:ext cx="914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40%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</cdr:x>
      <cdr:y>0.20203</cdr:y>
    </cdr:from>
    <cdr:to>
      <cdr:x>0.42593</cdr:x>
      <cdr:y>0.30305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914400"/>
          <a:ext cx="1447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10%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0.46296</cdr:x>
      <cdr:y>0.4209</cdr:y>
    </cdr:from>
    <cdr:to>
      <cdr:x>0.64815</cdr:x>
      <cdr:y>0.70712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1905000"/>
          <a:ext cx="1524000" cy="129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60%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0.06481</cdr:x>
      <cdr:y>0.43774</cdr:y>
    </cdr:from>
    <cdr:to>
      <cdr:x>0.19444</cdr:x>
      <cdr:y>0.65661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3400" y="1981200"/>
          <a:ext cx="10668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20%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0.18519</cdr:x>
      <cdr:y>0.23571</cdr:y>
    </cdr:from>
    <cdr:to>
      <cdr:x>0.34259</cdr:x>
      <cdr:y>0.4209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24000" y="1066800"/>
          <a:ext cx="12954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20%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0.48148</cdr:x>
      <cdr:y>0.40407</cdr:y>
    </cdr:from>
    <cdr:to>
      <cdr:x>0.59259</cdr:x>
      <cdr:y>0.70712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2400" y="1828800"/>
          <a:ext cx="9144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60%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0.10185</cdr:x>
      <cdr:y>0.35356</cdr:y>
    </cdr:from>
    <cdr:to>
      <cdr:x>0.25</cdr:x>
      <cdr:y>0.55559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600200"/>
          <a:ext cx="1219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40%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0.33333</cdr:x>
      <cdr:y>0.53876</cdr:y>
    </cdr:from>
    <cdr:to>
      <cdr:x>0.53704</cdr:x>
      <cdr:y>0.74079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2438400"/>
          <a:ext cx="1676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80%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0.18519</cdr:x>
      <cdr:y>0.23571</cdr:y>
    </cdr:from>
    <cdr:to>
      <cdr:x>0.30556</cdr:x>
      <cdr:y>0.35356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1066800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20%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0.32407</cdr:x>
      <cdr:y>0.58927</cdr:y>
    </cdr:from>
    <cdr:to>
      <cdr:x>0.47222</cdr:x>
      <cdr:y>0.80814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2667000"/>
          <a:ext cx="12192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50%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0.09259</cdr:x>
      <cdr:y>0.30305</cdr:y>
    </cdr:from>
    <cdr:to>
      <cdr:x>0.27778</cdr:x>
      <cdr:y>0.53876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1371600"/>
          <a:ext cx="15240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20%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0.25203</cdr:x>
      <cdr:y>0.16667</cdr:y>
    </cdr:from>
    <cdr:to>
      <cdr:x>0.38166</cdr:x>
      <cdr:y>0.31819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62200" y="838200"/>
          <a:ext cx="1214966" cy="76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10%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0.39837</cdr:x>
      <cdr:y>0.16667</cdr:y>
    </cdr:from>
    <cdr:to>
      <cdr:x>0.54652</cdr:x>
      <cdr:y>0.3687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33800" y="838200"/>
          <a:ext cx="1388534" cy="1016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10%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0.50926</cdr:x>
      <cdr:y>0.25254</cdr:y>
    </cdr:from>
    <cdr:to>
      <cdr:x>0.63889</cdr:x>
      <cdr:y>0.43774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91000" y="1143000"/>
          <a:ext cx="1066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10%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0.48148</cdr:x>
      <cdr:y>0.4209</cdr:y>
    </cdr:from>
    <cdr:to>
      <cdr:x>0.73148</cdr:x>
      <cdr:y>0.75763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2400" y="1905000"/>
          <a:ext cx="2057400" cy="152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70%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0.13889</cdr:x>
      <cdr:y>0.25254</cdr:y>
    </cdr:from>
    <cdr:to>
      <cdr:x>0.2963</cdr:x>
      <cdr:y>0.47141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0" y="1143000"/>
          <a:ext cx="1295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30%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0.15741</cdr:x>
      <cdr:y>0.45458</cdr:y>
    </cdr:from>
    <cdr:to>
      <cdr:x>0.34259</cdr:x>
      <cdr:y>0.75763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2057400"/>
          <a:ext cx="15240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60%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0.4537</cdr:x>
      <cdr:y>0.25254</cdr:y>
    </cdr:from>
    <cdr:to>
      <cdr:x>0.61111</cdr:x>
      <cdr:y>0.52192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33800" y="1143000"/>
          <a:ext cx="12954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30%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0.24074</cdr:x>
      <cdr:y>0.20203</cdr:y>
    </cdr:from>
    <cdr:to>
      <cdr:x>0.36111</cdr:x>
      <cdr:y>0.38723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914400"/>
          <a:ext cx="9906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10%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0.43519</cdr:x>
      <cdr:y>0.47141</cdr:y>
    </cdr:from>
    <cdr:to>
      <cdr:x>0.69444</cdr:x>
      <cdr:y>0.80814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1400" y="2133600"/>
          <a:ext cx="2133600" cy="152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70%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0.09259</cdr:x>
      <cdr:y>0.30305</cdr:y>
    </cdr:from>
    <cdr:to>
      <cdr:x>0.38889</cdr:x>
      <cdr:y>0.63978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1371600"/>
          <a:ext cx="2438400" cy="152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20%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0.24074</cdr:x>
      <cdr:y>0.20203</cdr:y>
    </cdr:from>
    <cdr:to>
      <cdr:x>0.35185</cdr:x>
      <cdr:y>0.4209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914400"/>
          <a:ext cx="914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</a:rPr>
            <a:t>10%</a:t>
          </a:r>
          <a:endParaRPr lang="ru-RU" sz="32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E39F9-5D74-4D64-86E6-56EB1FC20E7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00AF5-12A7-4BC1-8565-DFC329DA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4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0AF5-12A7-4BC1-8565-DFC329DA5BC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2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71600" y="43434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ЕГЭ для учителей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4442012"/>
            <a:ext cx="4343400" cy="2133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Выполнили: </a:t>
            </a:r>
          </a:p>
          <a:p>
            <a:r>
              <a:rPr lang="ru-RU" dirty="0" smtClean="0"/>
              <a:t>ученицы 11 класса</a:t>
            </a:r>
          </a:p>
          <a:p>
            <a:r>
              <a:rPr lang="ru-RU" dirty="0" smtClean="0"/>
              <a:t>Федотова Анна</a:t>
            </a:r>
          </a:p>
          <a:p>
            <a:r>
              <a:rPr lang="ru-RU" dirty="0" smtClean="0"/>
              <a:t>Павленко Дарья</a:t>
            </a:r>
          </a:p>
          <a:p>
            <a:r>
              <a:rPr lang="ru-RU" dirty="0" smtClean="0"/>
              <a:t>Преподаватель: </a:t>
            </a:r>
          </a:p>
          <a:p>
            <a:r>
              <a:rPr lang="ru-RU" dirty="0" smtClean="0"/>
              <a:t>Николаева И.В.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МКОУ ЧСОШ имени А.А. Яковлева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1722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2012-2013 учебный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Математика</a:t>
            </a:r>
            <a:endParaRPr lang="ru-RU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3714750" cy="398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20) В городе </a:t>
            </a:r>
            <a:r>
              <a:rPr lang="en-US" sz="2000" dirty="0" smtClean="0"/>
              <a:t>N</a:t>
            </a:r>
            <a:r>
              <a:rPr lang="ru-RU" sz="2000" dirty="0" smtClean="0"/>
              <a:t> живет 200 000 жителей. Среди них 15% детей и подростков. Среди взрослых жителей 45% не работает (пенсионеры, студенты, домохозяйки и</a:t>
            </a:r>
            <a:r>
              <a:rPr lang="en-US" sz="2000" dirty="0" smtClean="0"/>
              <a:t> </a:t>
            </a:r>
            <a:r>
              <a:rPr lang="ru-RU" sz="2000" dirty="0" smtClean="0"/>
              <a:t>т.</a:t>
            </a:r>
            <a:r>
              <a:rPr lang="en-US" sz="2000" dirty="0" smtClean="0"/>
              <a:t> </a:t>
            </a:r>
            <a:r>
              <a:rPr lang="ru-RU" sz="2000" dirty="0" smtClean="0"/>
              <a:t>п.). Сколько взрослых жителей работает?</a:t>
            </a:r>
            <a:r>
              <a:rPr lang="en-US" sz="2000" dirty="0" smtClean="0"/>
              <a:t>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21) Строительной</a:t>
            </a:r>
            <a:r>
              <a:rPr lang="en-US" sz="2000" dirty="0" smtClean="0"/>
              <a:t> </a:t>
            </a:r>
            <a:r>
              <a:rPr lang="ru-RU" sz="2000" dirty="0" smtClean="0"/>
              <a:t>фирме нужно приобрести 75</a:t>
            </a:r>
            <a:r>
              <a:rPr lang="en-US" sz="2000" dirty="0" smtClean="0"/>
              <a:t> </a:t>
            </a:r>
            <a:r>
              <a:rPr lang="ru-RU" sz="2000" dirty="0" smtClean="0"/>
              <a:t>кубометров пенобетона у одного из трех поставщиков. Цены и условия доставки приведены в таблице. Сколько рублей придется заплатить за самую дешевую покупку с доставкой?</a:t>
            </a:r>
            <a:r>
              <a:rPr lang="en-US" sz="2000" dirty="0" smtClean="0"/>
              <a:t> </a:t>
            </a: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22) В фирме такси в данный момент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свободно 20 машин: 3 белых, 11 </a:t>
            </a:r>
            <a:r>
              <a:rPr lang="ru-RU" sz="2000" dirty="0" smtClean="0"/>
              <a:t>синих и 6 серых. По вызову выехала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одна из машин, случайно </a:t>
            </a:r>
            <a:r>
              <a:rPr lang="ru-RU" sz="2000" dirty="0" smtClean="0"/>
              <a:t>оказавшаяся ближе всего к заказчице.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Найдите вероятность того, что к </a:t>
            </a:r>
            <a:r>
              <a:rPr lang="ru-RU" sz="2000" dirty="0" smtClean="0"/>
              <a:t>ней приедет белое такси.</a:t>
            </a:r>
          </a:p>
          <a:p>
            <a:pPr>
              <a:buNone/>
            </a:pPr>
            <a:r>
              <a:rPr lang="ru-RU" sz="2000" dirty="0" smtClean="0"/>
              <a:t>23) Семья состоит из мужа, жены и их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дочери студентки. Если бы </a:t>
            </a:r>
            <a:r>
              <a:rPr lang="ru-RU" sz="2000" dirty="0" smtClean="0"/>
              <a:t>зарплата мужа увеличилась вдвое, о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бщий доход семьи вырос бы на </a:t>
            </a:r>
            <a:r>
              <a:rPr lang="ru-RU" sz="2000" dirty="0" smtClean="0"/>
              <a:t>67%. Если бы стипендия дочери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уменьшилась втрое, общий доход </a:t>
            </a:r>
            <a:r>
              <a:rPr lang="ru-RU" sz="2000" dirty="0" smtClean="0"/>
              <a:t>семьи сократился бы на 4%. Сколько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процентов от общего дохода </a:t>
            </a:r>
            <a:r>
              <a:rPr lang="ru-RU" sz="2000" dirty="0" smtClean="0"/>
              <a:t>семьи составляет зарплата жены?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Физика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9078"/>
            <a:ext cx="5523566" cy="414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24) Во время выступления гимнастка отталкивается от трамплина (этап 1), делает сальто в воздухе (этап 2) и приземляется на ноги (этап 3). На каком(их) этапе(ах) движения гимнастка может испытывать состояние, близкое к невесомости?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только на 2 этапе</a:t>
            </a:r>
          </a:p>
          <a:p>
            <a:pPr marL="514350" indent="-514350">
              <a:buNone/>
            </a:pPr>
            <a:r>
              <a:rPr lang="ru-RU" sz="1800" dirty="0" smtClean="0"/>
              <a:t>2) только на 1 и 2 этапах</a:t>
            </a:r>
          </a:p>
          <a:p>
            <a:pPr marL="514350" indent="-514350">
              <a:buNone/>
            </a:pPr>
            <a:r>
              <a:rPr lang="ru-RU" sz="1800" dirty="0" smtClean="0"/>
              <a:t>3) на 1, 2 и 3 этапах</a:t>
            </a:r>
          </a:p>
          <a:p>
            <a:pPr marL="514350" indent="-514350">
              <a:buNone/>
            </a:pPr>
            <a:r>
              <a:rPr lang="ru-RU" sz="1800" dirty="0" smtClean="0"/>
              <a:t>4) ни на одном из перечисленных этапов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Химия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25) 16 химический элемент периодической системы Д.И. Менделеева это:</a:t>
            </a:r>
          </a:p>
          <a:p>
            <a:pPr>
              <a:buNone/>
            </a:pPr>
            <a:r>
              <a:rPr lang="ru-RU" dirty="0" smtClean="0"/>
              <a:t>1)Кислород(    ) 2)Фтор (</a:t>
            </a:r>
            <a:r>
              <a:rPr lang="en-US" dirty="0" smtClean="0"/>
              <a:t>F</a:t>
            </a:r>
            <a:r>
              <a:rPr lang="ru-RU" dirty="0" smtClean="0"/>
              <a:t>) 3)Сера (</a:t>
            </a:r>
            <a:r>
              <a:rPr lang="en-US" dirty="0" smtClean="0"/>
              <a:t>S</a:t>
            </a:r>
            <a:r>
              <a:rPr lang="ru-RU" dirty="0" smtClean="0"/>
              <a:t>) 4)Фосфор (</a:t>
            </a:r>
            <a:r>
              <a:rPr lang="en-US" dirty="0" smtClean="0"/>
              <a:t>P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26) Среди перечисленных веществ:</a:t>
            </a: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</a:t>
            </a: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</a:t>
            </a:r>
            <a:r>
              <a:rPr lang="en-US" dirty="0" smtClean="0"/>
              <a:t>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</a:t>
            </a: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Г)</a:t>
            </a:r>
            <a:r>
              <a:rPr lang="en-US" dirty="0" smtClean="0"/>
              <a:t>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Д)</a:t>
            </a:r>
            <a:br>
              <a:rPr lang="ru-RU" dirty="0" smtClean="0"/>
            </a:br>
            <a:r>
              <a:rPr lang="ru-RU" dirty="0" smtClean="0"/>
              <a:t>Е)</a:t>
            </a:r>
            <a:r>
              <a:rPr lang="en-US" dirty="0" smtClean="0"/>
              <a:t>  </a:t>
            </a:r>
            <a:r>
              <a:rPr lang="en-US" dirty="0" err="1" smtClean="0"/>
              <a:t>NaOH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гидроксидами</a:t>
            </a:r>
            <a:r>
              <a:rPr lang="ru-RU" dirty="0" smtClean="0"/>
              <a:t> являются:</a:t>
            </a:r>
            <a:br>
              <a:rPr lang="ru-RU" dirty="0" smtClean="0"/>
            </a:br>
            <a:r>
              <a:rPr lang="ru-RU" dirty="0" smtClean="0"/>
              <a:t>1) АБГ</a:t>
            </a:r>
            <a:br>
              <a:rPr lang="ru-RU" dirty="0" smtClean="0"/>
            </a:br>
            <a:r>
              <a:rPr lang="ru-RU" dirty="0" smtClean="0"/>
              <a:t>2) АДЕ</a:t>
            </a:r>
            <a:br>
              <a:rPr lang="ru-RU" dirty="0" smtClean="0"/>
            </a:br>
            <a:r>
              <a:rPr lang="ru-RU" dirty="0" smtClean="0"/>
              <a:t>3) БГД</a:t>
            </a:r>
            <a:br>
              <a:rPr lang="ru-RU" dirty="0" smtClean="0"/>
            </a:br>
            <a:r>
              <a:rPr lang="ru-RU" dirty="0" smtClean="0"/>
              <a:t>4) ВДЕ</a:t>
            </a:r>
          </a:p>
          <a:p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895600"/>
            <a:ext cx="685800" cy="40005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666750" cy="3810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352800"/>
            <a:ext cx="457200" cy="339968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657600"/>
            <a:ext cx="555170" cy="457200"/>
          </a:xfrm>
          <a:prstGeom prst="rect">
            <a:avLst/>
          </a:prstGeo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962400"/>
            <a:ext cx="777240" cy="457200"/>
          </a:xfrm>
          <a:prstGeom prst="rect">
            <a:avLst/>
          </a:prstGeom>
          <a:noFill/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95625"/>
            <a:ext cx="5058940" cy="362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209800"/>
            <a:ext cx="2612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Биология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9" y="2838450"/>
            <a:ext cx="606742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/>
              <a:t>27) Организмы, которым для нормальной жизнедеятельности необходимо наличие кислорода в среде обитания, называют:</a:t>
            </a:r>
          </a:p>
          <a:p>
            <a:pPr marL="514350" indent="-514350">
              <a:buNone/>
            </a:pPr>
            <a:r>
              <a:rPr lang="ru-RU" sz="1700" dirty="0" smtClean="0"/>
              <a:t>1)Аэробами</a:t>
            </a:r>
          </a:p>
          <a:p>
            <a:pPr marL="514350" indent="-514350">
              <a:buNone/>
            </a:pPr>
            <a:r>
              <a:rPr lang="ru-RU" sz="1700" dirty="0" smtClean="0"/>
              <a:t>2) Анаэробами</a:t>
            </a:r>
          </a:p>
          <a:p>
            <a:pPr marL="514350" indent="-514350">
              <a:buNone/>
            </a:pPr>
            <a:r>
              <a:rPr lang="ru-RU" sz="1700" dirty="0" smtClean="0"/>
              <a:t>3) Гетеротрофами</a:t>
            </a:r>
          </a:p>
          <a:p>
            <a:pPr marL="514350" indent="-514350">
              <a:buNone/>
            </a:pPr>
            <a:r>
              <a:rPr lang="ru-RU" sz="1700" dirty="0" smtClean="0"/>
              <a:t>4) автотрофами</a:t>
            </a:r>
            <a:br>
              <a:rPr lang="ru-RU" sz="1700" dirty="0" smtClean="0"/>
            </a:b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28) Яйцеклетка млекопитающ</a:t>
            </a:r>
            <a:r>
              <a:rPr lang="ru-RU" sz="1700" dirty="0" smtClean="0">
                <a:solidFill>
                  <a:schemeClr val="bg2"/>
                </a:solidFill>
              </a:rPr>
              <a:t>его отличается от сперматозоида тем, что она</a:t>
            </a:r>
          </a:p>
          <a:p>
            <a:pPr marL="514350" indent="-514350">
              <a:buNone/>
            </a:pPr>
            <a:r>
              <a:rPr lang="ru-RU" sz="1700" dirty="0" smtClean="0"/>
              <a:t>1)имеет гаплоидный набор </a:t>
            </a:r>
            <a:r>
              <a:rPr lang="ru-RU" sz="1700" dirty="0" smtClean="0">
                <a:solidFill>
                  <a:schemeClr val="bg2"/>
                </a:solidFill>
              </a:rPr>
              <a:t>хромосом</a:t>
            </a:r>
          </a:p>
          <a:p>
            <a:pPr marL="514350" indent="-514350">
              <a:buNone/>
            </a:pPr>
            <a:r>
              <a:rPr lang="ru-RU" sz="1700" dirty="0" smtClean="0"/>
              <a:t>2) неподвижна, крупнее, окру</a:t>
            </a:r>
            <a:r>
              <a:rPr lang="ru-RU" sz="1700" dirty="0" smtClean="0">
                <a:solidFill>
                  <a:schemeClr val="bg2"/>
                </a:solidFill>
              </a:rPr>
              <a:t>глой формы</a:t>
            </a:r>
          </a:p>
          <a:p>
            <a:pPr marL="514350" indent="-514350">
              <a:buNone/>
            </a:pPr>
            <a:r>
              <a:rPr lang="ru-RU" sz="1700" dirty="0" smtClean="0"/>
              <a:t>3) имеет диплоидный набор </a:t>
            </a:r>
            <a:r>
              <a:rPr lang="ru-RU" sz="1700" dirty="0" smtClean="0">
                <a:solidFill>
                  <a:schemeClr val="bg2"/>
                </a:solidFill>
              </a:rPr>
              <a:t>хромосом</a:t>
            </a:r>
          </a:p>
          <a:p>
            <a:pPr marL="514350" indent="-514350">
              <a:buNone/>
            </a:pPr>
            <a:r>
              <a:rPr lang="ru-RU" sz="1700" dirty="0" smtClean="0"/>
              <a:t>4) имеет плазматическую ме</a:t>
            </a:r>
            <a:r>
              <a:rPr lang="ru-RU" sz="1700" dirty="0" smtClean="0">
                <a:solidFill>
                  <a:schemeClr val="bg2"/>
                </a:solidFill>
              </a:rPr>
              <a:t>мбрану</a:t>
            </a:r>
          </a:p>
          <a:p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29) Сахарный диабет - это </a:t>
            </a:r>
            <a:r>
              <a:rPr lang="ru-RU" sz="1700" dirty="0" smtClean="0">
                <a:solidFill>
                  <a:schemeClr val="bg2"/>
                </a:solidFill>
              </a:rPr>
              <a:t>заболевание, связанное с нарушением деятельности:</a:t>
            </a:r>
          </a:p>
          <a:p>
            <a:pPr marL="514350" indent="-514350">
              <a:buNone/>
            </a:pPr>
            <a:r>
              <a:rPr lang="ru-RU" sz="1700" dirty="0" smtClean="0"/>
              <a:t>1)поджелудочной железы</a:t>
            </a:r>
          </a:p>
          <a:p>
            <a:pPr marL="514350" indent="-514350">
              <a:buNone/>
            </a:pPr>
            <a:r>
              <a:rPr lang="ru-RU" sz="1700" dirty="0" smtClean="0"/>
              <a:t>2) Аппендикса</a:t>
            </a:r>
          </a:p>
          <a:p>
            <a:pPr marL="514350" indent="-514350">
              <a:buNone/>
            </a:pPr>
            <a:r>
              <a:rPr lang="ru-RU" sz="1700" dirty="0" smtClean="0"/>
              <a:t>3) Надпочечников</a:t>
            </a:r>
          </a:p>
          <a:p>
            <a:pPr marL="514350" indent="-514350">
              <a:buNone/>
            </a:pPr>
            <a:r>
              <a:rPr lang="ru-RU" sz="1700" dirty="0" smtClean="0"/>
              <a:t>4) печени</a:t>
            </a:r>
          </a:p>
          <a:p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География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11430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30) На территории какой </a:t>
            </a:r>
            <a:r>
              <a:rPr lang="ru-RU" dirty="0" smtClean="0">
                <a:solidFill>
                  <a:srgbClr val="FF0000"/>
                </a:solidFill>
              </a:rPr>
              <a:t>страны находится вулкан Везувий?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1) Греция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2) Испания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3) Франция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4) Италия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31) В какой из перечисленных стран производство сахарного тростника является отраслью специализации?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1) Италия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2) Турция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3) Бразилия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4) Канада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32) Какие из перечисленных государств имеют сухопутную границу с Россией?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1) Швеция и Молдавия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2) Румыния и Таджикистан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3) Польша и Азербайджан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4) Иран и Туркменистан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Итоговая таблица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95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745367"/>
              </p:ext>
            </p:extLst>
          </p:nvPr>
        </p:nvGraphicFramePr>
        <p:xfrm>
          <a:off x="67235" y="694365"/>
          <a:ext cx="8839201" cy="6199494"/>
        </p:xfrm>
        <a:graphic>
          <a:graphicData uri="http://schemas.openxmlformats.org/drawingml/2006/table">
            <a:tbl>
              <a:tblPr/>
              <a:tblGrid>
                <a:gridCol w="2517101"/>
                <a:gridCol w="607099"/>
                <a:gridCol w="652050"/>
                <a:gridCol w="632570"/>
                <a:gridCol w="628976"/>
                <a:gridCol w="637361"/>
                <a:gridCol w="628976"/>
                <a:gridCol w="637361"/>
                <a:gridCol w="630173"/>
                <a:gridCol w="637361"/>
                <a:gridCol w="630173"/>
              </a:tblGrid>
              <a:tr h="545569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7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orbel"/>
                          <a:ea typeface="Corbel"/>
                          <a:cs typeface="Times New Roman"/>
                        </a:rPr>
                        <a:t>10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9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Русский язык (6)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rbel"/>
                          <a:ea typeface="Corbel"/>
                          <a:cs typeface="Times New Roman"/>
                        </a:rPr>
                        <a:t>5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5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5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6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6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6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5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9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Литература (3)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9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Обществознание(4)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31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Искусство (3)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31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История (3)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9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Математика  (3+1)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4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0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31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Физика (</a:t>
                      </a: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1)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0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0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0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31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Химия</a:t>
                      </a: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 (2)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0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31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Биология (3)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31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География (3)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rbel"/>
                          <a:ea typeface="Corbel"/>
                          <a:cs typeface="Times New Roman"/>
                        </a:rPr>
                        <a:t>1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orbel"/>
                          <a:ea typeface="Corbel"/>
                          <a:cs typeface="Times New Roman"/>
                        </a:rPr>
                        <a:t>3</a:t>
                      </a:r>
                      <a:endParaRPr lang="ru-RU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9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rbel"/>
                          <a:ea typeface="Corbel"/>
                          <a:cs typeface="Times New Roman"/>
                        </a:rPr>
                        <a:t>Итог (32)</a:t>
                      </a: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rbel"/>
                          <a:ea typeface="Corbel"/>
                          <a:cs typeface="Times New Roman"/>
                        </a:rPr>
                        <a:t>25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600" y="838200"/>
          <a:ext cx="8915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28600" y="838200"/>
          <a:ext cx="9372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Цели и задачи: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Посмотреть насколько сохранилась в памяти программа за общий школьный курс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Проверить, отражается ли специализация учителей на их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/>
          <a:stretch/>
        </p:blipFill>
        <p:spPr bwMode="auto">
          <a:xfrm>
            <a:off x="5042318" y="3886200"/>
            <a:ext cx="36591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794" y="6181165"/>
            <a:ext cx="453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istral" pitchFamily="66" charset="0"/>
              </a:rPr>
              <a:t>Чтобы дойти до цели, надо прежде всего </a:t>
            </a:r>
            <a:r>
              <a:rPr lang="ru-RU" sz="2000" dirty="0" smtClean="0">
                <a:latin typeface="Mistral" pitchFamily="66" charset="0"/>
              </a:rPr>
              <a:t>идти.     (Оноре Бальзак)</a:t>
            </a:r>
            <a:endParaRPr lang="ru-RU" sz="20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609600" y="609600"/>
          <a:ext cx="9753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28600" y="914400"/>
          <a:ext cx="9372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8915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8763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Труднее всего давались вопросы из естественнонаучного цикла </a:t>
            </a:r>
            <a:r>
              <a:rPr lang="en-US" dirty="0" smtClean="0"/>
              <a:t> </a:t>
            </a:r>
            <a:r>
              <a:rPr lang="ru-RU" dirty="0" smtClean="0"/>
              <a:t>школьной программы. </a:t>
            </a:r>
          </a:p>
          <a:p>
            <a:r>
              <a:rPr lang="ru-RU" dirty="0" smtClean="0"/>
              <a:t>Наблюдалось разделение опрошенных по категориям вопросов. Например, один педагог отвечает на все вопросы из сферы математики, но затрудняется с вопросами из сферы русского языка, а другой наоборот правильно отвечает на все вопросы из сферы русского языка и литературы, но не справляется с математическими задачами.</a:t>
            </a:r>
          </a:p>
          <a:p>
            <a:r>
              <a:rPr lang="ru-RU" dirty="0" smtClean="0"/>
              <a:t>Практически все участники показали себя достаточно эрудированными во всех областях знаний.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Авторская </a:t>
            </a:r>
            <a:r>
              <a:rPr lang="ru-RU" dirty="0" smtClean="0">
                <a:latin typeface="Book Antiqua" pitchFamily="18" charset="0"/>
              </a:rPr>
              <a:t>страничка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7" y="1828800"/>
            <a:ext cx="37290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2675" y="570066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Анна Федотова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691" y="2597209"/>
            <a:ext cx="6571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Спасибо за внимание!</a:t>
            </a:r>
            <a:endParaRPr lang="ru-RU" sz="4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2057400"/>
            <a:ext cx="10058400" cy="2514600"/>
          </a:xfrm>
        </p:spPr>
        <p:txBody>
          <a:bodyPr>
            <a:normAutofit/>
          </a:bodyPr>
          <a:lstStyle/>
          <a:p>
            <a:r>
              <a:rPr lang="ru-RU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Вопросы теста</a:t>
            </a:r>
            <a:endParaRPr lang="ru-RU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001000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Русский язык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41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dirty="0" smtClean="0"/>
              <a:t>1)В каком слове верно выделена буква, обозначающая ударный гласный звук?</a:t>
            </a:r>
            <a:endParaRPr lang="en-US" sz="2400" dirty="0" smtClean="0"/>
          </a:p>
          <a:p>
            <a:pPr marL="514350" indent="-514350">
              <a:buNone/>
            </a:pPr>
            <a:r>
              <a:rPr lang="ru-RU" sz="2400" dirty="0" smtClean="0"/>
              <a:t>1)</a:t>
            </a:r>
            <a:r>
              <a:rPr lang="ru-RU" sz="2400" dirty="0" err="1" smtClean="0"/>
              <a:t>созвонИмся</a:t>
            </a:r>
            <a:endParaRPr lang="en-US" sz="2400" dirty="0" smtClean="0"/>
          </a:p>
          <a:p>
            <a:pPr marL="514350" indent="-514350">
              <a:buNone/>
            </a:pPr>
            <a:r>
              <a:rPr lang="ru-RU" sz="2400" dirty="0" smtClean="0"/>
              <a:t>2) </a:t>
            </a:r>
            <a:r>
              <a:rPr lang="ru-RU" sz="2400" dirty="0" err="1" smtClean="0"/>
              <a:t>намерЕние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3) </a:t>
            </a:r>
            <a:r>
              <a:rPr lang="ru-RU" sz="2400" dirty="0" err="1" smtClean="0"/>
              <a:t>мОлодежь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4) </a:t>
            </a:r>
            <a:r>
              <a:rPr lang="ru-RU" sz="2400" dirty="0" err="1" smtClean="0"/>
              <a:t>тортЫ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2)В каком ряду во всех трёх словах пропущена одна и та же буква?</a:t>
            </a:r>
          </a:p>
          <a:p>
            <a:pPr>
              <a:buNone/>
            </a:pPr>
            <a:r>
              <a:rPr lang="ru-RU" sz="2400" dirty="0" smtClean="0"/>
              <a:t>1)от..</a:t>
            </a:r>
            <a:r>
              <a:rPr lang="ru-RU" sz="2400" dirty="0" err="1" smtClean="0"/>
              <a:t>грали</a:t>
            </a:r>
            <a:r>
              <a:rPr lang="ru-RU" sz="2400" dirty="0" smtClean="0"/>
              <a:t>, без..</a:t>
            </a:r>
            <a:r>
              <a:rPr lang="ru-RU" sz="2400" dirty="0" err="1" smtClean="0"/>
              <a:t>скусный</a:t>
            </a:r>
            <a:r>
              <a:rPr lang="ru-RU" sz="2400" dirty="0" smtClean="0"/>
              <a:t>, транс..</a:t>
            </a:r>
            <a:r>
              <a:rPr lang="ru-RU" sz="2400" dirty="0" err="1" smtClean="0"/>
              <a:t>ранский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2) пр..</a:t>
            </a:r>
            <a:r>
              <a:rPr lang="ru-RU" sz="2400" dirty="0" err="1" smtClean="0"/>
              <a:t>мечать</a:t>
            </a:r>
            <a:r>
              <a:rPr lang="ru-RU" sz="2400" dirty="0" smtClean="0"/>
              <a:t>, пр..ободрился, пр..</a:t>
            </a:r>
            <a:r>
              <a:rPr lang="ru-RU" sz="2400" dirty="0" err="1" smtClean="0"/>
              <a:t>вратить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3) из..</a:t>
            </a:r>
            <a:r>
              <a:rPr lang="ru-RU" sz="2400" dirty="0" err="1" smtClean="0"/>
              <a:t>ян</a:t>
            </a:r>
            <a:r>
              <a:rPr lang="ru-RU" sz="2400" dirty="0" smtClean="0"/>
              <a:t>, </a:t>
            </a:r>
            <a:r>
              <a:rPr lang="ru-RU" sz="2400" dirty="0" err="1" smtClean="0"/>
              <a:t>необ</a:t>
            </a:r>
            <a:r>
              <a:rPr lang="ru-RU" sz="2400" dirty="0" smtClean="0"/>
              <a:t>..езженный, раз..ярённый</a:t>
            </a:r>
          </a:p>
          <a:p>
            <a:pPr>
              <a:buNone/>
            </a:pPr>
            <a:r>
              <a:rPr lang="ru-RU" sz="2400" dirty="0" smtClean="0"/>
              <a:t>4) и..черпать, </a:t>
            </a:r>
            <a:r>
              <a:rPr lang="ru-RU" sz="2400" dirty="0" err="1" smtClean="0"/>
              <a:t>бе</a:t>
            </a:r>
            <a:r>
              <a:rPr lang="ru-RU" sz="2400" dirty="0" smtClean="0"/>
              <a:t>..</a:t>
            </a:r>
            <a:r>
              <a:rPr lang="ru-RU" sz="2400" dirty="0" err="1" smtClean="0"/>
              <a:t>ропотно</a:t>
            </a:r>
            <a:r>
              <a:rPr lang="ru-RU" sz="2400" dirty="0" smtClean="0"/>
              <a:t>, во..требовать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3) Укажите предложение, в котором нужно поставить </a:t>
            </a:r>
            <a:r>
              <a:rPr lang="ru-RU" sz="2400" b="1" dirty="0" smtClean="0"/>
              <a:t>одну запятую</a:t>
            </a:r>
            <a:r>
              <a:rPr lang="ru-RU" sz="2400" dirty="0" smtClean="0"/>
              <a:t>. (Знаки препинания не расставлены.)</a:t>
            </a:r>
          </a:p>
          <a:p>
            <a:pPr>
              <a:buNone/>
            </a:pPr>
            <a:r>
              <a:rPr lang="ru-RU" sz="2400" dirty="0" smtClean="0"/>
              <a:t>1)В поведении скворца много суетливого и забавного деловитого и хитрого.</a:t>
            </a:r>
          </a:p>
          <a:p>
            <a:pPr>
              <a:buNone/>
            </a:pPr>
            <a:r>
              <a:rPr lang="ru-RU" sz="2400" dirty="0" smtClean="0"/>
              <a:t>2) В гостиной графа зеркала и картины и вазы были настоящими произведениями искусства.</a:t>
            </a:r>
          </a:p>
          <a:p>
            <a:pPr>
              <a:buNone/>
            </a:pPr>
            <a:r>
              <a:rPr lang="ru-RU" sz="2400" dirty="0" smtClean="0"/>
              <a:t>3) Для многих книги Достоевского или Толстого интереснее любого детективного романа.</a:t>
            </a:r>
          </a:p>
          <a:p>
            <a:pPr>
              <a:buNone/>
            </a:pPr>
            <a:r>
              <a:rPr lang="ru-RU" sz="2400" dirty="0" smtClean="0"/>
              <a:t>4) Хорошо тёплой осенью потеряться в густых чащах осин и берёз и дышать прелым запахом травы.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/>
              <a:t>4) Укажите пример с ошибкой в образовании формы слова.</a:t>
            </a:r>
          </a:p>
          <a:p>
            <a:pPr>
              <a:buNone/>
            </a:pPr>
            <a:r>
              <a:rPr lang="ru-RU" sz="1700" dirty="0" smtClean="0"/>
              <a:t>1)Дешевле</a:t>
            </a:r>
          </a:p>
          <a:p>
            <a:pPr>
              <a:buNone/>
            </a:pPr>
            <a:r>
              <a:rPr lang="ru-RU" sz="1700" dirty="0" smtClean="0"/>
              <a:t>2) об аэропорте</a:t>
            </a:r>
          </a:p>
          <a:p>
            <a:pPr>
              <a:buNone/>
            </a:pPr>
            <a:r>
              <a:rPr lang="ru-RU" sz="1700" dirty="0" smtClean="0"/>
              <a:t>3) по их указанию</a:t>
            </a:r>
          </a:p>
          <a:p>
            <a:pPr>
              <a:buNone/>
            </a:pPr>
            <a:r>
              <a:rPr lang="ru-RU" sz="1700" dirty="0" smtClean="0"/>
              <a:t>4) </a:t>
            </a:r>
            <a:r>
              <a:rPr lang="ru-RU" sz="1700" dirty="0" err="1" smtClean="0"/>
              <a:t>едь</a:t>
            </a:r>
            <a:r>
              <a:rPr lang="ru-RU" sz="1700" dirty="0" smtClean="0"/>
              <a:t> побыстрее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5) В каком предложении оба выделенных слова пишутся слитно?</a:t>
            </a:r>
          </a:p>
          <a:p>
            <a:pPr>
              <a:buNone/>
            </a:pPr>
            <a:r>
              <a:rPr lang="ru-RU" sz="1700" dirty="0" smtClean="0"/>
              <a:t>1)(В)ПРОДОЛЖЕНИЕ дня отец несколько раз вспоминал прошлую свою жизнь, но, ЧТО(БЫ) он ни рассказывал,</a:t>
            </a:r>
          </a:p>
          <a:p>
            <a:pPr>
              <a:buNone/>
            </a:pPr>
            <a:r>
              <a:rPr lang="ru-RU" sz="1700" dirty="0" smtClean="0"/>
              <a:t>всё было интересно.</a:t>
            </a:r>
          </a:p>
          <a:p>
            <a:pPr>
              <a:buNone/>
            </a:pPr>
            <a:r>
              <a:rPr lang="ru-RU" sz="1700" dirty="0" smtClean="0"/>
              <a:t>2) (ЗА)ТЕМ холмом стоит моя деревня, и мне грустно (ОТ)</a:t>
            </a:r>
            <a:r>
              <a:rPr lang="ru-RU" sz="1700" dirty="0" err="1" smtClean="0"/>
              <a:t>ТОГО,что</a:t>
            </a:r>
            <a:r>
              <a:rPr lang="ru-RU" sz="1700" dirty="0" smtClean="0"/>
              <a:t> давно я там не был.</a:t>
            </a:r>
          </a:p>
          <a:p>
            <a:pPr>
              <a:buNone/>
            </a:pPr>
            <a:r>
              <a:rPr lang="ru-RU" sz="1700" dirty="0" smtClean="0"/>
              <a:t>3) (И)ТАК, начнём с того, что я (НА)КОНЕЦ прибыл в родной город.</a:t>
            </a:r>
          </a:p>
          <a:p>
            <a:pPr>
              <a:buNone/>
            </a:pPr>
            <a:r>
              <a:rPr lang="ru-RU" sz="1700" dirty="0" smtClean="0"/>
              <a:t>4) Хоть в шёлк одень (НЕ)РЯХУ, всё глядеть (НЕ)(НА)ЧТО.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6) В каком ряду в обоих словах пропущена буква Ю?</a:t>
            </a:r>
          </a:p>
          <a:p>
            <a:pPr>
              <a:buNone/>
            </a:pPr>
            <a:r>
              <a:rPr lang="ru-RU" sz="1700" dirty="0" smtClean="0"/>
              <a:t>1)</a:t>
            </a:r>
            <a:r>
              <a:rPr lang="ru-RU" sz="1700" dirty="0" err="1" smtClean="0"/>
              <a:t>омыва</a:t>
            </a:r>
            <a:r>
              <a:rPr lang="ru-RU" sz="1700" dirty="0" smtClean="0"/>
              <a:t>..</a:t>
            </a:r>
            <a:r>
              <a:rPr lang="ru-RU" sz="1700" dirty="0" err="1" smtClean="0"/>
              <a:t>щие</a:t>
            </a:r>
            <a:r>
              <a:rPr lang="ru-RU" sz="1700" dirty="0" smtClean="0"/>
              <a:t> берега, они прогон..т прочь</a:t>
            </a:r>
          </a:p>
          <a:p>
            <a:pPr>
              <a:buNone/>
            </a:pPr>
            <a:r>
              <a:rPr lang="ru-RU" sz="1700" dirty="0" smtClean="0"/>
              <a:t>2) </a:t>
            </a:r>
            <a:r>
              <a:rPr lang="ru-RU" sz="1700" dirty="0" err="1" smtClean="0"/>
              <a:t>сопровожда</a:t>
            </a:r>
            <a:r>
              <a:rPr lang="ru-RU" sz="1700" dirty="0" smtClean="0"/>
              <a:t>..</a:t>
            </a:r>
            <a:r>
              <a:rPr lang="ru-RU" sz="1700" dirty="0" err="1" smtClean="0"/>
              <a:t>щие</a:t>
            </a:r>
            <a:r>
              <a:rPr lang="ru-RU" sz="1700" dirty="0" smtClean="0"/>
              <a:t> в поездке, они </a:t>
            </a:r>
            <a:r>
              <a:rPr lang="ru-RU" sz="1700" dirty="0" err="1" smtClean="0"/>
              <a:t>прикле</a:t>
            </a:r>
            <a:r>
              <a:rPr lang="ru-RU" sz="1700" dirty="0" smtClean="0"/>
              <a:t>..т номерок</a:t>
            </a:r>
          </a:p>
          <a:p>
            <a:pPr>
              <a:buNone/>
            </a:pPr>
            <a:r>
              <a:rPr lang="ru-RU" sz="1700" dirty="0" smtClean="0"/>
              <a:t>3) </a:t>
            </a:r>
            <a:r>
              <a:rPr lang="ru-RU" sz="1700" dirty="0" err="1" smtClean="0"/>
              <a:t>рекоменду</a:t>
            </a:r>
            <a:r>
              <a:rPr lang="ru-RU" sz="1700" dirty="0" smtClean="0"/>
              <a:t>..</a:t>
            </a:r>
            <a:r>
              <a:rPr lang="ru-RU" sz="1700" dirty="0" err="1" smtClean="0"/>
              <a:t>щие</a:t>
            </a:r>
            <a:r>
              <a:rPr lang="ru-RU" sz="1700" dirty="0" smtClean="0"/>
              <a:t> книгу, они современно </a:t>
            </a:r>
            <a:r>
              <a:rPr lang="ru-RU" sz="1700" dirty="0" err="1" smtClean="0"/>
              <a:t>мысл</a:t>
            </a:r>
            <a:r>
              <a:rPr lang="ru-RU" sz="1700" dirty="0" smtClean="0"/>
              <a:t>..т</a:t>
            </a:r>
          </a:p>
          <a:p>
            <a:pPr>
              <a:buNone/>
            </a:pPr>
            <a:r>
              <a:rPr lang="ru-RU" sz="1700" dirty="0" smtClean="0"/>
              <a:t>4) молнии </a:t>
            </a:r>
            <a:r>
              <a:rPr lang="ru-RU" sz="1700" dirty="0" err="1" smtClean="0"/>
              <a:t>пуга</a:t>
            </a:r>
            <a:r>
              <a:rPr lang="ru-RU" sz="1700" dirty="0" smtClean="0"/>
              <a:t>..т, пол..</a:t>
            </a:r>
            <a:r>
              <a:rPr lang="ru-RU" sz="1700" dirty="0" err="1" smtClean="0"/>
              <a:t>щие</a:t>
            </a:r>
            <a:r>
              <a:rPr lang="ru-RU" sz="1700" dirty="0" smtClean="0"/>
              <a:t> сорняки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533400"/>
            <a:ext cx="611517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Литература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15" y="3047999"/>
            <a:ext cx="5073649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7086600" cy="4495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7) Выдающийся кинорежиссёр, снявший комедии «Самогонщики», «Бриллиантовая рука», «Иван Васильевич меняет профессию», — </a:t>
            </a:r>
          </a:p>
          <a:p>
            <a:pPr>
              <a:buNone/>
            </a:pPr>
            <a:r>
              <a:rPr lang="ru-RU" sz="7200" dirty="0" smtClean="0"/>
              <a:t>1) Л. И. Гайдай</a:t>
            </a:r>
          </a:p>
          <a:p>
            <a:pPr>
              <a:buNone/>
            </a:pPr>
            <a:r>
              <a:rPr lang="ru-RU" sz="7200" dirty="0" smtClean="0"/>
              <a:t>2) М. Л. Ростропович</a:t>
            </a:r>
          </a:p>
          <a:p>
            <a:pPr>
              <a:buNone/>
            </a:pPr>
            <a:r>
              <a:rPr lang="ru-RU" sz="7200" dirty="0" smtClean="0"/>
              <a:t>3) В. И. Белов</a:t>
            </a:r>
          </a:p>
          <a:p>
            <a:pPr>
              <a:buNone/>
            </a:pPr>
            <a:r>
              <a:rPr lang="ru-RU" sz="7200" dirty="0" smtClean="0"/>
              <a:t>4) Ю. П. Любимов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8) Как звали советского писателя, удостоенного в 1958 г. Нобелевской премии по литературе, но вынужденного от неё отказаться в условиях организованной властями травли? </a:t>
            </a:r>
          </a:p>
          <a:p>
            <a:pPr>
              <a:buNone/>
            </a:pPr>
            <a:r>
              <a:rPr lang="ru-RU" sz="7200" dirty="0" smtClean="0"/>
              <a:t>1) Б. Л. Пастернак</a:t>
            </a:r>
          </a:p>
          <a:p>
            <a:pPr>
              <a:buNone/>
            </a:pPr>
            <a:r>
              <a:rPr lang="ru-RU" sz="7200" dirty="0" smtClean="0"/>
              <a:t>2) М. А. Шолохов</a:t>
            </a:r>
          </a:p>
          <a:p>
            <a:pPr>
              <a:buNone/>
            </a:pPr>
            <a:r>
              <a:rPr lang="ru-RU" sz="7200" dirty="0" smtClean="0"/>
              <a:t>3) А. А. Фадеев</a:t>
            </a:r>
          </a:p>
          <a:p>
            <a:pPr>
              <a:buNone/>
            </a:pPr>
            <a:r>
              <a:rPr lang="ru-RU" sz="7200" dirty="0" smtClean="0"/>
              <a:t>4) А. Т. Твардовский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9) Соотнесите фамилии  писателей с их произведениями . Полученные результаты занесите в таблицу.</a:t>
            </a:r>
          </a:p>
          <a:p>
            <a:pPr>
              <a:buNone/>
            </a:pPr>
            <a:r>
              <a:rPr lang="ru-RU" sz="7200" dirty="0" smtClean="0"/>
              <a:t>А)  М.А Шолохов                          1) «Василий Теркин»</a:t>
            </a:r>
          </a:p>
          <a:p>
            <a:pPr>
              <a:buNone/>
            </a:pPr>
            <a:r>
              <a:rPr lang="ru-RU" sz="7200" dirty="0" smtClean="0"/>
              <a:t>Б) Н.А Некрасов                           2)  «Молодая гвардия»</a:t>
            </a:r>
          </a:p>
          <a:p>
            <a:pPr>
              <a:buNone/>
            </a:pPr>
            <a:r>
              <a:rPr lang="ru-RU" sz="7200" dirty="0" smtClean="0"/>
              <a:t>В) А.А Фадеев                               3) « Жизнь и судьба»</a:t>
            </a:r>
          </a:p>
          <a:p>
            <a:pPr>
              <a:buNone/>
            </a:pPr>
            <a:r>
              <a:rPr lang="ru-RU" sz="7200" dirty="0" smtClean="0"/>
              <a:t>Г) В.С  </a:t>
            </a:r>
            <a:r>
              <a:rPr lang="ru-RU" sz="7200" dirty="0" err="1" smtClean="0"/>
              <a:t>Гроссман</a:t>
            </a:r>
            <a:r>
              <a:rPr lang="ru-RU" sz="7200" dirty="0" smtClean="0"/>
              <a:t>                           4) « В окопах Сталинграда» </a:t>
            </a:r>
          </a:p>
          <a:p>
            <a:pPr>
              <a:buNone/>
            </a:pPr>
            <a:r>
              <a:rPr lang="ru-RU" sz="7200" dirty="0" smtClean="0"/>
              <a:t>Д) А.Т .Твардовский                   5) «Судьба человека»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Обществознание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8206"/>
            <a:ext cx="34861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/>
              <a:t>10) Способность человека брать ответственность на себя характеризует его как</a:t>
            </a:r>
          </a:p>
          <a:p>
            <a:pPr marL="514350" indent="-514350">
              <a:buNone/>
            </a:pPr>
            <a:r>
              <a:rPr lang="ru-RU" sz="1700" dirty="0" smtClean="0"/>
              <a:t>1)Индивида 2) Индивидуальность 3) Личность 4) созидателя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11) Что из перечисленного характеризует искусство в отличие от науки?</a:t>
            </a:r>
          </a:p>
          <a:p>
            <a:pPr marL="514350" indent="-514350">
              <a:buNone/>
            </a:pPr>
            <a:r>
              <a:rPr lang="ru-RU" sz="1700" dirty="0" smtClean="0"/>
              <a:t>1)выявление закономерностей развития природы и общества</a:t>
            </a:r>
          </a:p>
          <a:p>
            <a:pPr marL="514350" indent="-514350">
              <a:buNone/>
            </a:pPr>
            <a:r>
              <a:rPr lang="ru-RU" sz="1700" dirty="0" smtClean="0"/>
              <a:t>2) теоретическое решение мировоззренческих проблем</a:t>
            </a:r>
          </a:p>
          <a:p>
            <a:pPr marL="514350" indent="-514350">
              <a:buNone/>
            </a:pPr>
            <a:r>
              <a:rPr lang="ru-RU" sz="1700" dirty="0" smtClean="0"/>
              <a:t>3) отражение мира в художественных образах</a:t>
            </a:r>
          </a:p>
          <a:p>
            <a:pPr marL="514350" indent="-514350">
              <a:buNone/>
            </a:pPr>
            <a:r>
              <a:rPr lang="ru-RU" sz="1700" dirty="0" smtClean="0"/>
              <a:t>4) использование понятий и теоретических положений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12) Государство Z включает в себя территории субъектов, обладающих частичным суверенитетом. Парламент имеет двухпалатную структуру, субъекты вправе принимать собственные конституции. Какова форма государственного устройства страны Z?</a:t>
            </a:r>
          </a:p>
          <a:p>
            <a:pPr marL="1143000" indent="-1143000">
              <a:buNone/>
            </a:pPr>
            <a:r>
              <a:rPr lang="ru-RU" sz="1700" dirty="0" smtClean="0"/>
              <a:t>1)федеративное государство 2) унитарное государство 3) Монархия 4) республика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13) Выберите понятие, которое является обобщающим для всех остальных понятий представленного ниже ряда, и запишите цифру, под которой оно указано.</a:t>
            </a:r>
            <a:r>
              <a:rPr lang="en-US" sz="1700" dirty="0" smtClean="0"/>
              <a:t> 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1) рынок сырья</a:t>
            </a:r>
            <a:r>
              <a:rPr lang="en-US" sz="1700" dirty="0" smtClean="0"/>
              <a:t> </a:t>
            </a:r>
            <a:r>
              <a:rPr lang="ru-RU" sz="1700" dirty="0" smtClean="0"/>
              <a:t> 2) рынок земли</a:t>
            </a:r>
            <a:r>
              <a:rPr lang="en-US" sz="1700" dirty="0" smtClean="0"/>
              <a:t> </a:t>
            </a:r>
            <a:r>
              <a:rPr lang="ru-RU" sz="1700" dirty="0" smtClean="0"/>
              <a:t> 3) рынок ресурсов</a:t>
            </a:r>
            <a:r>
              <a:rPr lang="en-US" sz="1700" dirty="0" smtClean="0"/>
              <a:t> </a:t>
            </a:r>
            <a:r>
              <a:rPr lang="ru-RU" sz="1700" dirty="0" smtClean="0"/>
              <a:t> 4) рынок труда</a:t>
            </a:r>
            <a:r>
              <a:rPr lang="en-US" sz="1700" dirty="0" smtClean="0"/>
              <a:t> </a:t>
            </a:r>
            <a:r>
              <a:rPr lang="ru-RU" sz="1700" dirty="0" smtClean="0"/>
              <a:t> 5) рынок оборудования</a:t>
            </a:r>
            <a:r>
              <a:rPr lang="en-US" sz="1700" dirty="0" smtClean="0"/>
              <a:t> </a:t>
            </a:r>
            <a:endParaRPr lang="ru-RU" sz="1700" dirty="0" smtClean="0"/>
          </a:p>
          <a:p>
            <a:pPr>
              <a:buNone/>
            </a:pP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Искусство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1stwebdesigner.com/wp-content/uploads/2011/03/minimalist-art-movement5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1990898" cy="198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expotour.my1.ru/_si/0/985837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216326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144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44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267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16)</a:t>
            </a:r>
            <a:endParaRPr lang="ru-RU" dirty="0"/>
          </a:p>
        </p:txBody>
      </p:sp>
      <p:pic>
        <p:nvPicPr>
          <p:cNvPr id="10" name="Рисунок 9" descr="http://www.failopomoika.com/forums/monthly_09_2011/user19821/post556974_img1_96ac1d0dcec52908a8448e215a37b97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3133725" cy="2314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724400" y="45720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orbel" pitchFamily="34" charset="0"/>
                <a:cs typeface="Times New Roman" pitchFamily="18" charset="0"/>
              </a:rPr>
              <a:t>1)Как называется картина?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orbel" pitchFamily="34" charset="0"/>
                <a:cs typeface="Times New Roman" pitchFamily="18" charset="0"/>
              </a:rPr>
              <a:t>2)Кто автор?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История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036"/>
            <a:ext cx="66579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6764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17) «В декабре 1940 г. германское военное командование разработало план войны против СССР. Он предполагал нанести поражение Советскому Союзу в быстротечной, "молниеносной" кампании. С помощью танковых группировок немцы планировали окружить и уничтожить основные силы Красной Армии западнее рек Днепр и Западная Двина, не допустить их отхода в глубь России. Далее намечался выход на рубеж Архангельск-Казань-Астрахань.» </a:t>
            </a:r>
          </a:p>
          <a:p>
            <a:r>
              <a:rPr lang="ru-RU" sz="17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1) «Барбаросса» 2) «Цитадель» 3) «Уран» 4) «Тайфун»</a:t>
            </a:r>
          </a:p>
          <a:p>
            <a:endParaRPr lang="ru-RU" sz="17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7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18) В результате борьбы за лидерство после смерти И. В. Сталина победил</a:t>
            </a:r>
          </a:p>
          <a:p>
            <a:r>
              <a:rPr lang="ru-RU" sz="17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1) В. М. Молотов 2) Л. П. Берия 3) Н. С. Хрущёв 4) Л. M. Каганович</a:t>
            </a:r>
          </a:p>
          <a:p>
            <a:endParaRPr lang="ru-RU" sz="17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7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19) Кто стоял во главе русских войск, одержавших победу на льду Чудского озера? </a:t>
            </a:r>
          </a:p>
          <a:p>
            <a:r>
              <a:rPr lang="ru-RU" sz="17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1) Дмитрий Донской 2) Александр Невский 3) Святослав Игоревич </a:t>
            </a:r>
          </a:p>
          <a:p>
            <a:r>
              <a:rPr lang="ru-RU" sz="17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4) Иван </a:t>
            </a:r>
            <a:r>
              <a:rPr lang="ru-RU" sz="17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Калита</a:t>
            </a:r>
            <a:endParaRPr lang="ru-RU" sz="17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T4CTUPCNHN5M-1690019533-22</_dlc_DocId>
    <_dlc_DocIdUrl xmlns="c71519f2-859d-46c1-a1b6-2941efed936d">
      <Url>http://edu-sps.koiro.local/chuhloma/shoolchuh/inna/_layouts/15/DocIdRedir.aspx?ID=T4CTUPCNHN5M-1690019533-22</Url>
      <Description>T4CTUPCNHN5M-1690019533-22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9716CE45272004A8D0DF54A5E4E0880" ma:contentTypeVersion="1" ma:contentTypeDescription="Создание документа." ma:contentTypeScope="" ma:versionID="9695951df935b9a0669aab0ef56724dd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F043DCB-881C-4C81-BED9-ACC64E2F4534}"/>
</file>

<file path=customXml/itemProps2.xml><?xml version="1.0" encoding="utf-8"?>
<ds:datastoreItem xmlns:ds="http://schemas.openxmlformats.org/officeDocument/2006/customXml" ds:itemID="{655BFCC1-B97E-4D2F-8D47-51611CFB255C}"/>
</file>

<file path=customXml/itemProps3.xml><?xml version="1.0" encoding="utf-8"?>
<ds:datastoreItem xmlns:ds="http://schemas.openxmlformats.org/officeDocument/2006/customXml" ds:itemID="{5AC4BEA1-5915-41AD-9E85-F59AA42AE761}"/>
</file>

<file path=customXml/itemProps4.xml><?xml version="1.0" encoding="utf-8"?>
<ds:datastoreItem xmlns:ds="http://schemas.openxmlformats.org/officeDocument/2006/customXml" ds:itemID="{7F63CF23-E77B-4586-B8AD-0496F3E706AD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1281</Words>
  <Application>Microsoft Office PowerPoint</Application>
  <PresentationFormat>Экран (4:3)</PresentationFormat>
  <Paragraphs>313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ЕГЭ для учителей</vt:lpstr>
      <vt:lpstr>Цели и задачи:</vt:lpstr>
      <vt:lpstr>Вопросы теста</vt:lpstr>
      <vt:lpstr>Русский язык</vt:lpstr>
      <vt:lpstr>Презентация PowerPoint</vt:lpstr>
      <vt:lpstr>Литература</vt:lpstr>
      <vt:lpstr>Обществознание</vt:lpstr>
      <vt:lpstr>Искусство</vt:lpstr>
      <vt:lpstr>История</vt:lpstr>
      <vt:lpstr>Математика</vt:lpstr>
      <vt:lpstr>Физика</vt:lpstr>
      <vt:lpstr>Химия</vt:lpstr>
      <vt:lpstr>Биология</vt:lpstr>
      <vt:lpstr>География</vt:lpstr>
      <vt:lpstr>Итоговая таблица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Авторская страничка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для учителей</dc:title>
  <cp:lastModifiedBy>Даша</cp:lastModifiedBy>
  <cp:revision>22</cp:revision>
  <dcterms:modified xsi:type="dcterms:W3CDTF">2013-05-19T17:58:24Z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0x01010099716CE45272004A8D0DF54A5E4E0880</vt:lpwstr>
  </property>
  <property fmtid="{D5CDD505-2E9C-101B-9397-08002B2CF9AE}" pid="3" name="_dlc_DocIdItemGuid">
    <vt:lpwstr>3837fbc9-50d2-4aa7-89a1-4f5c524453fa</vt:lpwstr>
  </property>
</Properties>
</file>