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2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charts/chart4.xml" ContentType="application/vnd.openxmlformats-officedocument.drawingml.chart+xml"/>
  <Override PartName="/ppt/charts/chart3.xml" ContentType="application/vnd.openxmlformats-officedocument.drawingml.chart+xml"/>
  <Override PartName="/ppt/charts/chart2.xml" ContentType="application/vnd.openxmlformats-officedocument.drawingml.char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theme/themeOverride2.xml" ContentType="application/vnd.openxmlformats-officedocument.themeOverr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58" r:id="rId4"/>
    <p:sldId id="257" r:id="rId5"/>
    <p:sldId id="259" r:id="rId6"/>
    <p:sldId id="261" r:id="rId7"/>
    <p:sldId id="266" r:id="rId8"/>
    <p:sldId id="267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18" Type="http://schemas.openxmlformats.org/officeDocument/2006/relationships/customXml" Target="../customXml/item4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5.xlsx"/><Relationship Id="rId1" Type="http://schemas.openxmlformats.org/officeDocument/2006/relationships/themeOverride" Target="../theme/themeOverride1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6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cat>
            <c:strRef>
              <c:f>Лист1!$A$2:$A$7</c:f>
              <c:strCache>
                <c:ptCount val="6"/>
                <c:pt idx="0">
                  <c:v>благополучие</c:v>
                </c:pt>
                <c:pt idx="1">
                  <c:v>пресс</c:v>
                </c:pt>
                <c:pt idx="2">
                  <c:v>уз.соц.</c:v>
                </c:pt>
                <c:pt idx="3">
                  <c:v>шир.соц.</c:v>
                </c:pt>
                <c:pt idx="4">
                  <c:v>престиж</c:v>
                </c:pt>
                <c:pt idx="5">
                  <c:v>содержание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19</c:v>
                </c:pt>
                <c:pt idx="1">
                  <c:v>16</c:v>
                </c:pt>
                <c:pt idx="2">
                  <c:v>16</c:v>
                </c:pt>
                <c:pt idx="3">
                  <c:v>19</c:v>
                </c:pt>
                <c:pt idx="4">
                  <c:v>5</c:v>
                </c:pt>
                <c:pt idx="5">
                  <c:v>23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cat>
            <c:strRef>
              <c:f>Лист1!$A$2:$A$7</c:f>
              <c:strCache>
                <c:ptCount val="6"/>
                <c:pt idx="0">
                  <c:v>благополучие</c:v>
                </c:pt>
                <c:pt idx="1">
                  <c:v>пресс</c:v>
                </c:pt>
                <c:pt idx="2">
                  <c:v>уз.соц.</c:v>
                </c:pt>
                <c:pt idx="3">
                  <c:v>шир.соц.</c:v>
                </c:pt>
                <c:pt idx="4">
                  <c:v>престиж</c:v>
                </c:pt>
                <c:pt idx="5">
                  <c:v>содержание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cat>
            <c:strRef>
              <c:f>Лист1!$A$2:$A$7</c:f>
              <c:strCache>
                <c:ptCount val="6"/>
                <c:pt idx="0">
                  <c:v>благополучие</c:v>
                </c:pt>
                <c:pt idx="1">
                  <c:v>пресс</c:v>
                </c:pt>
                <c:pt idx="2">
                  <c:v>уз.соц.</c:v>
                </c:pt>
                <c:pt idx="3">
                  <c:v>шир.соц.</c:v>
                </c:pt>
                <c:pt idx="4">
                  <c:v>престиж</c:v>
                </c:pt>
                <c:pt idx="5">
                  <c:v>содержание</c:v>
                </c:pt>
              </c:strCache>
            </c:strRef>
          </c:cat>
          <c:val>
            <c:numRef>
              <c:f>Лист1!$D$2:$D$7</c:f>
              <c:numCache>
                <c:formatCode>General</c:formatCode>
                <c:ptCount val="6"/>
              </c:numCache>
            </c:numRef>
          </c:val>
        </c:ser>
        <c:axId val="73970816"/>
        <c:axId val="73972352"/>
      </c:barChart>
      <c:catAx>
        <c:axId val="73970816"/>
        <c:scaling>
          <c:orientation val="minMax"/>
        </c:scaling>
        <c:axPos val="b"/>
        <c:tickLblPos val="nextTo"/>
        <c:crossAx val="73972352"/>
        <c:crosses val="autoZero"/>
        <c:auto val="1"/>
        <c:lblAlgn val="ctr"/>
        <c:lblOffset val="100"/>
      </c:catAx>
      <c:valAx>
        <c:axId val="73972352"/>
        <c:scaling>
          <c:orientation val="minMax"/>
        </c:scaling>
        <c:axPos val="l"/>
        <c:majorGridlines/>
        <c:numFmt formatCode="General" sourceLinked="1"/>
        <c:tickLblPos val="nextTo"/>
        <c:crossAx val="73970816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cat>
            <c:strRef>
              <c:f>Лист1!$A$2:$A$7</c:f>
              <c:strCache>
                <c:ptCount val="6"/>
                <c:pt idx="0">
                  <c:v>благополучие</c:v>
                </c:pt>
                <c:pt idx="1">
                  <c:v>пресс</c:v>
                </c:pt>
                <c:pt idx="2">
                  <c:v>уз.соц.</c:v>
                </c:pt>
                <c:pt idx="3">
                  <c:v>шир.соц.</c:v>
                </c:pt>
                <c:pt idx="4">
                  <c:v>престиж</c:v>
                </c:pt>
                <c:pt idx="5">
                  <c:v>содержание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17</c:v>
                </c:pt>
                <c:pt idx="1">
                  <c:v>16</c:v>
                </c:pt>
                <c:pt idx="2">
                  <c:v>20</c:v>
                </c:pt>
                <c:pt idx="3">
                  <c:v>23</c:v>
                </c:pt>
                <c:pt idx="4">
                  <c:v>6</c:v>
                </c:pt>
                <c:pt idx="5">
                  <c:v>18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Столбец2</c:v>
                </c:pt>
              </c:strCache>
            </c:strRef>
          </c:tx>
          <c:cat>
            <c:strRef>
              <c:f>Лист1!$A$2:$A$7</c:f>
              <c:strCache>
                <c:ptCount val="6"/>
                <c:pt idx="0">
                  <c:v>благополучие</c:v>
                </c:pt>
                <c:pt idx="1">
                  <c:v>пресс</c:v>
                </c:pt>
                <c:pt idx="2">
                  <c:v>уз.соц.</c:v>
                </c:pt>
                <c:pt idx="3">
                  <c:v>шир.соц.</c:v>
                </c:pt>
                <c:pt idx="4">
                  <c:v>престиж</c:v>
                </c:pt>
                <c:pt idx="5">
                  <c:v>содержание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Столбец3</c:v>
                </c:pt>
              </c:strCache>
            </c:strRef>
          </c:tx>
          <c:cat>
            <c:strRef>
              <c:f>Лист1!$A$2:$A$7</c:f>
              <c:strCache>
                <c:ptCount val="6"/>
                <c:pt idx="0">
                  <c:v>благополучие</c:v>
                </c:pt>
                <c:pt idx="1">
                  <c:v>пресс</c:v>
                </c:pt>
                <c:pt idx="2">
                  <c:v>уз.соц.</c:v>
                </c:pt>
                <c:pt idx="3">
                  <c:v>шир.соц.</c:v>
                </c:pt>
                <c:pt idx="4">
                  <c:v>престиж</c:v>
                </c:pt>
                <c:pt idx="5">
                  <c:v>содержание</c:v>
                </c:pt>
              </c:strCache>
            </c:strRef>
          </c:cat>
          <c:val>
            <c:numRef>
              <c:f>Лист1!$D$2:$D$7</c:f>
              <c:numCache>
                <c:formatCode>General</c:formatCode>
                <c:ptCount val="6"/>
              </c:numCache>
            </c:numRef>
          </c:val>
        </c:ser>
        <c:axId val="73910912"/>
        <c:axId val="73921280"/>
      </c:barChart>
      <c:catAx>
        <c:axId val="73910912"/>
        <c:scaling>
          <c:orientation val="minMax"/>
        </c:scaling>
        <c:axPos val="b"/>
        <c:tickLblPos val="nextTo"/>
        <c:crossAx val="73921280"/>
        <c:crosses val="autoZero"/>
        <c:auto val="1"/>
        <c:lblAlgn val="ctr"/>
        <c:lblOffset val="100"/>
      </c:catAx>
      <c:valAx>
        <c:axId val="73921280"/>
        <c:scaling>
          <c:orientation val="minMax"/>
        </c:scaling>
        <c:axPos val="l"/>
        <c:majorGridlines/>
        <c:numFmt formatCode="General" sourceLinked="1"/>
        <c:tickLblPos val="nextTo"/>
        <c:crossAx val="73910912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7.7966293895005714E-2"/>
          <c:y val="3.3169007778500792E-2"/>
          <c:w val="0.90400133829254303"/>
          <c:h val="0.54160118916143818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cat>
            <c:strRef>
              <c:f>Лист1!$A$2:$A$7</c:f>
              <c:strCache>
                <c:ptCount val="6"/>
                <c:pt idx="0">
                  <c:v>благополучие</c:v>
                </c:pt>
                <c:pt idx="1">
                  <c:v>пресс</c:v>
                </c:pt>
                <c:pt idx="2">
                  <c:v>уз.соц.</c:v>
                </c:pt>
                <c:pt idx="3">
                  <c:v>шир.соц.</c:v>
                </c:pt>
                <c:pt idx="4">
                  <c:v>престиж</c:v>
                </c:pt>
                <c:pt idx="5">
                  <c:v>содержание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11</c:v>
                </c:pt>
                <c:pt idx="1">
                  <c:v>13</c:v>
                </c:pt>
                <c:pt idx="2">
                  <c:v>6</c:v>
                </c:pt>
                <c:pt idx="3">
                  <c:v>10</c:v>
                </c:pt>
                <c:pt idx="5">
                  <c:v>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cat>
            <c:strRef>
              <c:f>Лист1!$A$2:$A$7</c:f>
              <c:strCache>
                <c:ptCount val="6"/>
                <c:pt idx="0">
                  <c:v>благополучие</c:v>
                </c:pt>
                <c:pt idx="1">
                  <c:v>пресс</c:v>
                </c:pt>
                <c:pt idx="2">
                  <c:v>уз.соц.</c:v>
                </c:pt>
                <c:pt idx="3">
                  <c:v>шир.соц.</c:v>
                </c:pt>
                <c:pt idx="4">
                  <c:v>престиж</c:v>
                </c:pt>
                <c:pt idx="5">
                  <c:v>содержание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cat>
            <c:strRef>
              <c:f>Лист1!$A$2:$A$7</c:f>
              <c:strCache>
                <c:ptCount val="6"/>
                <c:pt idx="0">
                  <c:v>благополучие</c:v>
                </c:pt>
                <c:pt idx="1">
                  <c:v>пресс</c:v>
                </c:pt>
                <c:pt idx="2">
                  <c:v>уз.соц.</c:v>
                </c:pt>
                <c:pt idx="3">
                  <c:v>шир.соц.</c:v>
                </c:pt>
                <c:pt idx="4">
                  <c:v>престиж</c:v>
                </c:pt>
                <c:pt idx="5">
                  <c:v>содержание</c:v>
                </c:pt>
              </c:strCache>
            </c:strRef>
          </c:cat>
          <c:val>
            <c:numRef>
              <c:f>Лист1!$D$2:$D$7</c:f>
              <c:numCache>
                <c:formatCode>General</c:formatCode>
                <c:ptCount val="6"/>
              </c:numCache>
            </c:numRef>
          </c:val>
        </c:ser>
        <c:axId val="80474496"/>
        <c:axId val="80476032"/>
      </c:barChart>
      <c:catAx>
        <c:axId val="80474496"/>
        <c:scaling>
          <c:orientation val="minMax"/>
        </c:scaling>
        <c:axPos val="b"/>
        <c:tickLblPos val="nextTo"/>
        <c:crossAx val="80476032"/>
        <c:crosses val="autoZero"/>
        <c:auto val="1"/>
        <c:lblAlgn val="ctr"/>
        <c:lblOffset val="100"/>
      </c:catAx>
      <c:valAx>
        <c:axId val="80476032"/>
        <c:scaling>
          <c:orientation val="minMax"/>
        </c:scaling>
        <c:axPos val="l"/>
        <c:majorGridlines/>
        <c:numFmt formatCode="General" sourceLinked="1"/>
        <c:tickLblPos val="nextTo"/>
        <c:crossAx val="80474496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8.3884376998671281E-2"/>
          <c:y val="4.5299409598061044E-2"/>
          <c:w val="0.81436115471478066"/>
          <c:h val="0.54160118916143818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4б</c:v>
                </c:pt>
              </c:strCache>
            </c:strRef>
          </c:tx>
          <c:cat>
            <c:strRef>
              <c:f>Лист1!$A$2:$A$7</c:f>
              <c:strCache>
                <c:ptCount val="6"/>
                <c:pt idx="0">
                  <c:v>благополучие</c:v>
                </c:pt>
                <c:pt idx="1">
                  <c:v>пресс</c:v>
                </c:pt>
                <c:pt idx="2">
                  <c:v>уз.соц.</c:v>
                </c:pt>
                <c:pt idx="3">
                  <c:v>шир.соц.</c:v>
                </c:pt>
                <c:pt idx="4">
                  <c:v>престиж</c:v>
                </c:pt>
                <c:pt idx="5">
                  <c:v>содержание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19</c:v>
                </c:pt>
                <c:pt idx="1">
                  <c:v>13</c:v>
                </c:pt>
                <c:pt idx="2">
                  <c:v>23</c:v>
                </c:pt>
                <c:pt idx="3">
                  <c:v>20</c:v>
                </c:pt>
                <c:pt idx="4">
                  <c:v>6</c:v>
                </c:pt>
                <c:pt idx="5">
                  <c:v>23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5б</c:v>
                </c:pt>
              </c:strCache>
            </c:strRef>
          </c:tx>
          <c:cat>
            <c:strRef>
              <c:f>Лист1!$A$2:$A$7</c:f>
              <c:strCache>
                <c:ptCount val="6"/>
                <c:pt idx="0">
                  <c:v>благополучие</c:v>
                </c:pt>
                <c:pt idx="1">
                  <c:v>пресс</c:v>
                </c:pt>
                <c:pt idx="2">
                  <c:v>уз.соц.</c:v>
                </c:pt>
                <c:pt idx="3">
                  <c:v>шир.соц.</c:v>
                </c:pt>
                <c:pt idx="4">
                  <c:v>престиж</c:v>
                </c:pt>
                <c:pt idx="5">
                  <c:v>содержание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19</c:v>
                </c:pt>
                <c:pt idx="1">
                  <c:v>16</c:v>
                </c:pt>
                <c:pt idx="2">
                  <c:v>16</c:v>
                </c:pt>
                <c:pt idx="3">
                  <c:v>19</c:v>
                </c:pt>
                <c:pt idx="4">
                  <c:v>5</c:v>
                </c:pt>
                <c:pt idx="5">
                  <c:v>20</c:v>
                </c:pt>
              </c:numCache>
            </c:numRef>
          </c:val>
        </c:ser>
        <c:axId val="81383808"/>
        <c:axId val="81385344"/>
      </c:barChart>
      <c:catAx>
        <c:axId val="81383808"/>
        <c:scaling>
          <c:orientation val="minMax"/>
        </c:scaling>
        <c:axPos val="b"/>
        <c:tickLblPos val="nextTo"/>
        <c:crossAx val="81385344"/>
        <c:crosses val="autoZero"/>
        <c:auto val="1"/>
        <c:lblAlgn val="ctr"/>
        <c:lblOffset val="100"/>
      </c:catAx>
      <c:valAx>
        <c:axId val="81385344"/>
        <c:scaling>
          <c:orientation val="minMax"/>
        </c:scaling>
        <c:axPos val="l"/>
        <c:majorGridlines/>
        <c:numFmt formatCode="General" sourceLinked="1"/>
        <c:tickLblPos val="nextTo"/>
        <c:crossAx val="81383808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8.3884376998671323E-2"/>
          <c:y val="4.5299409598061044E-2"/>
          <c:w val="0.81436115471478066"/>
          <c:h val="0.54160118916143818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5а</c:v>
                </c:pt>
              </c:strCache>
            </c:strRef>
          </c:tx>
          <c:cat>
            <c:strRef>
              <c:f>Лист1!$A$2:$A$7</c:f>
              <c:strCache>
                <c:ptCount val="6"/>
                <c:pt idx="0">
                  <c:v>благополучие</c:v>
                </c:pt>
                <c:pt idx="1">
                  <c:v>пресс</c:v>
                </c:pt>
                <c:pt idx="2">
                  <c:v>уз.соц.</c:v>
                </c:pt>
                <c:pt idx="3">
                  <c:v>шир.соц.</c:v>
                </c:pt>
                <c:pt idx="4">
                  <c:v>престиж</c:v>
                </c:pt>
                <c:pt idx="5">
                  <c:v>содержание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22</c:v>
                </c:pt>
                <c:pt idx="1">
                  <c:v>14</c:v>
                </c:pt>
                <c:pt idx="2">
                  <c:v>13</c:v>
                </c:pt>
                <c:pt idx="3">
                  <c:v>22</c:v>
                </c:pt>
                <c:pt idx="4">
                  <c:v>19</c:v>
                </c:pt>
                <c:pt idx="5">
                  <c:v>23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6а</c:v>
                </c:pt>
              </c:strCache>
            </c:strRef>
          </c:tx>
          <c:cat>
            <c:strRef>
              <c:f>Лист1!$A$2:$A$7</c:f>
              <c:strCache>
                <c:ptCount val="6"/>
                <c:pt idx="0">
                  <c:v>благополучие</c:v>
                </c:pt>
                <c:pt idx="1">
                  <c:v>пресс</c:v>
                </c:pt>
                <c:pt idx="2">
                  <c:v>уз.соц.</c:v>
                </c:pt>
                <c:pt idx="3">
                  <c:v>шир.соц.</c:v>
                </c:pt>
                <c:pt idx="4">
                  <c:v>престиж</c:v>
                </c:pt>
                <c:pt idx="5">
                  <c:v>содержание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17</c:v>
                </c:pt>
                <c:pt idx="1">
                  <c:v>16</c:v>
                </c:pt>
                <c:pt idx="2">
                  <c:v>20</c:v>
                </c:pt>
                <c:pt idx="3">
                  <c:v>23</c:v>
                </c:pt>
                <c:pt idx="4">
                  <c:v>6</c:v>
                </c:pt>
                <c:pt idx="5">
                  <c:v>15</c:v>
                </c:pt>
              </c:numCache>
            </c:numRef>
          </c:val>
        </c:ser>
        <c:axId val="81978496"/>
        <c:axId val="81980032"/>
      </c:barChart>
      <c:catAx>
        <c:axId val="81978496"/>
        <c:scaling>
          <c:orientation val="minMax"/>
        </c:scaling>
        <c:axPos val="b"/>
        <c:tickLblPos val="nextTo"/>
        <c:crossAx val="81980032"/>
        <c:crosses val="autoZero"/>
        <c:auto val="1"/>
        <c:lblAlgn val="ctr"/>
        <c:lblOffset val="100"/>
      </c:catAx>
      <c:valAx>
        <c:axId val="81980032"/>
        <c:scaling>
          <c:orientation val="minMax"/>
        </c:scaling>
        <c:axPos val="l"/>
        <c:majorGridlines/>
        <c:numFmt formatCode="General" sourceLinked="1"/>
        <c:tickLblPos val="nextTo"/>
        <c:crossAx val="81978496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8.3884376998671323E-2"/>
          <c:y val="4.5299409598061044E-2"/>
          <c:w val="0.81436115471478066"/>
          <c:h val="0.54160118916143818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8б</c:v>
                </c:pt>
              </c:strCache>
            </c:strRef>
          </c:tx>
          <c:cat>
            <c:strRef>
              <c:f>Лист1!$A$2:$A$7</c:f>
              <c:strCache>
                <c:ptCount val="6"/>
                <c:pt idx="0">
                  <c:v>благополучие</c:v>
                </c:pt>
                <c:pt idx="1">
                  <c:v>пресс</c:v>
                </c:pt>
                <c:pt idx="2">
                  <c:v>уз.соц.</c:v>
                </c:pt>
                <c:pt idx="3">
                  <c:v>шир.соц.</c:v>
                </c:pt>
                <c:pt idx="4">
                  <c:v>престиж</c:v>
                </c:pt>
                <c:pt idx="5">
                  <c:v>содержание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12</c:v>
                </c:pt>
                <c:pt idx="1">
                  <c:v>12</c:v>
                </c:pt>
                <c:pt idx="2">
                  <c:v>8</c:v>
                </c:pt>
                <c:pt idx="3">
                  <c:v>16</c:v>
                </c:pt>
                <c:pt idx="4">
                  <c:v>2</c:v>
                </c:pt>
                <c:pt idx="5">
                  <c:v>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9б</c:v>
                </c:pt>
              </c:strCache>
            </c:strRef>
          </c:tx>
          <c:cat>
            <c:strRef>
              <c:f>Лист1!$A$2:$A$7</c:f>
              <c:strCache>
                <c:ptCount val="6"/>
                <c:pt idx="0">
                  <c:v>благополучие</c:v>
                </c:pt>
                <c:pt idx="1">
                  <c:v>пресс</c:v>
                </c:pt>
                <c:pt idx="2">
                  <c:v>уз.соц.</c:v>
                </c:pt>
                <c:pt idx="3">
                  <c:v>шир.соц.</c:v>
                </c:pt>
                <c:pt idx="4">
                  <c:v>престиж</c:v>
                </c:pt>
                <c:pt idx="5">
                  <c:v>содержание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11</c:v>
                </c:pt>
                <c:pt idx="1">
                  <c:v>13</c:v>
                </c:pt>
                <c:pt idx="2">
                  <c:v>6</c:v>
                </c:pt>
                <c:pt idx="3">
                  <c:v>10</c:v>
                </c:pt>
                <c:pt idx="5">
                  <c:v>20</c:v>
                </c:pt>
              </c:numCache>
            </c:numRef>
          </c:val>
        </c:ser>
        <c:axId val="81501184"/>
        <c:axId val="81515264"/>
      </c:barChart>
      <c:catAx>
        <c:axId val="81501184"/>
        <c:scaling>
          <c:orientation val="minMax"/>
        </c:scaling>
        <c:axPos val="b"/>
        <c:tickLblPos val="nextTo"/>
        <c:crossAx val="81515264"/>
        <c:crosses val="autoZero"/>
        <c:auto val="1"/>
        <c:lblAlgn val="ctr"/>
        <c:lblOffset val="100"/>
      </c:catAx>
      <c:valAx>
        <c:axId val="81515264"/>
        <c:scaling>
          <c:orientation val="minMax"/>
        </c:scaling>
        <c:axPos val="l"/>
        <c:majorGridlines/>
        <c:numFmt formatCode="General" sourceLinked="1"/>
        <c:tickLblPos val="nextTo"/>
        <c:crossAx val="81501184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2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23.01.2013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Учебная мотивация классов развивающего обучения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ССС, 2013 год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Цель исследования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Определить уровень учебной мотивации школьников</a:t>
            </a:r>
          </a:p>
          <a:p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Сравнить уровень мотивации  по классам 4б-5б, 5а-6а,</a:t>
            </a:r>
          </a:p>
          <a:p>
            <a:pPr>
              <a:buNone/>
            </a:pPr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8б-9б</a:t>
            </a:r>
          </a:p>
          <a:p>
            <a:endParaRPr lang="ru-RU" dirty="0"/>
          </a:p>
        </p:txBody>
      </p:sp>
      <p:pic>
        <p:nvPicPr>
          <p:cNvPr id="7169" name="Picture 1" descr="E:\SAM_0510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786446" y="3786190"/>
            <a:ext cx="3013386" cy="207170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2" descr="C:\Documents and Settings\tester\Рабочий стол\5а класс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143240" y="2214554"/>
            <a:ext cx="2786082" cy="192278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170" name="Picture 2" descr="E:\МОЙ КЛАСС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472" y="3429000"/>
            <a:ext cx="2572963" cy="192882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5 «б» класс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3238" y="530225"/>
          <a:ext cx="8183562" cy="4187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6 «а» класс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3238" y="530225"/>
          <a:ext cx="8183562" cy="4187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9 «б» класс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57158" y="500042"/>
          <a:ext cx="8183562" cy="4187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Сравнительный анализ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3238" y="530225"/>
          <a:ext cx="8183562" cy="4187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Сравнительный анализ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3238" y="530225"/>
          <a:ext cx="8183562" cy="4187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Сравнительный анализ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3238" y="530225"/>
          <a:ext cx="8183562" cy="4187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Выводы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5б классе наблюдается стабильность в определении учебной мотивации</a:t>
            </a:r>
          </a:p>
          <a:p>
            <a:r>
              <a:rPr lang="ru-RU" dirty="0" smtClean="0"/>
              <a:t>В 6а классе на заметно снижение престижной мотивации</a:t>
            </a:r>
          </a:p>
          <a:p>
            <a:r>
              <a:rPr lang="ru-RU" dirty="0" smtClean="0"/>
              <a:t>В 9б классе на фоне общей стабильности заметен рост широких социальных мотивов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Аспект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07F09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  <a:fontScheme name="Аспект">
    <a:majorFont>
      <a:latin typeface="Verdana"/>
      <a:ea typeface=""/>
      <a:cs typeface=""/>
      <a:font script="Jpan" typeface="ＭＳ ゴシック"/>
      <a:font script="Hang" typeface="굴림"/>
      <a:font script="Hans" typeface="微软雅黑"/>
      <a:font script="Hant" typeface="微軟正黑體"/>
      <a:font script="Arab" typeface="Tahoma"/>
      <a:font script="Hebr" typeface="Tahoma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Verdana"/>
      <a:font script="Uigh" typeface="Microsoft Uighur"/>
    </a:majorFont>
    <a:minorFont>
      <a:latin typeface="Verdana"/>
      <a:ea typeface=""/>
      <a:cs typeface=""/>
      <a:font script="Jpan" typeface="ＭＳ ゴシック"/>
      <a:font script="Hang" typeface="굴림"/>
      <a:font script="Hans" typeface="微软雅黑"/>
      <a:font script="Hant" typeface="微軟正黑體"/>
      <a:font script="Arab" typeface="Tahoma"/>
      <a:font script="Hebr" typeface="Tahoma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Verdana"/>
      <a:font script="Uigh" typeface="Microsoft Uighur"/>
    </a:minorFont>
  </a:fontScheme>
  <a:fmtScheme name="Аспект">
    <a:fillStyleLst>
      <a:solidFill>
        <a:schemeClr val="phClr"/>
      </a:solidFill>
      <a:gradFill rotWithShape="1">
        <a:gsLst>
          <a:gs pos="0">
            <a:schemeClr val="phClr">
              <a:tint val="65000"/>
              <a:satMod val="270000"/>
            </a:schemeClr>
          </a:gs>
          <a:gs pos="25000">
            <a:schemeClr val="phClr">
              <a:tint val="60000"/>
              <a:satMod val="300000"/>
            </a:schemeClr>
          </a:gs>
          <a:gs pos="100000">
            <a:schemeClr val="phClr">
              <a:tint val="29000"/>
              <a:satMod val="40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45000"/>
              <a:satMod val="155000"/>
            </a:schemeClr>
          </a:gs>
          <a:gs pos="60000">
            <a:schemeClr val="phClr">
              <a:shade val="95000"/>
              <a:satMod val="150000"/>
            </a:schemeClr>
          </a:gs>
          <a:gs pos="100000">
            <a:schemeClr val="phClr">
              <a:tint val="87000"/>
              <a:satMod val="2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atMod val="150000"/>
          </a:schemeClr>
        </a:solidFill>
        <a:prstDash val="solid"/>
      </a:ln>
      <a:ln w="425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65500" dist="38100" dir="5400000" rotWithShape="0">
            <a:srgbClr val="000000">
              <a:alpha val="40000"/>
            </a:srgbClr>
          </a:outerShdw>
        </a:effectLst>
      </a:effectStyle>
      <a:effectStyle>
        <a:effectLst>
          <a:outerShdw blurRad="65500" dist="38100" dir="5400000" rotWithShape="0">
            <a:srgbClr val="000000">
              <a:alpha val="40000"/>
            </a:srgbClr>
          </a:outerShdw>
        </a:effectLst>
      </a:effectStyle>
      <a:effectStyle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2000000"/>
          </a:lightRig>
        </a:scene3d>
        <a:sp3d prstMaterial="powder">
          <a:bevelT h="508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shade val="35000"/>
              <a:satMod val="150000"/>
            </a:schemeClr>
          </a:gs>
          <a:gs pos="45000">
            <a:schemeClr val="phClr">
              <a:shade val="68000"/>
              <a:satMod val="155000"/>
            </a:schemeClr>
          </a:gs>
          <a:gs pos="100000">
            <a:schemeClr val="phClr">
              <a:tint val="70000"/>
              <a:satMod val="175000"/>
            </a:schemeClr>
          </a:gs>
        </a:gsLst>
        <a:lin ang="16200000" scaled="0"/>
      </a:gradFill>
      <a:blipFill>
        <a:blip xmlns:r="http://schemas.openxmlformats.org/officeDocument/2006/relationships" r:embed="rId1">
          <a:duotone>
            <a:schemeClr val="phClr">
              <a:shade val="800"/>
              <a:satMod val="150000"/>
            </a:schemeClr>
            <a:schemeClr val="phClr">
              <a:tint val="80000"/>
              <a:satMod val="150000"/>
            </a:schemeClr>
          </a:duotone>
        </a:blip>
        <a:tile tx="0" ty="0" sx="75000" sy="75000" flip="none" algn="tl"/>
      </a:blipFill>
    </a:bgFillStyleLst>
  </a:fmtScheme>
</a:themeOverride>
</file>

<file path=ppt/theme/themeOverride2.xml><?xml version="1.0" encoding="utf-8"?>
<a:themeOverride xmlns:a="http://schemas.openxmlformats.org/drawingml/2006/main">
  <a:clrScheme name="Аспект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07F09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  <a:fontScheme name="Аспект">
    <a:majorFont>
      <a:latin typeface="Verdana"/>
      <a:ea typeface=""/>
      <a:cs typeface=""/>
      <a:font script="Jpan" typeface="ＭＳ ゴシック"/>
      <a:font script="Hang" typeface="굴림"/>
      <a:font script="Hans" typeface="微软雅黑"/>
      <a:font script="Hant" typeface="微軟正黑體"/>
      <a:font script="Arab" typeface="Tahoma"/>
      <a:font script="Hebr" typeface="Tahoma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Verdana"/>
      <a:font script="Uigh" typeface="Microsoft Uighur"/>
    </a:majorFont>
    <a:minorFont>
      <a:latin typeface="Verdana"/>
      <a:ea typeface=""/>
      <a:cs typeface=""/>
      <a:font script="Jpan" typeface="ＭＳ ゴシック"/>
      <a:font script="Hang" typeface="굴림"/>
      <a:font script="Hans" typeface="微软雅黑"/>
      <a:font script="Hant" typeface="微軟正黑體"/>
      <a:font script="Arab" typeface="Tahoma"/>
      <a:font script="Hebr" typeface="Tahoma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Verdana"/>
      <a:font script="Uigh" typeface="Microsoft Uighur"/>
    </a:minorFont>
  </a:fontScheme>
  <a:fmtScheme name="Аспект">
    <a:fillStyleLst>
      <a:solidFill>
        <a:schemeClr val="phClr"/>
      </a:solidFill>
      <a:gradFill rotWithShape="1">
        <a:gsLst>
          <a:gs pos="0">
            <a:schemeClr val="phClr">
              <a:tint val="65000"/>
              <a:satMod val="270000"/>
            </a:schemeClr>
          </a:gs>
          <a:gs pos="25000">
            <a:schemeClr val="phClr">
              <a:tint val="60000"/>
              <a:satMod val="300000"/>
            </a:schemeClr>
          </a:gs>
          <a:gs pos="100000">
            <a:schemeClr val="phClr">
              <a:tint val="29000"/>
              <a:satMod val="40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45000"/>
              <a:satMod val="155000"/>
            </a:schemeClr>
          </a:gs>
          <a:gs pos="60000">
            <a:schemeClr val="phClr">
              <a:shade val="95000"/>
              <a:satMod val="150000"/>
            </a:schemeClr>
          </a:gs>
          <a:gs pos="100000">
            <a:schemeClr val="phClr">
              <a:tint val="87000"/>
              <a:satMod val="2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atMod val="150000"/>
          </a:schemeClr>
        </a:solidFill>
        <a:prstDash val="solid"/>
      </a:ln>
      <a:ln w="425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65500" dist="38100" dir="5400000" rotWithShape="0">
            <a:srgbClr val="000000">
              <a:alpha val="40000"/>
            </a:srgbClr>
          </a:outerShdw>
        </a:effectLst>
      </a:effectStyle>
      <a:effectStyle>
        <a:effectLst>
          <a:outerShdw blurRad="65500" dist="38100" dir="5400000" rotWithShape="0">
            <a:srgbClr val="000000">
              <a:alpha val="40000"/>
            </a:srgbClr>
          </a:outerShdw>
        </a:effectLst>
      </a:effectStyle>
      <a:effectStyle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2000000"/>
          </a:lightRig>
        </a:scene3d>
        <a:sp3d prstMaterial="powder">
          <a:bevelT h="508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shade val="35000"/>
              <a:satMod val="150000"/>
            </a:schemeClr>
          </a:gs>
          <a:gs pos="45000">
            <a:schemeClr val="phClr">
              <a:shade val="68000"/>
              <a:satMod val="155000"/>
            </a:schemeClr>
          </a:gs>
          <a:gs pos="100000">
            <a:schemeClr val="phClr">
              <a:tint val="70000"/>
              <a:satMod val="175000"/>
            </a:schemeClr>
          </a:gs>
        </a:gsLst>
        <a:lin ang="16200000" scaled="0"/>
      </a:gradFill>
      <a:blipFill>
        <a:blip xmlns:r="http://schemas.openxmlformats.org/officeDocument/2006/relationships" r:embed="rId1">
          <a:duotone>
            <a:schemeClr val="phClr">
              <a:shade val="800"/>
              <a:satMod val="150000"/>
            </a:schemeClr>
            <a:schemeClr val="phClr">
              <a:tint val="80000"/>
              <a:satMod val="150000"/>
            </a:schemeClr>
          </a:duotone>
        </a:blip>
        <a:tile tx="0" ty="0" sx="75000" sy="75000" flip="none" algn="tl"/>
      </a:blip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99716CE45272004A8D0DF54A5E4E0880" ma:contentTypeVersion="1" ma:contentTypeDescription="Создание документа." ma:contentTypeScope="" ma:versionID="9695951df935b9a0669aab0ef56724dd">
  <xsd:schema xmlns:xsd="http://www.w3.org/2001/XMLSchema" xmlns:xs="http://www.w3.org/2001/XMLSchema" xmlns:p="http://schemas.microsoft.com/office/2006/metadata/properties" xmlns:ns2="c71519f2-859d-46c1-a1b6-2941efed936d" targetNamespace="http://schemas.microsoft.com/office/2006/metadata/properties" ma:root="true" ma:fieldsID="ffa5264f57cd45d0824f5e35b57f2a87" ns2:_="">
    <xsd:import namespace="c71519f2-859d-46c1-a1b6-2941efed936d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1519f2-859d-46c1-a1b6-2941efed936d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c71519f2-859d-46c1-a1b6-2941efed936d">T4CTUPCNHN5M-1690019533-18</_dlc_DocId>
    <_dlc_DocIdUrl xmlns="c71519f2-859d-46c1-a1b6-2941efed936d">
      <Url>http://edu-sps.koiro.local/chuhloma/shoolchuh/inna/_layouts/15/DocIdRedir.aspx?ID=T4CTUPCNHN5M-1690019533-18</Url>
      <Description>T4CTUPCNHN5M-1690019533-18</Description>
    </_dlc_DocIdUrl>
  </documentManagement>
</p:properti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62199D78-D4E7-4776-AB71-5047168E76B3}"/>
</file>

<file path=customXml/itemProps2.xml><?xml version="1.0" encoding="utf-8"?>
<ds:datastoreItem xmlns:ds="http://schemas.openxmlformats.org/officeDocument/2006/customXml" ds:itemID="{A7C97B3D-A64E-49FD-A459-068C4090EAEF}"/>
</file>

<file path=customXml/itemProps3.xml><?xml version="1.0" encoding="utf-8"?>
<ds:datastoreItem xmlns:ds="http://schemas.openxmlformats.org/officeDocument/2006/customXml" ds:itemID="{8999BC35-5DF6-4F18-82F2-8FCACAECF78B}"/>
</file>

<file path=customXml/itemProps4.xml><?xml version="1.0" encoding="utf-8"?>
<ds:datastoreItem xmlns:ds="http://schemas.openxmlformats.org/officeDocument/2006/customXml" ds:itemID="{F2B470A8-C715-43C9-A4AA-4E52B8EEA97F}"/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205</TotalTime>
  <Words>78</Words>
  <Application>Microsoft Office PowerPoint</Application>
  <PresentationFormat>Экран (4:3)</PresentationFormat>
  <Paragraphs>16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Аспект</vt:lpstr>
      <vt:lpstr>Учебная мотивация классов развивающего обучения</vt:lpstr>
      <vt:lpstr>Цель исследования</vt:lpstr>
      <vt:lpstr>5 «б» класс</vt:lpstr>
      <vt:lpstr>6 «а» класс</vt:lpstr>
      <vt:lpstr>9 «б» класс</vt:lpstr>
      <vt:lpstr>Сравнительный анализ</vt:lpstr>
      <vt:lpstr>Сравнительный анализ</vt:lpstr>
      <vt:lpstr>Сравнительный анализ</vt:lpstr>
      <vt:lpstr>Выводы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Учебная мотивация классов развивающего обучения</dc:title>
  <dc:creator>Даниил</dc:creator>
  <cp:lastModifiedBy>Даниил</cp:lastModifiedBy>
  <cp:revision>27</cp:revision>
  <dcterms:created xsi:type="dcterms:W3CDTF">2012-02-14T19:00:19Z</dcterms:created>
  <dcterms:modified xsi:type="dcterms:W3CDTF">2013-01-22T20:01:07Z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0x01010099716CE45272004A8D0DF54A5E4E0880</vt:lpwstr>
  </property>
  <property fmtid="{D5CDD505-2E9C-101B-9397-08002B2CF9AE}" pid="3" name="_dlc_DocIdItemGuid">
    <vt:lpwstr>4485f26e-efc8-4897-9015-f5a76b893d3c</vt:lpwstr>
  </property>
</Properties>
</file>