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1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</c:v>
                </c:pt>
                <c:pt idx="1">
                  <c:v>16</c:v>
                </c:pt>
                <c:pt idx="2">
                  <c:v>16</c:v>
                </c:pt>
                <c:pt idx="3">
                  <c:v>19</c:v>
                </c:pt>
                <c:pt idx="4">
                  <c:v>5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73970816"/>
        <c:axId val="73972352"/>
      </c:barChart>
      <c:catAx>
        <c:axId val="73970816"/>
        <c:scaling>
          <c:orientation val="minMax"/>
        </c:scaling>
        <c:axPos val="b"/>
        <c:tickLblPos val="nextTo"/>
        <c:crossAx val="73972352"/>
        <c:crosses val="autoZero"/>
        <c:auto val="1"/>
        <c:lblAlgn val="ctr"/>
        <c:lblOffset val="100"/>
      </c:catAx>
      <c:valAx>
        <c:axId val="73972352"/>
        <c:scaling>
          <c:orientation val="minMax"/>
        </c:scaling>
        <c:axPos val="l"/>
        <c:majorGridlines/>
        <c:numFmt formatCode="General" sourceLinked="1"/>
        <c:tickLblPos val="nextTo"/>
        <c:crossAx val="73970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</c:v>
                </c:pt>
                <c:pt idx="1">
                  <c:v>16</c:v>
                </c:pt>
                <c:pt idx="2">
                  <c:v>20</c:v>
                </c:pt>
                <c:pt idx="3">
                  <c:v>23</c:v>
                </c:pt>
                <c:pt idx="4">
                  <c:v>6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73910912"/>
        <c:axId val="73921280"/>
      </c:barChart>
      <c:catAx>
        <c:axId val="73910912"/>
        <c:scaling>
          <c:orientation val="minMax"/>
        </c:scaling>
        <c:axPos val="b"/>
        <c:tickLblPos val="nextTo"/>
        <c:crossAx val="73921280"/>
        <c:crosses val="autoZero"/>
        <c:auto val="1"/>
        <c:lblAlgn val="ctr"/>
        <c:lblOffset val="100"/>
      </c:catAx>
      <c:valAx>
        <c:axId val="73921280"/>
        <c:scaling>
          <c:orientation val="minMax"/>
        </c:scaling>
        <c:axPos val="l"/>
        <c:majorGridlines/>
        <c:numFmt formatCode="General" sourceLinked="1"/>
        <c:tickLblPos val="nextTo"/>
        <c:crossAx val="73910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966293895005714E-2"/>
          <c:y val="3.3169007778500792E-2"/>
          <c:w val="0.90400133829254303"/>
          <c:h val="0.541601189161438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13</c:v>
                </c:pt>
                <c:pt idx="2">
                  <c:v>6</c:v>
                </c:pt>
                <c:pt idx="3">
                  <c:v>10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axId val="80474496"/>
        <c:axId val="80476032"/>
      </c:barChart>
      <c:catAx>
        <c:axId val="80474496"/>
        <c:scaling>
          <c:orientation val="minMax"/>
        </c:scaling>
        <c:axPos val="b"/>
        <c:tickLblPos val="nextTo"/>
        <c:crossAx val="80476032"/>
        <c:crosses val="autoZero"/>
        <c:auto val="1"/>
        <c:lblAlgn val="ctr"/>
        <c:lblOffset val="100"/>
      </c:catAx>
      <c:valAx>
        <c:axId val="80476032"/>
        <c:scaling>
          <c:orientation val="minMax"/>
        </c:scaling>
        <c:axPos val="l"/>
        <c:majorGridlines/>
        <c:numFmt formatCode="General" sourceLinked="1"/>
        <c:tickLblPos val="nextTo"/>
        <c:crossAx val="80474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3884376998671281E-2"/>
          <c:y val="4.5299409598061044E-2"/>
          <c:w val="0.81436115471478066"/>
          <c:h val="0.541601189161438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</c:v>
                </c:pt>
                <c:pt idx="1">
                  <c:v>13</c:v>
                </c:pt>
                <c:pt idx="2">
                  <c:v>23</c:v>
                </c:pt>
                <c:pt idx="3">
                  <c:v>20</c:v>
                </c:pt>
                <c:pt idx="4">
                  <c:v>6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19</c:v>
                </c:pt>
                <c:pt idx="1">
                  <c:v>16</c:v>
                </c:pt>
                <c:pt idx="2">
                  <c:v>16</c:v>
                </c:pt>
                <c:pt idx="3">
                  <c:v>19</c:v>
                </c:pt>
                <c:pt idx="4">
                  <c:v>5</c:v>
                </c:pt>
                <c:pt idx="5">
                  <c:v>20</c:v>
                </c:pt>
              </c:numCache>
            </c:numRef>
          </c:val>
        </c:ser>
        <c:axId val="81383808"/>
        <c:axId val="81385344"/>
      </c:barChart>
      <c:catAx>
        <c:axId val="81383808"/>
        <c:scaling>
          <c:orientation val="minMax"/>
        </c:scaling>
        <c:axPos val="b"/>
        <c:tickLblPos val="nextTo"/>
        <c:crossAx val="81385344"/>
        <c:crosses val="autoZero"/>
        <c:auto val="1"/>
        <c:lblAlgn val="ctr"/>
        <c:lblOffset val="100"/>
      </c:catAx>
      <c:valAx>
        <c:axId val="81385344"/>
        <c:scaling>
          <c:orientation val="minMax"/>
        </c:scaling>
        <c:axPos val="l"/>
        <c:majorGridlines/>
        <c:numFmt formatCode="General" sourceLinked="1"/>
        <c:tickLblPos val="nextTo"/>
        <c:crossAx val="81383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3884376998671323E-2"/>
          <c:y val="4.5299409598061044E-2"/>
          <c:w val="0.81436115471478066"/>
          <c:h val="0.541601189161438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5а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</c:v>
                </c:pt>
                <c:pt idx="1">
                  <c:v>14</c:v>
                </c:pt>
                <c:pt idx="2">
                  <c:v>13</c:v>
                </c:pt>
                <c:pt idx="3">
                  <c:v>22</c:v>
                </c:pt>
                <c:pt idx="4">
                  <c:v>19</c:v>
                </c:pt>
                <c:pt idx="5">
                  <c:v>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17</c:v>
                </c:pt>
                <c:pt idx="1">
                  <c:v>16</c:v>
                </c:pt>
                <c:pt idx="2">
                  <c:v>20</c:v>
                </c:pt>
                <c:pt idx="3">
                  <c:v>23</c:v>
                </c:pt>
                <c:pt idx="4">
                  <c:v>6</c:v>
                </c:pt>
                <c:pt idx="5">
                  <c:v>15</c:v>
                </c:pt>
              </c:numCache>
            </c:numRef>
          </c:val>
        </c:ser>
        <c:axId val="81978496"/>
        <c:axId val="81980032"/>
      </c:barChart>
      <c:catAx>
        <c:axId val="81978496"/>
        <c:scaling>
          <c:orientation val="minMax"/>
        </c:scaling>
        <c:axPos val="b"/>
        <c:tickLblPos val="nextTo"/>
        <c:crossAx val="81980032"/>
        <c:crosses val="autoZero"/>
        <c:auto val="1"/>
        <c:lblAlgn val="ctr"/>
        <c:lblOffset val="100"/>
      </c:catAx>
      <c:valAx>
        <c:axId val="81980032"/>
        <c:scaling>
          <c:orientation val="minMax"/>
        </c:scaling>
        <c:axPos val="l"/>
        <c:majorGridlines/>
        <c:numFmt formatCode="General" sourceLinked="1"/>
        <c:tickLblPos val="nextTo"/>
        <c:crossAx val="81978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3884376998671323E-2"/>
          <c:y val="4.5299409598061044E-2"/>
          <c:w val="0.81436115471478066"/>
          <c:h val="0.541601189161438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8б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12</c:v>
                </c:pt>
                <c:pt idx="2">
                  <c:v>8</c:v>
                </c:pt>
                <c:pt idx="3">
                  <c:v>16</c:v>
                </c:pt>
                <c:pt idx="4">
                  <c:v>2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9б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благополучие</c:v>
                </c:pt>
                <c:pt idx="1">
                  <c:v>пресс</c:v>
                </c:pt>
                <c:pt idx="2">
                  <c:v>уз.соц.</c:v>
                </c:pt>
                <c:pt idx="3">
                  <c:v>шир.соц.</c:v>
                </c:pt>
                <c:pt idx="4">
                  <c:v>престиж</c:v>
                </c:pt>
                <c:pt idx="5">
                  <c:v>содержание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</c:v>
                </c:pt>
                <c:pt idx="1">
                  <c:v>13</c:v>
                </c:pt>
                <c:pt idx="2">
                  <c:v>6</c:v>
                </c:pt>
                <c:pt idx="3">
                  <c:v>10</c:v>
                </c:pt>
                <c:pt idx="5">
                  <c:v>20</c:v>
                </c:pt>
              </c:numCache>
            </c:numRef>
          </c:val>
        </c:ser>
        <c:axId val="81501184"/>
        <c:axId val="81515264"/>
      </c:barChart>
      <c:catAx>
        <c:axId val="81501184"/>
        <c:scaling>
          <c:orientation val="minMax"/>
        </c:scaling>
        <c:axPos val="b"/>
        <c:tickLblPos val="nextTo"/>
        <c:crossAx val="81515264"/>
        <c:crosses val="autoZero"/>
        <c:auto val="1"/>
        <c:lblAlgn val="ctr"/>
        <c:lblOffset val="100"/>
      </c:catAx>
      <c:valAx>
        <c:axId val="81515264"/>
        <c:scaling>
          <c:orientation val="minMax"/>
        </c:scaling>
        <c:axPos val="l"/>
        <c:majorGridlines/>
        <c:numFmt formatCode="General" sourceLinked="1"/>
        <c:tickLblPos val="nextTo"/>
        <c:crossAx val="81501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Учебная мотивация классов развивающего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ССС, 2013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 уровень учебной мотивации школьников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Сравнить уровень мотивации  по классам 4б-5б, 5а-6а,</a:t>
            </a:r>
          </a:p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8б-9б</a:t>
            </a:r>
          </a:p>
          <a:p>
            <a:endParaRPr lang="ru-RU" dirty="0"/>
          </a:p>
        </p:txBody>
      </p:sp>
      <p:pic>
        <p:nvPicPr>
          <p:cNvPr id="7169" name="Picture 1" descr="E:\SAM_05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46" y="3786190"/>
            <a:ext cx="30133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tester\Рабочий стол\5а класс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43240" y="2214554"/>
            <a:ext cx="2786082" cy="1922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E:\МОЙ КЛАС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429000"/>
            <a:ext cx="2572963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«б»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«а»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 «б» класс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Сравнительный 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Сравнительный 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Сравнительный анализ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5б классе наблюдается стабильность в определении учебной мотивации</a:t>
            </a:r>
          </a:p>
          <a:p>
            <a:r>
              <a:rPr lang="ru-RU" dirty="0" smtClean="0"/>
              <a:t>В 6а классе на заметно снижение престижной мотивации</a:t>
            </a:r>
          </a:p>
          <a:p>
            <a:r>
              <a:rPr lang="ru-RU" dirty="0" smtClean="0"/>
              <a:t>В 9б классе на фоне общей стабильности заметен рост широких социальных мотивов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Аспект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9716CE45272004A8D0DF54A5E4E0880" ma:contentTypeVersion="1" ma:contentTypeDescription="Создание документа." ma:contentTypeScope="" ma:versionID="9695951df935b9a0669aab0ef56724dd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T4CTUPCNHN5M-1690019533-18</_dlc_DocId>
    <_dlc_DocIdUrl xmlns="c71519f2-859d-46c1-a1b6-2941efed936d">
      <Url>http://edu-sps.koiro.local/chuhloma/shoolchuh/inna/_layouts/15/DocIdRedir.aspx?ID=T4CTUPCNHN5M-1690019533-18</Url>
      <Description>T4CTUPCNHN5M-1690019533-18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2199D78-D4E7-4776-AB71-5047168E76B3}"/>
</file>

<file path=customXml/itemProps2.xml><?xml version="1.0" encoding="utf-8"?>
<ds:datastoreItem xmlns:ds="http://schemas.openxmlformats.org/officeDocument/2006/customXml" ds:itemID="{A7C97B3D-A64E-49FD-A459-068C4090EAEF}"/>
</file>

<file path=customXml/itemProps3.xml><?xml version="1.0" encoding="utf-8"?>
<ds:datastoreItem xmlns:ds="http://schemas.openxmlformats.org/officeDocument/2006/customXml" ds:itemID="{8999BC35-5DF6-4F18-82F2-8FCACAECF78B}"/>
</file>

<file path=customXml/itemProps4.xml><?xml version="1.0" encoding="utf-8"?>
<ds:datastoreItem xmlns:ds="http://schemas.openxmlformats.org/officeDocument/2006/customXml" ds:itemID="{F2B470A8-C715-43C9-A4AA-4E52B8EEA97F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205</TotalTime>
  <Words>78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Учебная мотивация классов развивающего обучения</vt:lpstr>
      <vt:lpstr>Цель исследования</vt:lpstr>
      <vt:lpstr>5 «б» класс</vt:lpstr>
      <vt:lpstr>6 «а» класс</vt:lpstr>
      <vt:lpstr>9 «б» класс</vt:lpstr>
      <vt:lpstr>Сравнительный анализ</vt:lpstr>
      <vt:lpstr>Сравнительный анализ</vt:lpstr>
      <vt:lpstr>Сравнительный анализ</vt:lpstr>
      <vt:lpstr>Выводы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Учебная мотивация классов развивающего обучения</dc:title>
  <dc:creator>Даниил</dc:creator>
  <cp:lastModifiedBy>Даниил</cp:lastModifiedBy>
  <cp:revision>27</cp:revision>
  <dcterms:created xsi:type="dcterms:W3CDTF">2012-02-14T19:00:19Z</dcterms:created>
  <dcterms:modified xsi:type="dcterms:W3CDTF">2013-01-22T20:01:07Z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0x01010099716CE45272004A8D0DF54A5E4E0880</vt:lpwstr>
  </property>
  <property fmtid="{D5CDD505-2E9C-101B-9397-08002B2CF9AE}" pid="3" name="_dlc_DocIdItemGuid">
    <vt:lpwstr>4485f26e-efc8-4897-9015-f5a76b893d3c</vt:lpwstr>
  </property>
</Properties>
</file>