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2.xml" ContentType="application/vnd.openxmlformats-officedocument.drawingml.chart+xml"/>
  <Override PartName="/ppt/charts/chart11.xml" ContentType="application/vnd.openxmlformats-officedocument.drawingml.chart+xml"/>
  <Override PartName="/ppt/charts/chart10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5" r:id="rId3"/>
    <p:sldId id="263" r:id="rId4"/>
    <p:sldId id="260" r:id="rId5"/>
    <p:sldId id="264" r:id="rId6"/>
    <p:sldId id="261" r:id="rId7"/>
    <p:sldId id="259" r:id="rId8"/>
    <p:sldId id="277" r:id="rId9"/>
    <p:sldId id="267" r:id="rId10"/>
    <p:sldId id="27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358" autoAdjust="0"/>
  </p:normalViewPr>
  <p:slideViewPr>
    <p:cSldViewPr>
      <p:cViewPr varScale="1">
        <p:scale>
          <a:sx n="64" d="100"/>
          <a:sy n="6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Благополучия</c:v>
                </c:pt>
                <c:pt idx="1">
                  <c:v>Престиж</c:v>
                </c:pt>
                <c:pt idx="2">
                  <c:v>Содержание</c:v>
                </c:pt>
                <c:pt idx="3">
                  <c:v>Пресс</c:v>
                </c:pt>
                <c:pt idx="4">
                  <c:v>Узкие социальные</c:v>
                </c:pt>
                <c:pt idx="5">
                  <c:v>Широкие социальные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4</c:v>
                </c:pt>
                <c:pt idx="2">
                  <c:v>17</c:v>
                </c:pt>
                <c:pt idx="3">
                  <c:v>13</c:v>
                </c:pt>
                <c:pt idx="4">
                  <c:v>12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Благополучия</c:v>
                </c:pt>
                <c:pt idx="1">
                  <c:v>Престиж</c:v>
                </c:pt>
                <c:pt idx="2">
                  <c:v>Содержание</c:v>
                </c:pt>
                <c:pt idx="3">
                  <c:v>Пресс</c:v>
                </c:pt>
                <c:pt idx="4">
                  <c:v>Узкие социальные</c:v>
                </c:pt>
                <c:pt idx="5">
                  <c:v>Широкие социальные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</c:v>
                </c:pt>
                <c:pt idx="1">
                  <c:v>1</c:v>
                </c:pt>
                <c:pt idx="2">
                  <c:v>13</c:v>
                </c:pt>
                <c:pt idx="3">
                  <c:v>14</c:v>
                </c:pt>
                <c:pt idx="4">
                  <c:v>13</c:v>
                </c:pt>
                <c:pt idx="5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Благополучия</c:v>
                </c:pt>
                <c:pt idx="1">
                  <c:v>Престиж</c:v>
                </c:pt>
                <c:pt idx="2">
                  <c:v>Содержание</c:v>
                </c:pt>
                <c:pt idx="3">
                  <c:v>Пресс</c:v>
                </c:pt>
                <c:pt idx="4">
                  <c:v>Узкие социальные</c:v>
                </c:pt>
                <c:pt idx="5">
                  <c:v>Широкие социальные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3</c:v>
                </c:pt>
                <c:pt idx="5">
                  <c:v>13</c:v>
                </c:pt>
              </c:numCache>
            </c:numRef>
          </c:val>
        </c:ser>
        <c:shape val="box"/>
        <c:axId val="93805184"/>
        <c:axId val="93835648"/>
        <c:axId val="0"/>
      </c:bar3DChart>
      <c:catAx>
        <c:axId val="93805184"/>
        <c:scaling>
          <c:orientation val="minMax"/>
        </c:scaling>
        <c:axPos val="b"/>
        <c:tickLblPos val="nextTo"/>
        <c:crossAx val="93835648"/>
        <c:crosses val="autoZero"/>
        <c:auto val="1"/>
        <c:lblAlgn val="ctr"/>
        <c:lblOffset val="100"/>
      </c:catAx>
      <c:valAx>
        <c:axId val="93835648"/>
        <c:scaling>
          <c:orientation val="minMax"/>
        </c:scaling>
        <c:axPos val="l"/>
        <c:majorGridlines/>
        <c:numFmt formatCode="General" sourceLinked="1"/>
        <c:tickLblPos val="nextTo"/>
        <c:crossAx val="93805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час</c:v>
                </c:pt>
                <c:pt idx="1">
                  <c:v>2 часа</c:v>
                </c:pt>
                <c:pt idx="2">
                  <c:v>3 часа</c:v>
                </c:pt>
                <c:pt idx="3">
                  <c:v>4 часа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час</c:v>
                </c:pt>
                <c:pt idx="1">
                  <c:v>2 часа</c:v>
                </c:pt>
                <c:pt idx="2">
                  <c:v>3 часа</c:v>
                </c:pt>
                <c:pt idx="3">
                  <c:v>4 часа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час</c:v>
                </c:pt>
                <c:pt idx="1">
                  <c:v>2 часа</c:v>
                </c:pt>
                <c:pt idx="2">
                  <c:v>3 часа</c:v>
                </c:pt>
                <c:pt idx="3">
                  <c:v>4 часа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axId val="99981952"/>
        <c:axId val="99991936"/>
      </c:barChart>
      <c:catAx>
        <c:axId val="99981952"/>
        <c:scaling>
          <c:orientation val="minMax"/>
        </c:scaling>
        <c:axPos val="b"/>
        <c:tickLblPos val="nextTo"/>
        <c:crossAx val="99991936"/>
        <c:crosses val="autoZero"/>
        <c:auto val="1"/>
        <c:lblAlgn val="ctr"/>
        <c:lblOffset val="100"/>
      </c:catAx>
      <c:valAx>
        <c:axId val="99991936"/>
        <c:scaling>
          <c:orientation val="minMax"/>
        </c:scaling>
        <c:axPos val="l"/>
        <c:majorGridlines/>
        <c:numFmt formatCode="General" sourceLinked="1"/>
        <c:tickLblPos val="nextTo"/>
        <c:crossAx val="99981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axId val="100245504"/>
        <c:axId val="100247040"/>
      </c:barChart>
      <c:catAx>
        <c:axId val="100245504"/>
        <c:scaling>
          <c:orientation val="minMax"/>
        </c:scaling>
        <c:axPos val="b"/>
        <c:numFmt formatCode="General" sourceLinked="1"/>
        <c:tickLblPos val="nextTo"/>
        <c:crossAx val="100247040"/>
        <c:crosses val="autoZero"/>
        <c:auto val="1"/>
        <c:lblAlgn val="ctr"/>
        <c:lblOffset val="100"/>
      </c:catAx>
      <c:valAx>
        <c:axId val="100247040"/>
        <c:scaling>
          <c:orientation val="minMax"/>
        </c:scaling>
        <c:axPos val="l"/>
        <c:majorGridlines/>
        <c:numFmt formatCode="General" sourceLinked="1"/>
        <c:tickLblPos val="nextTo"/>
        <c:crossAx val="100245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3">
                  <c:v>6</c:v>
                </c:pt>
                <c:pt idx="4">
                  <c:v>7</c:v>
                </c:pt>
              </c:numCache>
            </c:numRef>
          </c:val>
        </c:ser>
        <c:axId val="100260864"/>
        <c:axId val="100360960"/>
      </c:barChart>
      <c:catAx>
        <c:axId val="100260864"/>
        <c:scaling>
          <c:orientation val="minMax"/>
        </c:scaling>
        <c:axPos val="b"/>
        <c:numFmt formatCode="General" sourceLinked="1"/>
        <c:tickLblPos val="nextTo"/>
        <c:crossAx val="100360960"/>
        <c:crosses val="autoZero"/>
        <c:auto val="1"/>
        <c:lblAlgn val="ctr"/>
        <c:lblOffset val="100"/>
      </c:catAx>
      <c:valAx>
        <c:axId val="100360960"/>
        <c:scaling>
          <c:orientation val="minMax"/>
        </c:scaling>
        <c:axPos val="l"/>
        <c:majorGridlines/>
        <c:numFmt formatCode="General" sourceLinked="1"/>
        <c:tickLblPos val="nextTo"/>
        <c:crossAx val="100260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2</c:v>
                </c:pt>
                <c:pt idx="2">
                  <c:v>7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2">
                  <c:v>1</c:v>
                </c:pt>
                <c:pt idx="3">
                  <c:v>4</c:v>
                </c:pt>
              </c:numCache>
            </c:numRef>
          </c:val>
        </c:ser>
        <c:shape val="box"/>
        <c:axId val="98361344"/>
        <c:axId val="98362880"/>
        <c:axId val="0"/>
      </c:bar3DChart>
      <c:catAx>
        <c:axId val="98361344"/>
        <c:scaling>
          <c:orientation val="minMax"/>
        </c:scaling>
        <c:axPos val="b"/>
        <c:tickLblPos val="nextTo"/>
        <c:crossAx val="98362880"/>
        <c:crosses val="autoZero"/>
        <c:auto val="1"/>
        <c:lblAlgn val="ctr"/>
        <c:lblOffset val="100"/>
      </c:catAx>
      <c:valAx>
        <c:axId val="98362880"/>
        <c:scaling>
          <c:orientation val="minMax"/>
        </c:scaling>
        <c:axPos val="l"/>
        <c:majorGridlines/>
        <c:numFmt formatCode="General" sourceLinked="1"/>
        <c:tickLblPos val="nextTo"/>
        <c:crossAx val="98361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  <c:pt idx="4">
                  <c:v>8</c:v>
                </c:pt>
                <c:pt idx="5">
                  <c:v>9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час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</c:v>
                </c:pt>
                <c:pt idx="1">
                  <c:v>8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1-2 часа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9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3-5 час.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часов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98781824"/>
        <c:axId val="98800000"/>
      </c:barChart>
      <c:catAx>
        <c:axId val="98781824"/>
        <c:scaling>
          <c:orientation val="minMax"/>
        </c:scaling>
        <c:axPos val="b"/>
        <c:tickLblPos val="nextTo"/>
        <c:crossAx val="98800000"/>
        <c:crosses val="autoZero"/>
        <c:auto val="1"/>
        <c:lblAlgn val="ctr"/>
        <c:lblOffset val="100"/>
      </c:catAx>
      <c:valAx>
        <c:axId val="98800000"/>
        <c:scaling>
          <c:orientation val="minMax"/>
        </c:scaling>
        <c:axPos val="l"/>
        <c:majorGridlines/>
        <c:numFmt formatCode="General" sourceLinked="1"/>
        <c:tickLblPos val="nextTo"/>
        <c:crossAx val="98781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час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1-2 часа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3-5 час.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часов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98860416"/>
        <c:axId val="98862208"/>
      </c:barChart>
      <c:catAx>
        <c:axId val="98860416"/>
        <c:scaling>
          <c:orientation val="minMax"/>
        </c:scaling>
        <c:axPos val="b"/>
        <c:tickLblPos val="nextTo"/>
        <c:crossAx val="98862208"/>
        <c:crosses val="autoZero"/>
        <c:auto val="1"/>
        <c:lblAlgn val="ctr"/>
        <c:lblOffset val="100"/>
      </c:catAx>
      <c:valAx>
        <c:axId val="98862208"/>
        <c:scaling>
          <c:orientation val="minMax"/>
        </c:scaling>
        <c:axPos val="l"/>
        <c:majorGridlines/>
        <c:numFmt formatCode="General" sourceLinked="1"/>
        <c:tickLblPos val="nextTo"/>
        <c:crossAx val="98860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час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1-2 часа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3-5 час.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часов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передачи TV</c:v>
                </c:pt>
                <c:pt idx="1">
                  <c:v>компьютер</c:v>
                </c:pt>
                <c:pt idx="2">
                  <c:v>комп. Игры</c:v>
                </c:pt>
                <c:pt idx="3">
                  <c:v>общение</c:v>
                </c:pt>
                <c:pt idx="4">
                  <c:v>спорт</c:v>
                </c:pt>
                <c:pt idx="5">
                  <c:v>чтение</c:v>
                </c:pt>
                <c:pt idx="6">
                  <c:v>подборка д/з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98967936"/>
        <c:axId val="98969472"/>
      </c:barChart>
      <c:catAx>
        <c:axId val="98967936"/>
        <c:scaling>
          <c:orientation val="minMax"/>
        </c:scaling>
        <c:axPos val="b"/>
        <c:tickLblPos val="nextTo"/>
        <c:crossAx val="98969472"/>
        <c:crosses val="autoZero"/>
        <c:auto val="1"/>
        <c:lblAlgn val="ctr"/>
        <c:lblOffset val="100"/>
      </c:catAx>
      <c:valAx>
        <c:axId val="98969472"/>
        <c:scaling>
          <c:orientation val="minMax"/>
        </c:scaling>
        <c:axPos val="l"/>
        <c:majorGridlines/>
        <c:numFmt formatCode="General" sourceLinked="1"/>
        <c:tickLblPos val="nextTo"/>
        <c:crossAx val="98967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нежелание</c:v>
                </c:pt>
                <c:pt idx="1">
                  <c:v>не могу</c:v>
                </c:pt>
                <c:pt idx="2">
                  <c:v>не хочу</c:v>
                </c:pt>
                <c:pt idx="3">
                  <c:v>мешают</c:v>
                </c:pt>
                <c:pt idx="4">
                  <c:v>стесняюсь</c:v>
                </c:pt>
                <c:pt idx="5">
                  <c:v>свой ответ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нежелание</c:v>
                </c:pt>
                <c:pt idx="1">
                  <c:v>не могу</c:v>
                </c:pt>
                <c:pt idx="2">
                  <c:v>не хочу</c:v>
                </c:pt>
                <c:pt idx="3">
                  <c:v>мешают</c:v>
                </c:pt>
                <c:pt idx="4">
                  <c:v>стесняюсь</c:v>
                </c:pt>
                <c:pt idx="5">
                  <c:v>свой ответ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нежелание</c:v>
                </c:pt>
                <c:pt idx="1">
                  <c:v>не могу</c:v>
                </c:pt>
                <c:pt idx="2">
                  <c:v>не хочу</c:v>
                </c:pt>
                <c:pt idx="3">
                  <c:v>мешают</c:v>
                </c:pt>
                <c:pt idx="4">
                  <c:v>стесняюсь</c:v>
                </c:pt>
                <c:pt idx="5">
                  <c:v>свой ответ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axId val="99253248"/>
        <c:axId val="99291904"/>
      </c:barChart>
      <c:catAx>
        <c:axId val="99253248"/>
        <c:scaling>
          <c:orientation val="minMax"/>
        </c:scaling>
        <c:axPos val="b"/>
        <c:tickLblPos val="nextTo"/>
        <c:crossAx val="99291904"/>
        <c:crosses val="autoZero"/>
        <c:auto val="1"/>
        <c:lblAlgn val="ctr"/>
        <c:lblOffset val="100"/>
      </c:catAx>
      <c:valAx>
        <c:axId val="99291904"/>
        <c:scaling>
          <c:orientation val="minMax"/>
        </c:scaling>
        <c:axPos val="l"/>
        <c:majorGridlines/>
        <c:numFmt formatCode="General" sourceLinked="1"/>
        <c:tickLblPos val="nextTo"/>
        <c:crossAx val="99253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 знают</c:v>
                </c:pt>
                <c:pt idx="1">
                  <c:v>наказывают</c:v>
                </c:pt>
                <c:pt idx="2">
                  <c:v>ограничивают</c:v>
                </c:pt>
                <c:pt idx="3">
                  <c:v>не обращают внимание</c:v>
                </c:pt>
                <c:pt idx="4">
                  <c:v>свой вариант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 знают</c:v>
                </c:pt>
                <c:pt idx="1">
                  <c:v>наказывают</c:v>
                </c:pt>
                <c:pt idx="2">
                  <c:v>ограничивают</c:v>
                </c:pt>
                <c:pt idx="3">
                  <c:v>не обращают внимание</c:v>
                </c:pt>
                <c:pt idx="4">
                  <c:v>свой вариант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13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 знают</c:v>
                </c:pt>
                <c:pt idx="1">
                  <c:v>наказывают</c:v>
                </c:pt>
                <c:pt idx="2">
                  <c:v>ограничивают</c:v>
                </c:pt>
                <c:pt idx="3">
                  <c:v>не обращают внимание</c:v>
                </c:pt>
                <c:pt idx="4">
                  <c:v>свой вариант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axId val="99317632"/>
        <c:axId val="99319168"/>
      </c:barChart>
      <c:catAx>
        <c:axId val="99317632"/>
        <c:scaling>
          <c:orientation val="minMax"/>
        </c:scaling>
        <c:axPos val="b"/>
        <c:tickLblPos val="nextTo"/>
        <c:crossAx val="99319168"/>
        <c:crosses val="autoZero"/>
        <c:auto val="1"/>
        <c:lblAlgn val="ctr"/>
        <c:lblOffset val="100"/>
      </c:catAx>
      <c:valAx>
        <c:axId val="99319168"/>
        <c:scaling>
          <c:orientation val="minMax"/>
        </c:scaling>
        <c:axPos val="l"/>
        <c:majorGridlines/>
        <c:numFmt formatCode="General" sourceLinked="1"/>
        <c:tickLblPos val="nextTo"/>
        <c:crossAx val="99317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контролируют</c:v>
                </c:pt>
                <c:pt idx="1">
                  <c:v>помогают</c:v>
                </c:pt>
                <c:pt idx="2">
                  <c:v>игнорируют</c:v>
                </c:pt>
                <c:pt idx="3">
                  <c:v>делают за меня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контролируют</c:v>
                </c:pt>
                <c:pt idx="1">
                  <c:v>помогают</c:v>
                </c:pt>
                <c:pt idx="2">
                  <c:v>игнорируют</c:v>
                </c:pt>
                <c:pt idx="3">
                  <c:v>делают за меня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контролируют</c:v>
                </c:pt>
                <c:pt idx="1">
                  <c:v>помогают</c:v>
                </c:pt>
                <c:pt idx="2">
                  <c:v>игнорируют</c:v>
                </c:pt>
                <c:pt idx="3">
                  <c:v>делают за меня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99533568"/>
        <c:axId val="99535104"/>
      </c:barChart>
      <c:catAx>
        <c:axId val="99533568"/>
        <c:scaling>
          <c:orientation val="minMax"/>
        </c:scaling>
        <c:axPos val="b"/>
        <c:tickLblPos val="nextTo"/>
        <c:crossAx val="99535104"/>
        <c:crosses val="autoZero"/>
        <c:auto val="1"/>
        <c:lblAlgn val="ctr"/>
        <c:lblOffset val="100"/>
      </c:catAx>
      <c:valAx>
        <c:axId val="99535104"/>
        <c:scaling>
          <c:orientation val="minMax"/>
        </c:scaling>
        <c:axPos val="l"/>
        <c:majorGridlines/>
        <c:numFmt formatCode="General" sourceLinked="1"/>
        <c:tickLblPos val="nextTo"/>
        <c:crossAx val="99533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ответственное</c:v>
                </c:pt>
                <c:pt idx="1">
                  <c:v>безразличное</c:v>
                </c:pt>
                <c:pt idx="2">
                  <c:v>уверен</c:v>
                </c:pt>
                <c:pt idx="3">
                  <c:v>не уверен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ответственное</c:v>
                </c:pt>
                <c:pt idx="1">
                  <c:v>безразличное</c:v>
                </c:pt>
                <c:pt idx="2">
                  <c:v>уверен</c:v>
                </c:pt>
                <c:pt idx="3">
                  <c:v>не уверен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ответственное</c:v>
                </c:pt>
                <c:pt idx="1">
                  <c:v>безразличное</c:v>
                </c:pt>
                <c:pt idx="2">
                  <c:v>уверен</c:v>
                </c:pt>
                <c:pt idx="3">
                  <c:v>не уверен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axId val="99894400"/>
        <c:axId val="99895936"/>
      </c:barChart>
      <c:catAx>
        <c:axId val="99894400"/>
        <c:scaling>
          <c:orientation val="minMax"/>
        </c:scaling>
        <c:axPos val="b"/>
        <c:tickLblPos val="nextTo"/>
        <c:crossAx val="99895936"/>
        <c:crosses val="autoZero"/>
        <c:auto val="1"/>
        <c:lblAlgn val="ctr"/>
        <c:lblOffset val="100"/>
      </c:catAx>
      <c:valAx>
        <c:axId val="99895936"/>
        <c:scaling>
          <c:orientation val="minMax"/>
        </c:scaling>
        <c:axPos val="l"/>
        <c:majorGridlines/>
        <c:numFmt formatCode="General" sourceLinked="1"/>
        <c:tickLblPos val="nextTo"/>
        <c:crossAx val="99894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B9D7D-DEF9-4E03-8FEC-E776D7545141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C63D3-9929-4A2C-AD59-9BB84C81E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C63D3-9929-4A2C-AD59-9BB84C81E2E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000504"/>
            <a:ext cx="84582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Комплексное исследование учащихся 9 классов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5572140"/>
            <a:ext cx="2843242" cy="642942"/>
          </a:xfrm>
        </p:spPr>
        <p:txBody>
          <a:bodyPr/>
          <a:lstStyle/>
          <a:p>
            <a:r>
              <a:rPr lang="ru-RU" dirty="0" smtClean="0"/>
              <a:t>ССС 2010-2011</a:t>
            </a:r>
            <a:endParaRPr lang="ru-RU" dirty="0"/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Распределение времени 9в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Причины снижения успеваемости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Отношение родителей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Помощь родителей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928670"/>
            <a:ext cx="6072230" cy="10668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Итоговая аттестация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Твоё отношение к экзаменам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А)ответственное 	б) безразличное  	      в) уверен(а) в знаниях, поэтому не боюсь             г) не уверен(а) в знаниях, поэтому волнуюсь и переживаю</a:t>
            </a:r>
          </a:p>
          <a:p>
            <a:pPr marL="51435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Сколько времени затрачиваешь каждый день на подготовку к экзаменам</a:t>
            </a:r>
          </a:p>
          <a:p>
            <a:pPr marL="51435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Оцени качество своей подготовки к экзаменам по 5-ти бальной шкале</a:t>
            </a:r>
          </a:p>
          <a:p>
            <a:pPr marL="51435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Оцени работу педагогов по подготовке к экзаменам по 5-ти бальной шкале</a:t>
            </a: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Твоё отношение к экзаменам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времени затрачиваешь на подготовку к экзаменам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Оценка качества своей подготовки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Оценка работы педагогов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Классным руководителям детально изучить анкеты учащихся</a:t>
            </a:r>
          </a:p>
          <a:p>
            <a:r>
              <a:rPr lang="ru-RU" dirty="0" smtClean="0"/>
              <a:t>Провести индивидуальные беседы с учащимися и родителями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00108"/>
            <a:ext cx="75724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Выявить мотивы учебной деятельности и уровень овладения </a:t>
            </a:r>
            <a:r>
              <a:rPr lang="ru-RU" sz="2400" dirty="0" err="1" smtClean="0">
                <a:latin typeface="Times New Roman" pitchFamily="18" charset="0"/>
              </a:rPr>
              <a:t>общеучебными</a:t>
            </a:r>
            <a:r>
              <a:rPr lang="ru-RU" sz="2400" dirty="0" smtClean="0">
                <a:latin typeface="Times New Roman" pitchFamily="18" charset="0"/>
              </a:rPr>
              <a:t> умениями и навыками</a:t>
            </a:r>
          </a:p>
          <a:p>
            <a:pPr algn="just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Выяснить уровень подготовленности учащихся к итоговой аттестации</a:t>
            </a:r>
          </a:p>
          <a:p>
            <a:pPr algn="ctr">
              <a:spcBef>
                <a:spcPct val="50000"/>
              </a:spcBef>
            </a:pPr>
            <a:endParaRPr lang="ru-RU" sz="240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</a:rPr>
              <a:t>Метод исследования - </a:t>
            </a:r>
            <a:r>
              <a:rPr lang="ru-RU" sz="2800" dirty="0" smtClean="0">
                <a:latin typeface="Times New Roman" pitchFamily="18" charset="0"/>
              </a:rPr>
              <a:t>анкетирование</a:t>
            </a:r>
            <a:endParaRPr lang="ru-RU" sz="2800" dirty="0">
              <a:latin typeface="Times New Roman" pitchFamily="18" charset="0"/>
            </a:endParaRP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6572296" cy="129695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«Мотивы учебной деятельности»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764386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на уроках бывает интересно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заставляют родители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получать хорошие отметки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 для того, чтобы подготовиться к будущей профессии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в наше время незнайкой быть нельзя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завоевать авторитет среди товарищей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нравится узнавать новое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нравятся учителя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избежать плохих отметок и неприятностей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больше знать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люблю мыслить, думать, соображать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быть первым учеником</a:t>
            </a:r>
          </a:p>
          <a:p>
            <a:endParaRPr lang="ru-RU" sz="1100" dirty="0"/>
          </a:p>
        </p:txBody>
      </p:sp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8229600" cy="106984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285860"/>
          <a:ext cx="80010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6786610" cy="92869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«Общеучебные умения и навыки»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643050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поставить перед собой задачу в учебной работе?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Ищешь ли ты несколько способов решения задачи?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Испытываешь ли ты интерес к задаче после её решения, т.е. возвращаешься ли ты к ней для понимания способов её решения?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составлять план своей деятельности на день, неделю, месяц?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рационально использовать своё время, соблюдать режим дня?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организовать своё рабочее место в классе, дома?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Применяешь ли ты разные способы запоминания учебного материала?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сосредотачиваться на задаче, даже если тебя отвлекают?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быстро и грамотно записывать под диктовку?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найти нужную информацию в словаре, справочнике?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делать конспект?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составлять план ответа?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излагать текст 2-3 предложениями?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готовить реферат?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вести разговор, беседу на учебную или свободную тему?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создавать связные по стилю, типу речи композиции, высказывания на основе сравнения фактов, явлений?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делать выводы по прослушанному или прочитанному материалу?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доказать свою точку зрения в хорде спора на учебную тему?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письменно излагать свои мысли?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письменно вести записи о наблюдаемом явлении?</a:t>
            </a: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Общеучебные умения и навыки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397000"/>
          <a:ext cx="807249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78579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Учебная деятельность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8001056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1. Сколько времени в обычный день ты тратишь на: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1) просмотр передач и видеофильмов    2) работу с компьютером (без игр)   3) компьютерные игры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общение с друзьями  5) занятие спортом  6) чтение книг для собственного удовольствия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7) подборку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предметам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нисколько  б) менее 1 часа  в) 1-2 часа  г) 3-5 часов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более 5 часов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2. В чём причины снижения твоей успеваемости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нежелание выделяться среди других  2) не могу (не хватает способностей)  3) не хочу (лень)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мешают одноклассники  5) стесняюсь отвечать  6) свой вариант ответа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3. Как родители относятся к неудовлетворительным оценкам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они не в курсе плохих оценок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наказывают (физически, морально)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ограничивают в чём - либо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не обращают внимание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5) свой вариант ответа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4. Как родители участвуют в подготовке домашних заданий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контролируют (сделал, не сделал)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помогают (решают, проверяют устно)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игнорируют (не спрашивают, не интересуются)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делают за меня письменную работу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5. Для повышения успеваемости: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я должен….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учителя должны….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родители должны…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b="1" dirty="0">
              <a:latin typeface="Times New Roman" pitchFamily="18" charset="0"/>
            </a:endParaRP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Распределение времени 9а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Распределение времени 9б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T4CTUPCNHN5M-1690019533-15</_dlc_DocId>
    <_dlc_DocIdUrl xmlns="c71519f2-859d-46c1-a1b6-2941efed936d">
      <Url>http://xn--44-6kcadhwnl3cfdx.xn--p1ai/chuhloma/shoolchuh/inna/_layouts/15/DocIdRedir.aspx?ID=T4CTUPCNHN5M-1690019533-15</Url>
      <Description>T4CTUPCNHN5M-1690019533-15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9716CE45272004A8D0DF54A5E4E0880" ma:contentTypeVersion="1" ma:contentTypeDescription="Создание документа." ma:contentTypeScope="" ma:versionID="9695951df935b9a0669aab0ef56724d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FE88BE9-A5B2-4C2B-8A92-23A677F971EA}"/>
</file>

<file path=customXml/itemProps2.xml><?xml version="1.0" encoding="utf-8"?>
<ds:datastoreItem xmlns:ds="http://schemas.openxmlformats.org/officeDocument/2006/customXml" ds:itemID="{131E60D3-A57A-4D93-87FF-46565D227485}"/>
</file>

<file path=customXml/itemProps3.xml><?xml version="1.0" encoding="utf-8"?>
<ds:datastoreItem xmlns:ds="http://schemas.openxmlformats.org/officeDocument/2006/customXml" ds:itemID="{02762F36-1E30-4A26-A83C-CF01BEF995F3}"/>
</file>

<file path=customXml/itemProps4.xml><?xml version="1.0" encoding="utf-8"?>
<ds:datastoreItem xmlns:ds="http://schemas.openxmlformats.org/officeDocument/2006/customXml" ds:itemID="{FFA7DB48-50AB-432F-84D4-9D3B89524FAB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607</TotalTime>
  <Words>656</Words>
  <PresentationFormat>Экран (4:3)</PresentationFormat>
  <Paragraphs>90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Комплексное исследование учащихся 9 классов</vt:lpstr>
      <vt:lpstr>Цель исследования</vt:lpstr>
      <vt:lpstr>Анкета «Мотивы учебной деятельности» </vt:lpstr>
      <vt:lpstr>Мотивация</vt:lpstr>
      <vt:lpstr>Анкета «Общеучебные умения и навыки» </vt:lpstr>
      <vt:lpstr>Общеучебные умения и навыки</vt:lpstr>
      <vt:lpstr>Анкета Учебная деятельность </vt:lpstr>
      <vt:lpstr>Распределение времени 9а</vt:lpstr>
      <vt:lpstr>Распределение времени 9б</vt:lpstr>
      <vt:lpstr>Распределение времени 9в </vt:lpstr>
      <vt:lpstr>Причины снижения успеваемости</vt:lpstr>
      <vt:lpstr>Отношение родителей</vt:lpstr>
      <vt:lpstr>Помощь родителей</vt:lpstr>
      <vt:lpstr>Анкета Итоговая аттестация</vt:lpstr>
      <vt:lpstr>Твоё отношение к экзаменам</vt:lpstr>
      <vt:lpstr>Сколько времени затрачиваешь на подготовку к экзаменам</vt:lpstr>
      <vt:lpstr>Оценка качества своей подготовки</vt:lpstr>
      <vt:lpstr>Оценка работы педагогов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исследование учащихся 5 класса</dc:title>
  <cp:lastModifiedBy>tester</cp:lastModifiedBy>
  <cp:revision>60</cp:revision>
  <dcterms:modified xsi:type="dcterms:W3CDTF">2011-03-10T09:27:30Z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0x01010099716CE45272004A8D0DF54A5E4E0880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dlc_DocIdItemGuid">
    <vt:lpwstr>90f24ecb-551a-4309-ab65-b8ec393a1d1b</vt:lpwstr>
  </property>
</Properties>
</file>