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358" autoAdjust="0"/>
  </p:normalViewPr>
  <p:slideViewPr>
    <p:cSldViewPr>
      <p:cViewPr varScale="1">
        <p:scale>
          <a:sx n="45" d="100"/>
          <a:sy n="45" d="100"/>
        </p:scale>
        <p:origin x="-12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5B9D7D-DEF9-4E03-8FEC-E776D7545141}" type="datetimeFigureOut">
              <a:rPr lang="ru-RU" smtClean="0"/>
              <a:pPr/>
              <a:t>25.10.2011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C63D3-9929-4A2C-AD59-9BB84C81E2E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C63D3-9929-4A2C-AD59-9BB84C81E2E3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000108"/>
            <a:ext cx="7772400" cy="1470025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Исследование учащихся</a:t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5 класса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15074" y="6143644"/>
            <a:ext cx="2643174" cy="50009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ССС 2011-2012</a:t>
            </a:r>
            <a:endParaRPr lang="ru-RU" dirty="0"/>
          </a:p>
        </p:txBody>
      </p:sp>
      <p:pic>
        <p:nvPicPr>
          <p:cNvPr id="4" name="Picture 3" descr="C:\Documents and Settings\tester\Рабочий стол\ссс.bmp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1643042" cy="724803"/>
          </a:xfrm>
          <a:prstGeom prst="rect">
            <a:avLst/>
          </a:prstGeom>
          <a:noFill/>
        </p:spPr>
      </p:pic>
      <p:pic>
        <p:nvPicPr>
          <p:cNvPr id="1026" name="Picture 2" descr="C:\Documents and Settings\tester\Рабочий стол\5а класс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071670" y="2500306"/>
            <a:ext cx="5072098" cy="35004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 исследования</a:t>
            </a:r>
            <a:endParaRPr lang="ru-RU" sz="36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28662" y="1500174"/>
            <a:ext cx="757242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ru-RU" dirty="0" smtClean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ru-RU" dirty="0" smtClean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ru-RU" dirty="0" smtClean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ru-RU" sz="2400" dirty="0" smtClean="0">
                <a:latin typeface="Times New Roman" pitchFamily="18" charset="0"/>
              </a:rPr>
              <a:t>Определить уровень адаптации учащихся 5 классов к новой обстановке и социальной роли</a:t>
            </a:r>
          </a:p>
          <a:p>
            <a:pPr algn="ctr">
              <a:spcBef>
                <a:spcPct val="50000"/>
              </a:spcBef>
            </a:pPr>
            <a:endParaRPr lang="ru-RU" sz="2400" dirty="0" smtClean="0">
              <a:solidFill>
                <a:srgbClr val="8000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ru-RU" sz="2400" dirty="0" smtClean="0">
                <a:solidFill>
                  <a:srgbClr val="800000"/>
                </a:solidFill>
                <a:latin typeface="Times New Roman" pitchFamily="18" charset="0"/>
              </a:rPr>
              <a:t>Метод исследования - </a:t>
            </a:r>
            <a:r>
              <a:rPr lang="ru-RU" sz="2800" dirty="0" smtClean="0">
                <a:latin typeface="Times New Roman" pitchFamily="18" charset="0"/>
              </a:rPr>
              <a:t>анкетирование</a:t>
            </a:r>
            <a:endParaRPr lang="ru-RU" sz="2800" dirty="0">
              <a:latin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28662" y="1714488"/>
            <a:ext cx="76438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50000"/>
              </a:spcBef>
            </a:pP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</a:rPr>
              <a:t>Определить уровень межличностных отношений в коллективах 5 классов</a:t>
            </a:r>
          </a:p>
        </p:txBody>
      </p:sp>
      <p:pic>
        <p:nvPicPr>
          <p:cNvPr id="6" name="Picture 3" descr="C:\Documents and Settings\tester\Рабочий стол\ссс.bmp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1643042" cy="7248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Социометрия 5 «а» класс</a:t>
            </a:r>
            <a:endParaRPr lang="ru-RU" sz="36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5786" y="1428736"/>
            <a:ext cx="32147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Формальные отношения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0628" y="1428736"/>
            <a:ext cx="3714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Неформальные отношения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tester\Мои документы\социология\5аф 1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lum contrast="10000"/>
          </a:blip>
          <a:srcRect/>
          <a:stretch>
            <a:fillRect/>
          </a:stretch>
        </p:blipFill>
        <p:spPr bwMode="auto">
          <a:xfrm>
            <a:off x="500034" y="2143116"/>
            <a:ext cx="3857652" cy="392909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</p:pic>
      <p:pic>
        <p:nvPicPr>
          <p:cNvPr id="3" name="Picture 3" descr="C:\Documents and Settings\tester\Мои документы\социология\5ан1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>
            <a:lum contrast="10000"/>
          </a:blip>
          <a:srcRect/>
          <a:stretch>
            <a:fillRect/>
          </a:stretch>
        </p:blipFill>
        <p:spPr bwMode="auto">
          <a:xfrm>
            <a:off x="4929190" y="2214554"/>
            <a:ext cx="3571900" cy="392909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</p:pic>
      <p:pic>
        <p:nvPicPr>
          <p:cNvPr id="7" name="Picture 3" descr="C:\Documents and Settings\tester\Рабочий стол\ссс.bmp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0" y="0"/>
            <a:ext cx="1643042" cy="7248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Социометрия 5 «б» класс</a:t>
            </a:r>
            <a:endParaRPr lang="ru-RU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42976" y="1428736"/>
            <a:ext cx="28580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Формальные отношения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0628" y="1428736"/>
            <a:ext cx="31257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Неформальные отношения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3" descr="C:\Documents and Settings\tester\Рабочий стол\ссс.bmp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357166"/>
            <a:ext cx="1643042" cy="724803"/>
          </a:xfrm>
          <a:prstGeom prst="rect">
            <a:avLst/>
          </a:prstGeom>
          <a:noFill/>
        </p:spPr>
      </p:pic>
      <p:pic>
        <p:nvPicPr>
          <p:cNvPr id="1026" name="Picture 2" descr="C:\Documents and Settings\tester\Мои документы\социология\5бф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10800000">
            <a:off x="428596" y="2143116"/>
            <a:ext cx="4068334" cy="400052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</p:pic>
      <p:pic>
        <p:nvPicPr>
          <p:cNvPr id="1027" name="Picture 3" descr="C:\Documents and Settings\tester\Мои документы\социология\5бн.jpg"/>
          <p:cNvPicPr>
            <a:picLocks noChangeAspect="1" noChangeArrowheads="1"/>
          </p:cNvPicPr>
          <p:nvPr/>
        </p:nvPicPr>
        <p:blipFill>
          <a:blip r:embed="rId4" cstate="email">
            <a:lum contrast="10000"/>
          </a:blip>
          <a:srcRect/>
          <a:stretch>
            <a:fillRect/>
          </a:stretch>
        </p:blipFill>
        <p:spPr bwMode="auto">
          <a:xfrm rot="5400000">
            <a:off x="4907478" y="2164828"/>
            <a:ext cx="3857650" cy="395710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Анкета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«Адаптация учащихся 5 класса»</a:t>
            </a:r>
            <a:endParaRPr lang="ru-RU" sz="36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1500174"/>
            <a:ext cx="78581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b="1" dirty="0" smtClean="0">
                <a:latin typeface="Times New Roman" pitchFamily="18" charset="0"/>
              </a:rPr>
              <a:t>Какое впечатление произвела на тебя новая школа</a:t>
            </a:r>
          </a:p>
          <a:p>
            <a:pPr marL="342900" indent="-342900">
              <a:spcBef>
                <a:spcPct val="50000"/>
              </a:spcBef>
              <a:buFontTx/>
              <a:buAutoNum type="arabicParenR"/>
            </a:pPr>
            <a:r>
              <a:rPr lang="ru-RU" dirty="0" smtClean="0">
                <a:latin typeface="Times New Roman" pitchFamily="18" charset="0"/>
              </a:rPr>
              <a:t>Положительное  2) отрицательное   3) пока не понял(а)</a:t>
            </a:r>
          </a:p>
          <a:p>
            <a:pPr marL="342900" indent="-342900"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</a:rPr>
              <a:t>2.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</a:rPr>
              <a:t>Нравится ли тебе кабинетная система занятий</a:t>
            </a:r>
          </a:p>
          <a:p>
            <a:pPr marL="342900" indent="-342900">
              <a:spcBef>
                <a:spcPct val="50000"/>
              </a:spcBef>
              <a:buFontTx/>
              <a:buAutoNum type="arabicParenR"/>
            </a:pPr>
            <a:r>
              <a:rPr lang="ru-RU" dirty="0" smtClean="0">
                <a:latin typeface="Times New Roman" pitchFamily="18" charset="0"/>
              </a:rPr>
              <a:t>Да   2) нет   3) затрудняюсь ответить</a:t>
            </a:r>
          </a:p>
          <a:p>
            <a:pPr marL="342900" indent="-342900"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</a:rPr>
              <a:t>3.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</a:rPr>
              <a:t>Насколько быстро ты привык(</a:t>
            </a:r>
            <a:r>
              <a:rPr lang="ru-RU" b="1" dirty="0" err="1" smtClean="0">
                <a:latin typeface="Times New Roman" pitchFamily="18" charset="0"/>
              </a:rPr>
              <a:t>ла</a:t>
            </a:r>
            <a:r>
              <a:rPr lang="ru-RU" b="1" dirty="0" smtClean="0">
                <a:latin typeface="Times New Roman" pitchFamily="18" charset="0"/>
              </a:rPr>
              <a:t>) к этой системе</a:t>
            </a:r>
          </a:p>
          <a:p>
            <a:pPr marL="342900" indent="-342900">
              <a:spcBef>
                <a:spcPct val="50000"/>
              </a:spcBef>
              <a:buFontTx/>
              <a:buAutoNum type="arabicParenR"/>
            </a:pPr>
            <a:r>
              <a:rPr lang="ru-RU" dirty="0" smtClean="0">
                <a:latin typeface="Times New Roman" pitchFamily="18" charset="0"/>
              </a:rPr>
              <a:t>Быстро  2) постепенно привыкаю  3) не привык(</a:t>
            </a:r>
            <a:r>
              <a:rPr lang="ru-RU" dirty="0" err="1" smtClean="0">
                <a:latin typeface="Times New Roman" pitchFamily="18" charset="0"/>
              </a:rPr>
              <a:t>ла</a:t>
            </a:r>
            <a:r>
              <a:rPr lang="ru-RU" dirty="0" smtClean="0">
                <a:latin typeface="Times New Roman" pitchFamily="18" charset="0"/>
              </a:rPr>
              <a:t>) до сих пор</a:t>
            </a:r>
          </a:p>
          <a:p>
            <a:pPr marL="342900" indent="-342900"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</a:rPr>
              <a:t>4.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</a:rPr>
              <a:t>Нравится ли тебе новая обязанность – дежурный по классу</a:t>
            </a:r>
          </a:p>
          <a:p>
            <a:pPr marL="342900" indent="-342900">
              <a:spcBef>
                <a:spcPct val="50000"/>
              </a:spcBef>
              <a:buFontTx/>
              <a:buAutoNum type="arabicParenR"/>
            </a:pPr>
            <a:r>
              <a:rPr lang="ru-RU" dirty="0" smtClean="0">
                <a:latin typeface="Times New Roman" pitchFamily="18" charset="0"/>
              </a:rPr>
              <a:t>Да   2) нет   3) пока не понял (а)</a:t>
            </a:r>
          </a:p>
          <a:p>
            <a:pPr marL="342900" indent="-342900"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</a:rPr>
              <a:t>5.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</a:rPr>
              <a:t>Часто ли ты посещаешь школьную библиотеку</a:t>
            </a:r>
          </a:p>
          <a:p>
            <a:pPr marL="342900" indent="-342900">
              <a:spcBef>
                <a:spcPct val="50000"/>
              </a:spcBef>
              <a:buFontTx/>
              <a:buAutoNum type="arabicParenR"/>
            </a:pPr>
            <a:r>
              <a:rPr lang="ru-RU" dirty="0" smtClean="0">
                <a:latin typeface="Times New Roman" pitchFamily="18" charset="0"/>
              </a:rPr>
              <a:t>Каждый день  2) по мере необходимости  3) очень редко</a:t>
            </a:r>
          </a:p>
          <a:p>
            <a:pPr marL="342900" indent="-342900"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</a:rPr>
              <a:t>6.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</a:rPr>
              <a:t>Чем тебя привлекает перемена (напиши свой произвольный ответ)</a:t>
            </a:r>
            <a:endParaRPr lang="ru-RU" b="1" dirty="0">
              <a:latin typeface="Times New Roman" pitchFamily="18" charset="0"/>
            </a:endParaRPr>
          </a:p>
        </p:txBody>
      </p:sp>
      <p:pic>
        <p:nvPicPr>
          <p:cNvPr id="4" name="Picture 3" descr="C:\Documents and Settings\tester\Рабочий стол\ссс.bmp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1643042" cy="7248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 «а» класс</a:t>
            </a:r>
            <a:endParaRPr lang="ru-RU" sz="36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1643050"/>
          <a:ext cx="8229600" cy="4837113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№ вопроса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ответ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ответ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 ответ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" name="Picture 3" descr="C:\Documents and Settings\tester\Рабочий стол\ссс.bmp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1643042" cy="7248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 «б» класс</a:t>
            </a:r>
            <a:endParaRPr lang="ru-RU" sz="36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596" y="1643050"/>
          <a:ext cx="8229600" cy="4837113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№ вопроса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ответ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ответ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 ответ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" name="Picture 3" descr="C:\Documents and Settings\tester\Рабочий стол\ссс.bmp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1643042" cy="7248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Анкета родителям</a:t>
            </a:r>
            <a:endParaRPr lang="ru-RU" sz="36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643050"/>
            <a:ext cx="85725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Уважаемые родители! Социологическая служба старшеклассников МОУ Чухломская средняя школа просит вас ответить на несколько важных для нас вопросов: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Посещает ли ваш ребёнок школьную столовую ?----------------------------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Устраивает ли вас качество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питания?__________________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Приемлемая для вас стоимость завтраков и обедов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неделю?_______________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Чтобы вы хотели изменить в работе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столовой?______________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Как вы относитесь к введению в расписание 3-го часа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физкультуры?______________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В какой форме, на ваш взгляд, должно проводиться это дополнительное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занятие?___________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7. Какие, с вашей точки зрения, индивидуальные особенности ребёнка необходимо учесть классному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руководителю?_______________________________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8. Какие методы воспитания вы предпочитаете (уговоры, разъяснения, строгость, требования, наказания, поощрения, дружеские контакты; возможен свой вариант ответа)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:\Documents and Settings\tester\Рабочий стол\ссс.bmp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1643042" cy="7248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Рекомендации</a:t>
            </a:r>
            <a:endParaRPr lang="ru-RU" sz="36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Классным руководителям использовать материалы исследования в формировании коллектива класса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Учителям-предметникам обращать внимание на особенности каждого ребёнка в учебной деятельности; стремиться в рамках своего предмета развивать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общеучебные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умения и навыки 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Администрации школы учитывать пожелания родителей пятиклассников в организации горячего питания и 3-го часа физкультуры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:\Documents and Settings\tester\Рабочий стол\ссс.bmp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1643042" cy="7248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_dlc_DocId xmlns="c71519f2-859d-46c1-a1b6-2941efed936d">T4CTUPCNHN5M-1690019533-16</_dlc_DocId>
    <_dlc_DocIdUrl xmlns="c71519f2-859d-46c1-a1b6-2941efed936d">
      <Url>http://edu-sps.koiro.local/chuhloma/shoolchuh/inna/_layouts/15/DocIdRedir.aspx?ID=T4CTUPCNHN5M-1690019533-16</Url>
      <Description>T4CTUPCNHN5M-1690019533-16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99716CE45272004A8D0DF54A5E4E0880" ma:contentTypeVersion="1" ma:contentTypeDescription="Создание документа." ma:contentTypeScope="" ma:versionID="9695951df935b9a0669aab0ef56724dd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ffa5264f57cd45d0824f5e35b57f2a87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2D4102B-C514-4AA0-BB27-BC9EF9D910BE}"/>
</file>

<file path=customXml/itemProps2.xml><?xml version="1.0" encoding="utf-8"?>
<ds:datastoreItem xmlns:ds="http://schemas.openxmlformats.org/officeDocument/2006/customXml" ds:itemID="{59895824-F9E7-436A-AA42-BCE81AE9C016}"/>
</file>

<file path=customXml/itemProps3.xml><?xml version="1.0" encoding="utf-8"?>
<ds:datastoreItem xmlns:ds="http://schemas.openxmlformats.org/officeDocument/2006/customXml" ds:itemID="{971A05AD-683C-4082-B6A0-4A0C8C8793C9}"/>
</file>

<file path=customXml/itemProps4.xml><?xml version="1.0" encoding="utf-8"?>
<ds:datastoreItem xmlns:ds="http://schemas.openxmlformats.org/officeDocument/2006/customXml" ds:itemID="{BE6E27F8-93A7-4B83-9C40-DBEBF030EC12}"/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406</Words>
  <Application>Microsoft Office PowerPoint</Application>
  <PresentationFormat>Экран (4:3)</PresentationFormat>
  <Paragraphs>92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Исследование учащихся  5 класса</vt:lpstr>
      <vt:lpstr>Цель исследования</vt:lpstr>
      <vt:lpstr>Социометрия 5 «а» класс</vt:lpstr>
      <vt:lpstr>Социометрия 5 «б» класс</vt:lpstr>
      <vt:lpstr>Анкета «Адаптация учащихся 5 класса»</vt:lpstr>
      <vt:lpstr>5 «а» класс</vt:lpstr>
      <vt:lpstr>5 «б» класс</vt:lpstr>
      <vt:lpstr>Анкета родителям</vt:lpstr>
      <vt:lpstr>Рекомендации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Комплексное исследование учащихся 5 класса</dc:title>
  <cp:lastModifiedBy>Пользователь</cp:lastModifiedBy>
  <cp:revision>35</cp:revision>
  <dcterms:modified xsi:type="dcterms:W3CDTF">2011-10-25T11:21:57Z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0x01010099716CE45272004A8D0DF54A5E4E0880</vt:lpwstr>
  </property>
  <property fmtid="{D5CDD505-2E9C-101B-9397-08002B2CF9AE}" pid="3" name="_dlc_DocIdItemGuid">
    <vt:lpwstr>29264a21-4667-4329-89e9-f3dbd3164388</vt:lpwstr>
  </property>
</Properties>
</file>