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6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2.xml" ContentType="application/vnd.openxmlformats-officedocument.drawingml.char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9.xml" ContentType="application/vnd.openxmlformats-officedocument.drawingml.chart+xml"/>
  <Override PartName="/ppt/charts/chart8.xml" ContentType="application/vnd.openxmlformats-officedocument.drawingml.chart+xml"/>
  <Override PartName="/ppt/charts/chart7.xml" ContentType="application/vnd.openxmlformats-officedocument.drawingml.chart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65" r:id="rId3"/>
    <p:sldId id="263" r:id="rId4"/>
    <p:sldId id="260" r:id="rId5"/>
    <p:sldId id="264" r:id="rId6"/>
    <p:sldId id="261" r:id="rId7"/>
    <p:sldId id="259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358" autoAdjust="0"/>
  </p:normalViewPr>
  <p:slideViewPr>
    <p:cSldViewPr>
      <p:cViewPr varScale="1">
        <p:scale>
          <a:sx n="99" d="100"/>
          <a:sy n="99" d="100"/>
        </p:scale>
        <p:origin x="-3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9а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Благополучия</c:v>
                </c:pt>
                <c:pt idx="1">
                  <c:v>Престиж</c:v>
                </c:pt>
                <c:pt idx="2">
                  <c:v>Содержание</c:v>
                </c:pt>
                <c:pt idx="3">
                  <c:v>Пресс</c:v>
                </c:pt>
                <c:pt idx="4">
                  <c:v>Узкие социальные</c:v>
                </c:pt>
                <c:pt idx="5">
                  <c:v>Широкие социальные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8</c:v>
                </c:pt>
                <c:pt idx="2">
                  <c:v>11</c:v>
                </c:pt>
                <c:pt idx="3">
                  <c:v>8</c:v>
                </c:pt>
                <c:pt idx="4">
                  <c:v>5</c:v>
                </c:pt>
                <c:pt idx="5">
                  <c:v>16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9б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Благополучия</c:v>
                </c:pt>
                <c:pt idx="1">
                  <c:v>Престиж</c:v>
                </c:pt>
                <c:pt idx="2">
                  <c:v>Содержание</c:v>
                </c:pt>
                <c:pt idx="3">
                  <c:v>Пресс</c:v>
                </c:pt>
                <c:pt idx="4">
                  <c:v>Узкие социальные</c:v>
                </c:pt>
                <c:pt idx="5">
                  <c:v>Широкие социальные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14</c:v>
                </c:pt>
                <c:pt idx="1">
                  <c:v>1</c:v>
                </c:pt>
                <c:pt idx="2">
                  <c:v>12</c:v>
                </c:pt>
                <c:pt idx="3">
                  <c:v>3</c:v>
                </c:pt>
                <c:pt idx="4">
                  <c:v>4</c:v>
                </c:pt>
                <c:pt idx="5">
                  <c:v>17</c:v>
                </c:pt>
              </c:numCache>
            </c:numRef>
          </c:val>
        </c:ser>
        <c:shape val="box"/>
        <c:axId val="75410048"/>
        <c:axId val="60227968"/>
        <c:axId val="0"/>
      </c:bar3DChart>
      <c:catAx>
        <c:axId val="75410048"/>
        <c:scaling>
          <c:orientation val="minMax"/>
        </c:scaling>
        <c:axPos val="b"/>
        <c:tickLblPos val="nextTo"/>
        <c:crossAx val="60227968"/>
        <c:crosses val="autoZero"/>
        <c:auto val="1"/>
        <c:lblAlgn val="ctr"/>
        <c:lblOffset val="100"/>
      </c:catAx>
      <c:valAx>
        <c:axId val="60227968"/>
        <c:scaling>
          <c:orientation val="minMax"/>
        </c:scaling>
        <c:axPos val="l"/>
        <c:majorGridlines/>
        <c:numFmt formatCode="General" sourceLinked="1"/>
        <c:tickLblPos val="nextTo"/>
        <c:crossAx val="7541004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9а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Низкий</c:v>
                </c:pt>
                <c:pt idx="1">
                  <c:v>Ниже среднего</c:v>
                </c:pt>
                <c:pt idx="2">
                  <c:v>Средний</c:v>
                </c:pt>
                <c:pt idx="3">
                  <c:v>Выше среднего</c:v>
                </c:pt>
                <c:pt idx="4">
                  <c:v>Высокий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2">
                  <c:v>4</c:v>
                </c:pt>
                <c:pt idx="3">
                  <c:v>12</c:v>
                </c:pt>
                <c:pt idx="4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9б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Низкий</c:v>
                </c:pt>
                <c:pt idx="1">
                  <c:v>Ниже среднего</c:v>
                </c:pt>
                <c:pt idx="2">
                  <c:v>Средний</c:v>
                </c:pt>
                <c:pt idx="3">
                  <c:v>Выше среднего</c:v>
                </c:pt>
                <c:pt idx="4">
                  <c:v>Высокий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2">
                  <c:v>8</c:v>
                </c:pt>
                <c:pt idx="3">
                  <c:v>11</c:v>
                </c:pt>
                <c:pt idx="4">
                  <c:v>1</c:v>
                </c:pt>
              </c:numCache>
            </c:numRef>
          </c:val>
        </c:ser>
        <c:shape val="box"/>
        <c:axId val="77745536"/>
        <c:axId val="75396224"/>
        <c:axId val="0"/>
      </c:bar3DChart>
      <c:catAx>
        <c:axId val="77745536"/>
        <c:scaling>
          <c:orientation val="minMax"/>
        </c:scaling>
        <c:axPos val="b"/>
        <c:tickLblPos val="nextTo"/>
        <c:crossAx val="75396224"/>
        <c:crosses val="autoZero"/>
        <c:auto val="1"/>
        <c:lblAlgn val="ctr"/>
        <c:lblOffset val="100"/>
      </c:catAx>
      <c:valAx>
        <c:axId val="75396224"/>
        <c:scaling>
          <c:orientation val="minMax"/>
        </c:scaling>
        <c:axPos val="l"/>
        <c:majorGridlines/>
        <c:numFmt formatCode="General" sourceLinked="1"/>
        <c:tickLblPos val="nextTo"/>
        <c:crossAx val="7774553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9а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нежелание</c:v>
                </c:pt>
                <c:pt idx="1">
                  <c:v>не могу</c:v>
                </c:pt>
                <c:pt idx="2">
                  <c:v>не хочу</c:v>
                </c:pt>
                <c:pt idx="3">
                  <c:v>мешают</c:v>
                </c:pt>
                <c:pt idx="4">
                  <c:v>стесняюсь</c:v>
                </c:pt>
                <c:pt idx="5">
                  <c:v>свой ответ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1">
                  <c:v>5</c:v>
                </c:pt>
                <c:pt idx="2">
                  <c:v>15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9б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нежелание</c:v>
                </c:pt>
                <c:pt idx="1">
                  <c:v>не могу</c:v>
                </c:pt>
                <c:pt idx="2">
                  <c:v>не хочу</c:v>
                </c:pt>
                <c:pt idx="3">
                  <c:v>мешают</c:v>
                </c:pt>
                <c:pt idx="4">
                  <c:v>стесняюсь</c:v>
                </c:pt>
                <c:pt idx="5">
                  <c:v>свой ответ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</c:v>
                </c:pt>
                <c:pt idx="1">
                  <c:v>5</c:v>
                </c:pt>
                <c:pt idx="2">
                  <c:v>10</c:v>
                </c:pt>
                <c:pt idx="4">
                  <c:v>3</c:v>
                </c:pt>
              </c:numCache>
            </c:numRef>
          </c:val>
        </c:ser>
        <c:axId val="82245504"/>
        <c:axId val="82247040"/>
      </c:barChart>
      <c:catAx>
        <c:axId val="82245504"/>
        <c:scaling>
          <c:orientation val="minMax"/>
        </c:scaling>
        <c:axPos val="b"/>
        <c:tickLblPos val="nextTo"/>
        <c:crossAx val="82247040"/>
        <c:crosses val="autoZero"/>
        <c:auto val="1"/>
        <c:lblAlgn val="ctr"/>
        <c:lblOffset val="100"/>
      </c:catAx>
      <c:valAx>
        <c:axId val="82247040"/>
        <c:scaling>
          <c:orientation val="minMax"/>
        </c:scaling>
        <c:axPos val="l"/>
        <c:majorGridlines/>
        <c:numFmt formatCode="General" sourceLinked="1"/>
        <c:tickLblPos val="nextTo"/>
        <c:crossAx val="8224550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9а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не знают</c:v>
                </c:pt>
                <c:pt idx="1">
                  <c:v>наказывают</c:v>
                </c:pt>
                <c:pt idx="2">
                  <c:v>ограничивают</c:v>
                </c:pt>
                <c:pt idx="3">
                  <c:v>не обращают внимание</c:v>
                </c:pt>
                <c:pt idx="4">
                  <c:v>свой вариант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14</c:v>
                </c:pt>
                <c:pt idx="3">
                  <c:v>1</c:v>
                </c:pt>
                <c:pt idx="4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9б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не знают</c:v>
                </c:pt>
                <c:pt idx="1">
                  <c:v>наказывают</c:v>
                </c:pt>
                <c:pt idx="2">
                  <c:v>ограничивают</c:v>
                </c:pt>
                <c:pt idx="3">
                  <c:v>не обращают внимание</c:v>
                </c:pt>
                <c:pt idx="4">
                  <c:v>свой вариант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16</c:v>
                </c:pt>
              </c:numCache>
            </c:numRef>
          </c:val>
        </c:ser>
        <c:axId val="86692224"/>
        <c:axId val="86693760"/>
      </c:barChart>
      <c:catAx>
        <c:axId val="86692224"/>
        <c:scaling>
          <c:orientation val="minMax"/>
        </c:scaling>
        <c:axPos val="b"/>
        <c:tickLblPos val="nextTo"/>
        <c:crossAx val="86693760"/>
        <c:crosses val="autoZero"/>
        <c:auto val="1"/>
        <c:lblAlgn val="ctr"/>
        <c:lblOffset val="100"/>
      </c:catAx>
      <c:valAx>
        <c:axId val="86693760"/>
        <c:scaling>
          <c:orientation val="minMax"/>
        </c:scaling>
        <c:axPos val="l"/>
        <c:majorGridlines/>
        <c:numFmt formatCode="General" sourceLinked="1"/>
        <c:tickLblPos val="nextTo"/>
        <c:crossAx val="8669222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9а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контролируют</c:v>
                </c:pt>
                <c:pt idx="1">
                  <c:v>помогают</c:v>
                </c:pt>
                <c:pt idx="2">
                  <c:v>игнорируют</c:v>
                </c:pt>
                <c:pt idx="3">
                  <c:v>делают за меня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</c:v>
                </c:pt>
                <c:pt idx="1">
                  <c:v>10</c:v>
                </c:pt>
                <c:pt idx="2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9б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контролируют</c:v>
                </c:pt>
                <c:pt idx="1">
                  <c:v>помогают</c:v>
                </c:pt>
                <c:pt idx="2">
                  <c:v>игнорируют</c:v>
                </c:pt>
                <c:pt idx="3">
                  <c:v>делают за меня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10</c:v>
                </c:pt>
                <c:pt idx="1">
                  <c:v>10</c:v>
                </c:pt>
                <c:pt idx="2">
                  <c:v>2</c:v>
                </c:pt>
              </c:numCache>
            </c:numRef>
          </c:val>
        </c:ser>
        <c:axId val="87607552"/>
        <c:axId val="87613440"/>
      </c:barChart>
      <c:catAx>
        <c:axId val="87607552"/>
        <c:scaling>
          <c:orientation val="minMax"/>
        </c:scaling>
        <c:axPos val="b"/>
        <c:tickLblPos val="nextTo"/>
        <c:crossAx val="87613440"/>
        <c:crosses val="autoZero"/>
        <c:auto val="1"/>
        <c:lblAlgn val="ctr"/>
        <c:lblOffset val="100"/>
      </c:catAx>
      <c:valAx>
        <c:axId val="87613440"/>
        <c:scaling>
          <c:orientation val="minMax"/>
        </c:scaling>
        <c:axPos val="l"/>
        <c:majorGridlines/>
        <c:numFmt formatCode="General" sourceLinked="1"/>
        <c:tickLblPos val="nextTo"/>
        <c:crossAx val="8760755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9а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ответственное</c:v>
                </c:pt>
                <c:pt idx="1">
                  <c:v>безразличное</c:v>
                </c:pt>
                <c:pt idx="2">
                  <c:v>уверен</c:v>
                </c:pt>
                <c:pt idx="3">
                  <c:v>не уверен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</c:v>
                </c:pt>
                <c:pt idx="1">
                  <c:v>3</c:v>
                </c:pt>
                <c:pt idx="2">
                  <c:v>3</c:v>
                </c:pt>
                <c:pt idx="3">
                  <c:v>13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9б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ответственное</c:v>
                </c:pt>
                <c:pt idx="1">
                  <c:v>безразличное</c:v>
                </c:pt>
                <c:pt idx="2">
                  <c:v>уверен</c:v>
                </c:pt>
                <c:pt idx="3">
                  <c:v>не уверен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9</c:v>
                </c:pt>
                <c:pt idx="3">
                  <c:v>12</c:v>
                </c:pt>
              </c:numCache>
            </c:numRef>
          </c:val>
        </c:ser>
        <c:axId val="77776384"/>
        <c:axId val="77777920"/>
      </c:barChart>
      <c:catAx>
        <c:axId val="77776384"/>
        <c:scaling>
          <c:orientation val="minMax"/>
        </c:scaling>
        <c:axPos val="b"/>
        <c:tickLblPos val="nextTo"/>
        <c:crossAx val="77777920"/>
        <c:crosses val="autoZero"/>
        <c:auto val="1"/>
        <c:lblAlgn val="ctr"/>
        <c:lblOffset val="100"/>
      </c:catAx>
      <c:valAx>
        <c:axId val="77777920"/>
        <c:scaling>
          <c:orientation val="minMax"/>
        </c:scaling>
        <c:axPos val="l"/>
        <c:majorGridlines/>
        <c:numFmt formatCode="General" sourceLinked="1"/>
        <c:tickLblPos val="nextTo"/>
        <c:crossAx val="7777638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9а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1 час</c:v>
                </c:pt>
                <c:pt idx="1">
                  <c:v>2 часа</c:v>
                </c:pt>
                <c:pt idx="2">
                  <c:v>3 часа</c:v>
                </c:pt>
                <c:pt idx="3">
                  <c:v>4 часа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</c:v>
                </c:pt>
                <c:pt idx="1">
                  <c:v>5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9б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1 час</c:v>
                </c:pt>
                <c:pt idx="1">
                  <c:v>2 часа</c:v>
                </c:pt>
                <c:pt idx="2">
                  <c:v>3 часа</c:v>
                </c:pt>
                <c:pt idx="3">
                  <c:v>4 часа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</c:v>
                </c:pt>
                <c:pt idx="1">
                  <c:v>7</c:v>
                </c:pt>
              </c:numCache>
            </c:numRef>
          </c:val>
        </c:ser>
        <c:axId val="89940352"/>
        <c:axId val="89941888"/>
      </c:barChart>
      <c:catAx>
        <c:axId val="89940352"/>
        <c:scaling>
          <c:orientation val="minMax"/>
        </c:scaling>
        <c:axPos val="b"/>
        <c:tickLblPos val="nextTo"/>
        <c:crossAx val="89941888"/>
        <c:crosses val="autoZero"/>
        <c:auto val="1"/>
        <c:lblAlgn val="ctr"/>
        <c:lblOffset val="100"/>
      </c:catAx>
      <c:valAx>
        <c:axId val="89941888"/>
        <c:scaling>
          <c:orientation val="minMax"/>
        </c:scaling>
        <c:axPos val="l"/>
        <c:majorGridlines/>
        <c:numFmt formatCode="General" sourceLinked="1"/>
        <c:tickLblPos val="nextTo"/>
        <c:crossAx val="8994035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9а</c:v>
                </c:pt>
              </c:strCache>
            </c:strRef>
          </c:tx>
          <c:cat>
            <c:numRef>
              <c:f>Лист1!$A$2:$A$6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1">
                  <c:v>3</c:v>
                </c:pt>
                <c:pt idx="2">
                  <c:v>7</c:v>
                </c:pt>
                <c:pt idx="3">
                  <c:v>10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9б</c:v>
                </c:pt>
              </c:strCache>
            </c:strRef>
          </c:tx>
          <c:cat>
            <c:numRef>
              <c:f>Лист1!$A$2:$A$6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1">
                  <c:v>1</c:v>
                </c:pt>
                <c:pt idx="2">
                  <c:v>17</c:v>
                </c:pt>
                <c:pt idx="3">
                  <c:v>2</c:v>
                </c:pt>
              </c:numCache>
            </c:numRef>
          </c:val>
        </c:ser>
        <c:axId val="91142400"/>
        <c:axId val="91152384"/>
      </c:barChart>
      <c:catAx>
        <c:axId val="91142400"/>
        <c:scaling>
          <c:orientation val="minMax"/>
        </c:scaling>
        <c:axPos val="b"/>
        <c:numFmt formatCode="General" sourceLinked="1"/>
        <c:tickLblPos val="nextTo"/>
        <c:crossAx val="91152384"/>
        <c:crosses val="autoZero"/>
        <c:auto val="1"/>
        <c:lblAlgn val="ctr"/>
        <c:lblOffset val="100"/>
      </c:catAx>
      <c:valAx>
        <c:axId val="91152384"/>
        <c:scaling>
          <c:orientation val="minMax"/>
        </c:scaling>
        <c:axPos val="l"/>
        <c:majorGridlines/>
        <c:numFmt formatCode="General" sourceLinked="1"/>
        <c:tickLblPos val="nextTo"/>
        <c:crossAx val="9114240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9а</c:v>
                </c:pt>
              </c:strCache>
            </c:strRef>
          </c:tx>
          <c:cat>
            <c:numRef>
              <c:f>Лист1!$A$2:$A$6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3">
                  <c:v>7</c:v>
                </c:pt>
                <c:pt idx="4">
                  <c:v>13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9б</c:v>
                </c:pt>
              </c:strCache>
            </c:strRef>
          </c:tx>
          <c:cat>
            <c:numRef>
              <c:f>Лист1!$A$2:$A$6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2">
                  <c:v>2</c:v>
                </c:pt>
                <c:pt idx="3">
                  <c:v>6</c:v>
                </c:pt>
                <c:pt idx="4">
                  <c:v>12</c:v>
                </c:pt>
              </c:numCache>
            </c:numRef>
          </c:val>
        </c:ser>
        <c:axId val="92689152"/>
        <c:axId val="92690688"/>
      </c:barChart>
      <c:catAx>
        <c:axId val="92689152"/>
        <c:scaling>
          <c:orientation val="minMax"/>
        </c:scaling>
        <c:axPos val="b"/>
        <c:numFmt formatCode="General" sourceLinked="1"/>
        <c:tickLblPos val="nextTo"/>
        <c:crossAx val="92690688"/>
        <c:crosses val="autoZero"/>
        <c:auto val="1"/>
        <c:lblAlgn val="ctr"/>
        <c:lblOffset val="100"/>
      </c:catAx>
      <c:valAx>
        <c:axId val="92690688"/>
        <c:scaling>
          <c:orientation val="minMax"/>
        </c:scaling>
        <c:axPos val="l"/>
        <c:majorGridlines/>
        <c:numFmt formatCode="General" sourceLinked="1"/>
        <c:tickLblPos val="nextTo"/>
        <c:crossAx val="9268915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B9D7D-DEF9-4E03-8FEC-E776D7545141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C63D3-9929-4A2C-AD59-9BB84C81E2E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C63D3-9929-4A2C-AD59-9BB84C81E2E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4000504"/>
            <a:ext cx="8458200" cy="1470025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Комплексное исследование учащихся 9 классов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5008" y="5572140"/>
            <a:ext cx="2843242" cy="642942"/>
          </a:xfrm>
        </p:spPr>
        <p:txBody>
          <a:bodyPr/>
          <a:lstStyle/>
          <a:p>
            <a:r>
              <a:rPr lang="ru-RU" dirty="0" smtClean="0"/>
              <a:t>ССС </a:t>
            </a:r>
            <a:r>
              <a:rPr lang="ru-RU" dirty="0" smtClean="0"/>
              <a:t>2013-2014</a:t>
            </a:r>
            <a:endParaRPr lang="ru-RU" dirty="0"/>
          </a:p>
        </p:txBody>
      </p:sp>
      <p:pic>
        <p:nvPicPr>
          <p:cNvPr id="4" name="Picture 5" descr="эмблема"/>
          <p:cNvPicPr>
            <a:picLocks noChangeAspect="1" noChangeArrowheads="1"/>
          </p:cNvPicPr>
          <p:nvPr/>
        </p:nvPicPr>
        <p:blipFill>
          <a:blip r:embed="rId2" cstate="print">
            <a:lum bright="-6000" contrast="12000"/>
          </a:blip>
          <a:srcRect/>
          <a:stretch>
            <a:fillRect/>
          </a:stretch>
        </p:blipFill>
        <p:spPr bwMode="auto">
          <a:xfrm>
            <a:off x="0" y="0"/>
            <a:ext cx="1143000" cy="10556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Помощь родителей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2214554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 descr="эмблема"/>
          <p:cNvPicPr>
            <a:picLocks noChangeAspect="1" noChangeArrowheads="1"/>
          </p:cNvPicPr>
          <p:nvPr/>
        </p:nvPicPr>
        <p:blipFill>
          <a:blip r:embed="rId3" cstate="print">
            <a:lum bright="-6000" contrast="12000"/>
          </a:blip>
          <a:srcRect/>
          <a:stretch>
            <a:fillRect/>
          </a:stretch>
        </p:blipFill>
        <p:spPr bwMode="auto">
          <a:xfrm>
            <a:off x="0" y="0"/>
            <a:ext cx="1143000" cy="10556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928670"/>
            <a:ext cx="6072230" cy="1066800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Анкета</a:t>
            </a:r>
            <a:b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Итоговая аттестация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 algn="just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Твоё отношение к экзаменам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А)ответственное 	б) безразличное  	      в) уверен(а) в знаниях, поэтому не боюсь             г) не уверен(а) в знаниях, поэтому волнуюсь и переживаю</a:t>
            </a:r>
          </a:p>
          <a:p>
            <a:pPr marL="514350" indent="-51435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Сколько времени затрачиваешь каждый день на подготовку к экзаменам</a:t>
            </a:r>
          </a:p>
          <a:p>
            <a:pPr marL="514350" indent="-51435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Оцени качество своей подготовки к экзаменам по 5-ти бальной шкале</a:t>
            </a:r>
          </a:p>
          <a:p>
            <a:pPr marL="514350" indent="-51435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 Оцени работу педагогов по подготовке к экзаменам по 5-ти бальной шкале</a:t>
            </a:r>
          </a:p>
        </p:txBody>
      </p:sp>
      <p:pic>
        <p:nvPicPr>
          <p:cNvPr id="4" name="Picture 5" descr="эмблема"/>
          <p:cNvPicPr>
            <a:picLocks noChangeAspect="1" noChangeArrowheads="1"/>
          </p:cNvPicPr>
          <p:nvPr/>
        </p:nvPicPr>
        <p:blipFill>
          <a:blip r:embed="rId2" cstate="print">
            <a:lum bright="-6000" contrast="12000"/>
          </a:blip>
          <a:srcRect/>
          <a:stretch>
            <a:fillRect/>
          </a:stretch>
        </p:blipFill>
        <p:spPr bwMode="auto">
          <a:xfrm>
            <a:off x="0" y="0"/>
            <a:ext cx="1143000" cy="10556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Твоё отношение к экзаменам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 descr="эмблема"/>
          <p:cNvPicPr>
            <a:picLocks noChangeAspect="1" noChangeArrowheads="1"/>
          </p:cNvPicPr>
          <p:nvPr/>
        </p:nvPicPr>
        <p:blipFill>
          <a:blip r:embed="rId3" cstate="print">
            <a:lum bright="-6000" contrast="12000"/>
          </a:blip>
          <a:srcRect/>
          <a:stretch>
            <a:fillRect/>
          </a:stretch>
        </p:blipFill>
        <p:spPr bwMode="auto">
          <a:xfrm>
            <a:off x="0" y="0"/>
            <a:ext cx="1143000" cy="10556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Сколько времени затрачиваешь на подготовку к экзаменам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 descr="эмблема"/>
          <p:cNvPicPr>
            <a:picLocks noChangeAspect="1" noChangeArrowheads="1"/>
          </p:cNvPicPr>
          <p:nvPr/>
        </p:nvPicPr>
        <p:blipFill>
          <a:blip r:embed="rId3" cstate="print">
            <a:lum bright="-6000" contrast="12000"/>
          </a:blip>
          <a:srcRect/>
          <a:stretch>
            <a:fillRect/>
          </a:stretch>
        </p:blipFill>
        <p:spPr bwMode="auto">
          <a:xfrm>
            <a:off x="0" y="0"/>
            <a:ext cx="1143000" cy="10556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785794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Оценка качества своей подготовки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 descr="эмблема"/>
          <p:cNvPicPr>
            <a:picLocks noChangeAspect="1" noChangeArrowheads="1"/>
          </p:cNvPicPr>
          <p:nvPr/>
        </p:nvPicPr>
        <p:blipFill>
          <a:blip r:embed="rId3" cstate="print">
            <a:lum bright="-6000" contrast="12000"/>
          </a:blip>
          <a:srcRect/>
          <a:stretch>
            <a:fillRect/>
          </a:stretch>
        </p:blipFill>
        <p:spPr bwMode="auto">
          <a:xfrm>
            <a:off x="0" y="0"/>
            <a:ext cx="1143000" cy="10556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Оценка работы педагогов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 descr="эмблема"/>
          <p:cNvPicPr>
            <a:picLocks noChangeAspect="1" noChangeArrowheads="1"/>
          </p:cNvPicPr>
          <p:nvPr/>
        </p:nvPicPr>
        <p:blipFill>
          <a:blip r:embed="rId3" cstate="print">
            <a:lum bright="-6000" contrast="12000"/>
          </a:blip>
          <a:srcRect/>
          <a:stretch>
            <a:fillRect/>
          </a:stretch>
        </p:blipFill>
        <p:spPr bwMode="auto">
          <a:xfrm>
            <a:off x="0" y="0"/>
            <a:ext cx="1143000" cy="10556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исследования</a:t>
            </a:r>
            <a:endParaRPr lang="ru-RU" sz="3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1000108"/>
            <a:ext cx="75724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ru-RU" dirty="0" smtClean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ru-RU" dirty="0" smtClean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ru-RU" dirty="0" smtClean="0">
              <a:latin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ru-RU" sz="2400" dirty="0" smtClean="0">
                <a:latin typeface="Times New Roman" pitchFamily="18" charset="0"/>
              </a:rPr>
              <a:t>Выявить мотивы учебной деятельности и уровень овладения </a:t>
            </a:r>
            <a:r>
              <a:rPr lang="ru-RU" sz="2400" dirty="0" err="1" smtClean="0">
                <a:latin typeface="Times New Roman" pitchFamily="18" charset="0"/>
              </a:rPr>
              <a:t>общеучебными</a:t>
            </a:r>
            <a:r>
              <a:rPr lang="ru-RU" sz="2400" dirty="0" smtClean="0">
                <a:latin typeface="Times New Roman" pitchFamily="18" charset="0"/>
              </a:rPr>
              <a:t> умениями и навыками</a:t>
            </a:r>
          </a:p>
          <a:p>
            <a:pPr algn="just">
              <a:spcBef>
                <a:spcPct val="50000"/>
              </a:spcBef>
            </a:pPr>
            <a:r>
              <a:rPr lang="ru-RU" sz="2400" dirty="0" smtClean="0">
                <a:latin typeface="Times New Roman" pitchFamily="18" charset="0"/>
              </a:rPr>
              <a:t>Выяснить уровень подготовленности учащихся к итоговой аттестации</a:t>
            </a:r>
          </a:p>
          <a:p>
            <a:pPr algn="ctr">
              <a:spcBef>
                <a:spcPct val="50000"/>
              </a:spcBef>
            </a:pPr>
            <a:endParaRPr lang="ru-RU" sz="2400" dirty="0" smtClean="0">
              <a:solidFill>
                <a:srgbClr val="8000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ru-RU" sz="2400" dirty="0" smtClean="0">
                <a:solidFill>
                  <a:srgbClr val="800000"/>
                </a:solidFill>
                <a:latin typeface="Times New Roman" pitchFamily="18" charset="0"/>
              </a:rPr>
              <a:t>Метод исследования - </a:t>
            </a:r>
            <a:r>
              <a:rPr lang="ru-RU" sz="2800" dirty="0" smtClean="0">
                <a:latin typeface="Times New Roman" pitchFamily="18" charset="0"/>
              </a:rPr>
              <a:t>анкетирование</a:t>
            </a:r>
            <a:endParaRPr lang="ru-RU" sz="2800" dirty="0">
              <a:latin typeface="Times New Roman" pitchFamily="18" charset="0"/>
            </a:endParaRPr>
          </a:p>
        </p:txBody>
      </p:sp>
      <p:pic>
        <p:nvPicPr>
          <p:cNvPr id="4" name="Picture 5" descr="эмблема"/>
          <p:cNvPicPr>
            <a:picLocks noChangeAspect="1" noChangeArrowheads="1"/>
          </p:cNvPicPr>
          <p:nvPr/>
        </p:nvPicPr>
        <p:blipFill>
          <a:blip r:embed="rId3" cstate="print">
            <a:lum bright="-6000" contrast="12000"/>
          </a:blip>
          <a:srcRect/>
          <a:stretch>
            <a:fillRect/>
          </a:stretch>
        </p:blipFill>
        <p:spPr bwMode="auto">
          <a:xfrm>
            <a:off x="0" y="0"/>
            <a:ext cx="1143000" cy="10556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428604"/>
            <a:ext cx="6572296" cy="1296950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Анкета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«Мотивы учебной деятельности»</a:t>
            </a:r>
            <a:b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1714488"/>
            <a:ext cx="7643866" cy="395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Учусь, потому что на уроках бывает интересно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Учусь, потому что заставляют родители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Учусь, потому что хочу получать хорошие отметки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Учусь для того, чтобы подготовиться к будущей профессии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Учусь, потому что в наше время незнайкой быть нельзя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Учусь, потому что хочу завоевать авторитет среди товарищей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Учусь, потому что нравится узнавать новое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Учусь, потому что нравятся учителя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Учусь, потому что хочу избежать плохих отметок и неприятностей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Учусь, потому что хочу больше знать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Учусь, потому что люблю мыслить, думать, соображать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Учусь, потому что хочу быть первым учеником</a:t>
            </a:r>
          </a:p>
          <a:p>
            <a:endParaRPr lang="ru-RU" sz="1100" dirty="0"/>
          </a:p>
        </p:txBody>
      </p:sp>
      <p:pic>
        <p:nvPicPr>
          <p:cNvPr id="5" name="Picture 5" descr="эмблема"/>
          <p:cNvPicPr>
            <a:picLocks noChangeAspect="1" noChangeArrowheads="1"/>
          </p:cNvPicPr>
          <p:nvPr/>
        </p:nvPicPr>
        <p:blipFill>
          <a:blip r:embed="rId2" cstate="print">
            <a:lum bright="-6000" contrast="12000"/>
          </a:blip>
          <a:srcRect/>
          <a:stretch>
            <a:fillRect/>
          </a:stretch>
        </p:blipFill>
        <p:spPr bwMode="auto">
          <a:xfrm>
            <a:off x="0" y="0"/>
            <a:ext cx="1143000" cy="10556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8229600" cy="1069848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Мотивация</a:t>
            </a:r>
            <a:endParaRPr lang="ru-RU" sz="3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785786" y="1285860"/>
          <a:ext cx="8001056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 descr="эмблема"/>
          <p:cNvPicPr>
            <a:picLocks noChangeAspect="1" noChangeArrowheads="1"/>
          </p:cNvPicPr>
          <p:nvPr/>
        </p:nvPicPr>
        <p:blipFill>
          <a:blip r:embed="rId3" cstate="print">
            <a:lum bright="-6000" contrast="12000"/>
          </a:blip>
          <a:srcRect/>
          <a:stretch>
            <a:fillRect/>
          </a:stretch>
        </p:blipFill>
        <p:spPr bwMode="auto">
          <a:xfrm>
            <a:off x="0" y="0"/>
            <a:ext cx="1143000" cy="10556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642918"/>
            <a:ext cx="6786610" cy="928694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Анкета</a:t>
            </a:r>
            <a:b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«Общеучебные умения и навыки»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643050"/>
            <a:ext cx="828680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поставить перед собой задачу в учебной работе?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Ищешь ли ты несколько способов решения задачи?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Испытываешь ли ты интерес к задаче после её решения, т.е. возвращаешься ли ты к ней для понимания способов её решения?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составлять план своей деятельности на день, неделю, месяц?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рационально использовать своё время, соблюдать режим дня?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организовать своё рабочее место в классе, дома?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Применяешь ли ты разные способы запоминания учебного материала?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сосредотачиваться на задаче, даже если тебя отвлекают?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быстро и грамотно записывать под диктовку?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найти нужную информацию в словаре, справочнике?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делать конспект?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составлять план ответа?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излагать текст 2-3 предложениями?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готовить реферат?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вести разговор, беседу на учебную или свободную тему?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создавать связные по стилю, типу речи композиции, высказывания на основе сравнения фактов, явлений?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делать выводы по прослушанному или прочитанному материалу?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доказать свою точку зрения в хорде спора на учебную тему?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письменно излагать свои мысли?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Умеешь ли ты письменно вести записи о наблюдаемом явлении?</a:t>
            </a:r>
          </a:p>
        </p:txBody>
      </p:sp>
      <p:pic>
        <p:nvPicPr>
          <p:cNvPr id="4" name="Picture 5" descr="эмблема"/>
          <p:cNvPicPr>
            <a:picLocks noChangeAspect="1" noChangeArrowheads="1"/>
          </p:cNvPicPr>
          <p:nvPr/>
        </p:nvPicPr>
        <p:blipFill>
          <a:blip r:embed="rId2" cstate="print">
            <a:lum bright="-6000" contrast="12000"/>
          </a:blip>
          <a:srcRect/>
          <a:stretch>
            <a:fillRect/>
          </a:stretch>
        </p:blipFill>
        <p:spPr bwMode="auto">
          <a:xfrm>
            <a:off x="0" y="0"/>
            <a:ext cx="1143000" cy="10556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500042"/>
            <a:ext cx="8229600" cy="939784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Общеучебные умения и навыки</a:t>
            </a:r>
            <a:endParaRPr lang="ru-RU" sz="3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571472" y="1397000"/>
          <a:ext cx="8072494" cy="5032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 descr="эмблема"/>
          <p:cNvPicPr>
            <a:picLocks noChangeAspect="1" noChangeArrowheads="1"/>
          </p:cNvPicPr>
          <p:nvPr/>
        </p:nvPicPr>
        <p:blipFill>
          <a:blip r:embed="rId3" cstate="print">
            <a:lum bright="-6000" contrast="12000"/>
          </a:blip>
          <a:srcRect/>
          <a:stretch>
            <a:fillRect/>
          </a:stretch>
        </p:blipFill>
        <p:spPr bwMode="auto">
          <a:xfrm>
            <a:off x="0" y="0"/>
            <a:ext cx="1143000" cy="10556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785794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Анкета</a:t>
            </a:r>
            <a:b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Учебная деятельность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571612"/>
            <a:ext cx="8001056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1. В чём причины снижения твоей успеваемости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1) нежелание выделяться среди других  2) не могу (не хватает способностей)  3) не хочу (лень)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4) мешают одноклассники  5) стесняюсь отвечать  6) свой вариант ответа</a:t>
            </a:r>
          </a:p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2. Как родители относятся к неудовлетворительным оценкам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1) они не в курсе плохих оценок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2) наказывают (физически, морально)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3) ограничивают в чём - либо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4) не обращают внимание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5) свой вариант ответа</a:t>
            </a:r>
          </a:p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3. Как родители участвуют в подготовке домашних заданий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1) контролируют (сделал, не сделал)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2) помогают (решают, проверяют устно)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3) игнорируют (не спрашивают, не интересуются)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4) делают за меня письменную работу</a:t>
            </a:r>
          </a:p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4. Для повышения успеваемости: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1) я должен….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2) учителя должны….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3) родители должны…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endParaRPr lang="ru-RU" b="1" dirty="0">
              <a:latin typeface="Times New Roman" pitchFamily="18" charset="0"/>
            </a:endParaRPr>
          </a:p>
        </p:txBody>
      </p:sp>
      <p:pic>
        <p:nvPicPr>
          <p:cNvPr id="4" name="Picture 5" descr="эмблема"/>
          <p:cNvPicPr>
            <a:picLocks noChangeAspect="1" noChangeArrowheads="1"/>
          </p:cNvPicPr>
          <p:nvPr/>
        </p:nvPicPr>
        <p:blipFill>
          <a:blip r:embed="rId2" cstate="print">
            <a:lum bright="-6000" contrast="12000"/>
          </a:blip>
          <a:srcRect/>
          <a:stretch>
            <a:fillRect/>
          </a:stretch>
        </p:blipFill>
        <p:spPr bwMode="auto">
          <a:xfrm>
            <a:off x="0" y="0"/>
            <a:ext cx="1143000" cy="10556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Причины снижения успеваемости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 descr="эмблема"/>
          <p:cNvPicPr>
            <a:picLocks noChangeAspect="1" noChangeArrowheads="1"/>
          </p:cNvPicPr>
          <p:nvPr/>
        </p:nvPicPr>
        <p:blipFill>
          <a:blip r:embed="rId3" cstate="print">
            <a:lum bright="-6000" contrast="12000"/>
          </a:blip>
          <a:srcRect/>
          <a:stretch>
            <a:fillRect/>
          </a:stretch>
        </p:blipFill>
        <p:spPr bwMode="auto">
          <a:xfrm>
            <a:off x="0" y="0"/>
            <a:ext cx="1143000" cy="10556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Отношение родителей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5" descr="эмблема"/>
          <p:cNvPicPr>
            <a:picLocks noChangeAspect="1" noChangeArrowheads="1"/>
          </p:cNvPicPr>
          <p:nvPr/>
        </p:nvPicPr>
        <p:blipFill>
          <a:blip r:embed="rId3" cstate="print">
            <a:lum bright="-6000" contrast="12000"/>
          </a:blip>
          <a:srcRect/>
          <a:stretch>
            <a:fillRect/>
          </a:stretch>
        </p:blipFill>
        <p:spPr bwMode="auto">
          <a:xfrm>
            <a:off x="0" y="0"/>
            <a:ext cx="1143000" cy="10556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99716CE45272004A8D0DF54A5E4E0880" ma:contentTypeVersion="1" ma:contentTypeDescription="Создание документа." ma:contentTypeScope="" ma:versionID="9695951df935b9a0669aab0ef56724dd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ffa5264f57cd45d0824f5e35b57f2a87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T4CTUPCNHN5M-1690019533-24</_dlc_DocId>
    <_dlc_DocIdUrl xmlns="c71519f2-859d-46c1-a1b6-2941efed936d">
      <Url>http://xn--44-6kcadhwnl3cfdx.xn--p1ai/chuhloma/shoolchuh/inna/_layouts/15/DocIdRedir.aspx?ID=T4CTUPCNHN5M-1690019533-24</Url>
      <Description>T4CTUPCNHN5M-1690019533-24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A76EA7F4-1FBE-4775-9148-A2E412FDA067}"/>
</file>

<file path=customXml/itemProps2.xml><?xml version="1.0" encoding="utf-8"?>
<ds:datastoreItem xmlns:ds="http://schemas.openxmlformats.org/officeDocument/2006/customXml" ds:itemID="{16022B19-F441-4923-9817-F7F7088ED75F}"/>
</file>

<file path=customXml/itemProps3.xml><?xml version="1.0" encoding="utf-8"?>
<ds:datastoreItem xmlns:ds="http://schemas.openxmlformats.org/officeDocument/2006/customXml" ds:itemID="{3AEAC0D8-FF7A-461C-924F-C27CEFD7D3FF}"/>
</file>

<file path=customXml/itemProps4.xml><?xml version="1.0" encoding="utf-8"?>
<ds:datastoreItem xmlns:ds="http://schemas.openxmlformats.org/officeDocument/2006/customXml" ds:itemID="{7FC1AFFA-4914-436A-A0AF-E3B12E6CDFE8}"/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553</TotalTime>
  <Words>557</Words>
  <Application>Microsoft Office PowerPoint</Application>
  <PresentationFormat>Экран (4:3)</PresentationFormat>
  <Paragraphs>79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Городская</vt:lpstr>
      <vt:lpstr>Комплексное исследование учащихся 9 классов</vt:lpstr>
      <vt:lpstr>Цель исследования</vt:lpstr>
      <vt:lpstr>Анкета «Мотивы учебной деятельности» </vt:lpstr>
      <vt:lpstr>Мотивация</vt:lpstr>
      <vt:lpstr>Анкета «Общеучебные умения и навыки» </vt:lpstr>
      <vt:lpstr>Общеучебные умения и навыки</vt:lpstr>
      <vt:lpstr>Анкета Учебная деятельность </vt:lpstr>
      <vt:lpstr>Причины снижения успеваемости</vt:lpstr>
      <vt:lpstr>Отношение родителей</vt:lpstr>
      <vt:lpstr>Помощь родителей</vt:lpstr>
      <vt:lpstr>Анкета Итоговая аттестация</vt:lpstr>
      <vt:lpstr>Твоё отношение к экзаменам</vt:lpstr>
      <vt:lpstr>Сколько времени затрачиваешь на подготовку к экзаменам</vt:lpstr>
      <vt:lpstr>Оценка качества своей подготовки</vt:lpstr>
      <vt:lpstr>Оценка работы педагогов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Комплексное исследование учащихся 5 класса</dc:title>
  <cp:lastModifiedBy>Даниил</cp:lastModifiedBy>
  <cp:revision>64</cp:revision>
  <dcterms:modified xsi:type="dcterms:W3CDTF">2014-03-04T19:56:42Z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0x01010099716CE45272004A8D0DF54A5E4E0880</vt:lpwstr>
  </property>
  <property fmtid="{D5CDD505-2E9C-101B-9397-08002B2CF9AE}" pid="3" name="_dlc_DocIdItemGuid">
    <vt:lpwstr>5a8a79b6-ff2a-49da-a6a1-07ba9f219d97</vt:lpwstr>
  </property>
</Properties>
</file>