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5" r:id="rId3"/>
    <p:sldId id="263" r:id="rId4"/>
    <p:sldId id="260" r:id="rId5"/>
    <p:sldId id="264" r:id="rId6"/>
    <p:sldId id="261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58" autoAdjust="0"/>
  </p:normalViewPr>
  <p:slideViewPr>
    <p:cSldViewPr>
      <p:cViewPr varScale="1">
        <p:scale>
          <a:sx n="99" d="100"/>
          <a:sy n="99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Благополучия</c:v>
                </c:pt>
                <c:pt idx="1">
                  <c:v>Престиж</c:v>
                </c:pt>
                <c:pt idx="2">
                  <c:v>Содержание</c:v>
                </c:pt>
                <c:pt idx="3">
                  <c:v>Пресс</c:v>
                </c:pt>
                <c:pt idx="4">
                  <c:v>Узкие социальные</c:v>
                </c:pt>
                <c:pt idx="5">
                  <c:v>Широкие социальные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  <c:pt idx="5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Благополучия</c:v>
                </c:pt>
                <c:pt idx="1">
                  <c:v>Престиж</c:v>
                </c:pt>
                <c:pt idx="2">
                  <c:v>Содержание</c:v>
                </c:pt>
                <c:pt idx="3">
                  <c:v>Пресс</c:v>
                </c:pt>
                <c:pt idx="4">
                  <c:v>Узкие социальные</c:v>
                </c:pt>
                <c:pt idx="5">
                  <c:v>Широкие социальные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14</c:v>
                </c:pt>
                <c:pt idx="1">
                  <c:v>1</c:v>
                </c:pt>
                <c:pt idx="2">
                  <c:v>12</c:v>
                </c:pt>
                <c:pt idx="3">
                  <c:v>3</c:v>
                </c:pt>
                <c:pt idx="4">
                  <c:v>4</c:v>
                </c:pt>
                <c:pt idx="5">
                  <c:v>17</c:v>
                </c:pt>
              </c:numCache>
            </c:numRef>
          </c:val>
        </c:ser>
        <c:shape val="box"/>
        <c:axId val="75410048"/>
        <c:axId val="60227968"/>
        <c:axId val="0"/>
      </c:bar3DChart>
      <c:catAx>
        <c:axId val="75410048"/>
        <c:scaling>
          <c:orientation val="minMax"/>
        </c:scaling>
        <c:axPos val="b"/>
        <c:tickLblPos val="nextTo"/>
        <c:crossAx val="60227968"/>
        <c:crosses val="autoZero"/>
        <c:auto val="1"/>
        <c:lblAlgn val="ctr"/>
        <c:lblOffset val="100"/>
      </c:catAx>
      <c:valAx>
        <c:axId val="60227968"/>
        <c:scaling>
          <c:orientation val="minMax"/>
        </c:scaling>
        <c:axPos val="l"/>
        <c:majorGridlines/>
        <c:numFmt formatCode="General" sourceLinked="1"/>
        <c:tickLblPos val="nextTo"/>
        <c:crossAx val="75410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2">
                  <c:v>4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8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</c:ser>
        <c:shape val="box"/>
        <c:axId val="77745536"/>
        <c:axId val="75396224"/>
        <c:axId val="0"/>
      </c:bar3DChart>
      <c:catAx>
        <c:axId val="77745536"/>
        <c:scaling>
          <c:orientation val="minMax"/>
        </c:scaling>
        <c:axPos val="b"/>
        <c:tickLblPos val="nextTo"/>
        <c:crossAx val="75396224"/>
        <c:crosses val="autoZero"/>
        <c:auto val="1"/>
        <c:lblAlgn val="ctr"/>
        <c:lblOffset val="100"/>
      </c:catAx>
      <c:valAx>
        <c:axId val="75396224"/>
        <c:scaling>
          <c:orientation val="minMax"/>
        </c:scaling>
        <c:axPos val="l"/>
        <c:majorGridlines/>
        <c:numFmt formatCode="General" sourceLinked="1"/>
        <c:tickLblPos val="nextTo"/>
        <c:crossAx val="77745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нежелание</c:v>
                </c:pt>
                <c:pt idx="1">
                  <c:v>не могу</c:v>
                </c:pt>
                <c:pt idx="2">
                  <c:v>не хочу</c:v>
                </c:pt>
                <c:pt idx="3">
                  <c:v>мешают</c:v>
                </c:pt>
                <c:pt idx="4">
                  <c:v>стесняюсь</c:v>
                </c:pt>
                <c:pt idx="5">
                  <c:v>свой ответ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5</c:v>
                </c:pt>
                <c:pt idx="2">
                  <c:v>15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нежелание</c:v>
                </c:pt>
                <c:pt idx="1">
                  <c:v>не могу</c:v>
                </c:pt>
                <c:pt idx="2">
                  <c:v>не хочу</c:v>
                </c:pt>
                <c:pt idx="3">
                  <c:v>мешают</c:v>
                </c:pt>
                <c:pt idx="4">
                  <c:v>стесняюсь</c:v>
                </c:pt>
                <c:pt idx="5">
                  <c:v>свой ответ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4">
                  <c:v>3</c:v>
                </c:pt>
              </c:numCache>
            </c:numRef>
          </c:val>
        </c:ser>
        <c:axId val="82245504"/>
        <c:axId val="82247040"/>
      </c:barChart>
      <c:catAx>
        <c:axId val="82245504"/>
        <c:scaling>
          <c:orientation val="minMax"/>
        </c:scaling>
        <c:axPos val="b"/>
        <c:tickLblPos val="nextTo"/>
        <c:crossAx val="82247040"/>
        <c:crosses val="autoZero"/>
        <c:auto val="1"/>
        <c:lblAlgn val="ctr"/>
        <c:lblOffset val="100"/>
      </c:catAx>
      <c:valAx>
        <c:axId val="82247040"/>
        <c:scaling>
          <c:orientation val="minMax"/>
        </c:scaling>
        <c:axPos val="l"/>
        <c:majorGridlines/>
        <c:numFmt formatCode="General" sourceLinked="1"/>
        <c:tickLblPos val="nextTo"/>
        <c:crossAx val="822455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 знают</c:v>
                </c:pt>
                <c:pt idx="1">
                  <c:v>наказывают</c:v>
                </c:pt>
                <c:pt idx="2">
                  <c:v>ограничивают</c:v>
                </c:pt>
                <c:pt idx="3">
                  <c:v>не обращают внимание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14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 знают</c:v>
                </c:pt>
                <c:pt idx="1">
                  <c:v>наказывают</c:v>
                </c:pt>
                <c:pt idx="2">
                  <c:v>ограничивают</c:v>
                </c:pt>
                <c:pt idx="3">
                  <c:v>не обращают внимание</c:v>
                </c:pt>
                <c:pt idx="4">
                  <c:v>свой вариант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16</c:v>
                </c:pt>
              </c:numCache>
            </c:numRef>
          </c:val>
        </c:ser>
        <c:axId val="86692224"/>
        <c:axId val="86693760"/>
      </c:barChart>
      <c:catAx>
        <c:axId val="86692224"/>
        <c:scaling>
          <c:orientation val="minMax"/>
        </c:scaling>
        <c:axPos val="b"/>
        <c:tickLblPos val="nextTo"/>
        <c:crossAx val="86693760"/>
        <c:crosses val="autoZero"/>
        <c:auto val="1"/>
        <c:lblAlgn val="ctr"/>
        <c:lblOffset val="100"/>
      </c:catAx>
      <c:valAx>
        <c:axId val="86693760"/>
        <c:scaling>
          <c:orientation val="minMax"/>
        </c:scaling>
        <c:axPos val="l"/>
        <c:majorGridlines/>
        <c:numFmt formatCode="General" sourceLinked="1"/>
        <c:tickLblPos val="nextTo"/>
        <c:crossAx val="866922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контролируют</c:v>
                </c:pt>
                <c:pt idx="1">
                  <c:v>помогают</c:v>
                </c:pt>
                <c:pt idx="2">
                  <c:v>игнорируют</c:v>
                </c:pt>
                <c:pt idx="3">
                  <c:v>делают за меня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контролируют</c:v>
                </c:pt>
                <c:pt idx="1">
                  <c:v>помогают</c:v>
                </c:pt>
                <c:pt idx="2">
                  <c:v>игнорируют</c:v>
                </c:pt>
                <c:pt idx="3">
                  <c:v>делают за меня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axId val="87607552"/>
        <c:axId val="87613440"/>
      </c:barChart>
      <c:catAx>
        <c:axId val="87607552"/>
        <c:scaling>
          <c:orientation val="minMax"/>
        </c:scaling>
        <c:axPos val="b"/>
        <c:tickLblPos val="nextTo"/>
        <c:crossAx val="87613440"/>
        <c:crosses val="autoZero"/>
        <c:auto val="1"/>
        <c:lblAlgn val="ctr"/>
        <c:lblOffset val="100"/>
      </c:catAx>
      <c:valAx>
        <c:axId val="87613440"/>
        <c:scaling>
          <c:orientation val="minMax"/>
        </c:scaling>
        <c:axPos val="l"/>
        <c:majorGridlines/>
        <c:numFmt formatCode="General" sourceLinked="1"/>
        <c:tickLblPos val="nextTo"/>
        <c:crossAx val="87607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ответственное</c:v>
                </c:pt>
                <c:pt idx="1">
                  <c:v>безразличное</c:v>
                </c:pt>
                <c:pt idx="2">
                  <c:v>уверен</c:v>
                </c:pt>
                <c:pt idx="3">
                  <c:v>не уверен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ответственное</c:v>
                </c:pt>
                <c:pt idx="1">
                  <c:v>безразличное</c:v>
                </c:pt>
                <c:pt idx="2">
                  <c:v>уверен</c:v>
                </c:pt>
                <c:pt idx="3">
                  <c:v>не уверен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3">
                  <c:v>12</c:v>
                </c:pt>
              </c:numCache>
            </c:numRef>
          </c:val>
        </c:ser>
        <c:axId val="77776384"/>
        <c:axId val="77777920"/>
      </c:barChart>
      <c:catAx>
        <c:axId val="77776384"/>
        <c:scaling>
          <c:orientation val="minMax"/>
        </c:scaling>
        <c:axPos val="b"/>
        <c:tickLblPos val="nextTo"/>
        <c:crossAx val="77777920"/>
        <c:crosses val="autoZero"/>
        <c:auto val="1"/>
        <c:lblAlgn val="ctr"/>
        <c:lblOffset val="100"/>
      </c:catAx>
      <c:valAx>
        <c:axId val="77777920"/>
        <c:scaling>
          <c:orientation val="minMax"/>
        </c:scaling>
        <c:axPos val="l"/>
        <c:majorGridlines/>
        <c:numFmt formatCode="General" sourceLinked="1"/>
        <c:tickLblPos val="nextTo"/>
        <c:crossAx val="77776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час</c:v>
                </c:pt>
                <c:pt idx="1">
                  <c:v>2 часа</c:v>
                </c:pt>
                <c:pt idx="2">
                  <c:v>3 часа</c:v>
                </c:pt>
                <c:pt idx="3">
                  <c:v>4 часа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час</c:v>
                </c:pt>
                <c:pt idx="1">
                  <c:v>2 часа</c:v>
                </c:pt>
                <c:pt idx="2">
                  <c:v>3 часа</c:v>
                </c:pt>
                <c:pt idx="3">
                  <c:v>4 часа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</c:numCache>
            </c:numRef>
          </c:val>
        </c:ser>
        <c:axId val="89940352"/>
        <c:axId val="89941888"/>
      </c:barChart>
      <c:catAx>
        <c:axId val="89940352"/>
        <c:scaling>
          <c:orientation val="minMax"/>
        </c:scaling>
        <c:axPos val="b"/>
        <c:tickLblPos val="nextTo"/>
        <c:crossAx val="89941888"/>
        <c:crosses val="autoZero"/>
        <c:auto val="1"/>
        <c:lblAlgn val="ctr"/>
        <c:lblOffset val="100"/>
      </c:catAx>
      <c:valAx>
        <c:axId val="89941888"/>
        <c:scaling>
          <c:orientation val="minMax"/>
        </c:scaling>
        <c:axPos val="l"/>
        <c:majorGridlines/>
        <c:numFmt formatCode="General" sourceLinked="1"/>
        <c:tickLblPos val="nextTo"/>
        <c:crossAx val="89940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1</c:v>
                </c:pt>
                <c:pt idx="2">
                  <c:v>17</c:v>
                </c:pt>
                <c:pt idx="3">
                  <c:v>2</c:v>
                </c:pt>
              </c:numCache>
            </c:numRef>
          </c:val>
        </c:ser>
        <c:axId val="91142400"/>
        <c:axId val="91152384"/>
      </c:barChart>
      <c:catAx>
        <c:axId val="91142400"/>
        <c:scaling>
          <c:orientation val="minMax"/>
        </c:scaling>
        <c:axPos val="b"/>
        <c:numFmt formatCode="General" sourceLinked="1"/>
        <c:tickLblPos val="nextTo"/>
        <c:crossAx val="91152384"/>
        <c:crosses val="autoZero"/>
        <c:auto val="1"/>
        <c:lblAlgn val="ctr"/>
        <c:lblOffset val="100"/>
      </c:catAx>
      <c:valAx>
        <c:axId val="91152384"/>
        <c:scaling>
          <c:orientation val="minMax"/>
        </c:scaling>
        <c:axPos val="l"/>
        <c:majorGridlines/>
        <c:numFmt formatCode="General" sourceLinked="1"/>
        <c:tickLblPos val="nextTo"/>
        <c:crossAx val="91142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3">
                  <c:v>7</c:v>
                </c:pt>
                <c:pt idx="4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2">
                  <c:v>2</c:v>
                </c:pt>
                <c:pt idx="3">
                  <c:v>6</c:v>
                </c:pt>
                <c:pt idx="4">
                  <c:v>12</c:v>
                </c:pt>
              </c:numCache>
            </c:numRef>
          </c:val>
        </c:ser>
        <c:axId val="92689152"/>
        <c:axId val="92690688"/>
      </c:barChart>
      <c:catAx>
        <c:axId val="92689152"/>
        <c:scaling>
          <c:orientation val="minMax"/>
        </c:scaling>
        <c:axPos val="b"/>
        <c:numFmt formatCode="General" sourceLinked="1"/>
        <c:tickLblPos val="nextTo"/>
        <c:crossAx val="92690688"/>
        <c:crosses val="autoZero"/>
        <c:auto val="1"/>
        <c:lblAlgn val="ctr"/>
        <c:lblOffset val="100"/>
      </c:catAx>
      <c:valAx>
        <c:axId val="92690688"/>
        <c:scaling>
          <c:orientation val="minMax"/>
        </c:scaling>
        <c:axPos val="l"/>
        <c:majorGridlines/>
        <c:numFmt formatCode="General" sourceLinked="1"/>
        <c:tickLblPos val="nextTo"/>
        <c:crossAx val="92689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B9D7D-DEF9-4E03-8FEC-E776D7545141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C63D3-9929-4A2C-AD59-9BB84C81E2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C63D3-9929-4A2C-AD59-9BB84C81E2E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000504"/>
            <a:ext cx="84582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Комплексное исследование учащихся 9 классов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572140"/>
            <a:ext cx="2843242" cy="642942"/>
          </a:xfrm>
        </p:spPr>
        <p:txBody>
          <a:bodyPr/>
          <a:lstStyle/>
          <a:p>
            <a:r>
              <a:rPr lang="ru-RU" dirty="0" smtClean="0"/>
              <a:t>ССС </a:t>
            </a:r>
            <a:r>
              <a:rPr lang="ru-RU" dirty="0" smtClean="0"/>
              <a:t>2013-2014</a:t>
            </a:r>
            <a:endParaRPr lang="ru-RU" dirty="0"/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Помощь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928670"/>
            <a:ext cx="6072230" cy="1066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Итоговая аттестация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Твоё отношение к экзаменам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А)ответственное 	б) безразличное  	      в) уверен(а) в знаниях, поэтому не боюсь             г) не уверен(а) в знаниях, поэтому волнуюсь и переживаю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Сколько времени затрачиваешь каждый день на подготовку к экзаменам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Оцени качество своей подготовки к экзаменам по 5-ти бальной шкале</a:t>
            </a:r>
          </a:p>
          <a:p>
            <a:pPr marL="514350" indent="-5143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Оцени работу педагогов по подготовке к экзаменам по 5-ти бальной шкале</a:t>
            </a: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Твоё отношение к экзаменам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Сколько времени затрачиваешь на подготовку к экзаменам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качества своей подготовки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работы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00108"/>
            <a:ext cx="75724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dirty="0" smtClean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Выявить мотивы учебной деятельности и уровень овладения </a:t>
            </a:r>
            <a:r>
              <a:rPr lang="ru-RU" sz="2400" dirty="0" err="1" smtClean="0">
                <a:latin typeface="Times New Roman" pitchFamily="18" charset="0"/>
              </a:rPr>
              <a:t>общеучебными</a:t>
            </a:r>
            <a:r>
              <a:rPr lang="ru-RU" sz="2400" dirty="0" smtClean="0">
                <a:latin typeface="Times New Roman" pitchFamily="18" charset="0"/>
              </a:rPr>
              <a:t> умениями и навыками</a:t>
            </a:r>
          </a:p>
          <a:p>
            <a:pPr algn="just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Выяснить уровень подготовленности учащихся к итоговой аттестации</a:t>
            </a:r>
          </a:p>
          <a:p>
            <a:pPr algn="ctr">
              <a:spcBef>
                <a:spcPct val="50000"/>
              </a:spcBef>
            </a:pPr>
            <a:endParaRPr lang="ru-RU" sz="24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</a:rPr>
              <a:t>Метод исследования - </a:t>
            </a:r>
            <a:r>
              <a:rPr lang="ru-RU" sz="2800" dirty="0" smtClean="0">
                <a:latin typeface="Times New Roman" pitchFamily="18" charset="0"/>
              </a:rPr>
              <a:t>анкетирование</a:t>
            </a: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572296" cy="12969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«Мотивы учебной деятельности»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14488"/>
            <a:ext cx="764386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на уроках бывает интересно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заставляют родители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получать хорошие отметки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 для того, чтобы подготовиться к будущей профессии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в наше время незнайкой быть нельзя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завоевать авторитет среди товарищей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нравится узнавать новое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нравятся учителя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избежать плохих отметок и неприятностей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больше знать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люблю мыслить, думать, соображать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Учусь, потому что хочу быть первым учеником</a:t>
            </a:r>
          </a:p>
          <a:p>
            <a:endParaRPr lang="ru-RU" sz="1100" dirty="0"/>
          </a:p>
        </p:txBody>
      </p:sp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8229600" cy="10698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1285860"/>
          <a:ext cx="80010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642918"/>
            <a:ext cx="6786610" cy="92869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«Общеучебные умения и навыки»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8286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поставить перед собой задачу в учебной работе?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Ищешь ли ты несколько способов решения задачи?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Испытываешь ли ты интерес к задаче после её решения, т.е. возвращаешься ли ты к ней для понимания способов её решения?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своей деятельности на день, неделю, месяц?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рационально использовать своё время, соблюдать режим дня?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организовать своё рабочее место в классе, дома?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Применяешь ли ты разные способы запоминания учебного материала?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сосредотачиваться на задаче, даже если тебя отвлекают?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быстро и грамотно записывать под диктовку?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найти нужную информацию в словаре, справочнике?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конспект?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составлять план ответа?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излагать текст 2-3 предложениями?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готовить реферат?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вести разговор, беседу на учебную или свободную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создавать связные по стилю, типу речи композиции, высказывания на основе сравнения фактов, явлений?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делать выводы по прослушанному или прочитанному материалу?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доказать свою точку зрения в хорде спора на учебную тему?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излагать свои мысли?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Умеешь ли ты письменно вести записи о наблюдаемом явлении?</a:t>
            </a: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Общеучебные умения и навыки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397000"/>
          <a:ext cx="807249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78579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Анкета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Учебная деятельность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00105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1. В чём причины снижения твоей успеваемости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нежелание выделяться среди других  2) не могу (не хватает способностей)  3) не хочу (лень)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мешают одноклассники  5) стесняюсь отвечать  6) свой вариант ответа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2. Как родители относятся к неудовлетворительным оценкам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они не в курсе плохих оценок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наказывают (физически, морально)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ограничивают в чём - либо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не обращают внимание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5) свой вариант ответа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3. Как родители участвуют в подготовке домашних заданий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1) контролируют (сделал, не сделал)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помогают (решают, проверяют устно)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3) игнорируют (не спрашивают, не интересуются)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4) делают за меня письменную работу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4. Для повышения успеваемости: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1) я должен….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2) учителя должны….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3) родители должны…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b="1" dirty="0">
              <a:latin typeface="Times New Roman" pitchFamily="18" charset="0"/>
            </a:endParaRPr>
          </a:p>
        </p:txBody>
      </p:sp>
      <p:pic>
        <p:nvPicPr>
          <p:cNvPr id="4" name="Picture 5" descr="эмблема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Причины снижения успеваемости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Отношение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эмблема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1143000" cy="1055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9716CE45272004A8D0DF54A5E4E0880" ma:contentTypeVersion="1" ma:contentTypeDescription="Создание документа." ma:contentTypeScope="" ma:versionID="9695951df935b9a0669aab0ef56724d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T4CTUPCNHN5M-1690019533-24</_dlc_DocId>
    <_dlc_DocIdUrl xmlns="c71519f2-859d-46c1-a1b6-2941efed936d">
      <Url>http://xn--44-6kcadhwnl3cfdx.xn--p1ai/chuhloma/shoolchuh/inna/_layouts/15/DocIdRedir.aspx?ID=T4CTUPCNHN5M-1690019533-24</Url>
      <Description>T4CTUPCNHN5M-1690019533-24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76EA7F4-1FBE-4775-9148-A2E412FDA067}"/>
</file>

<file path=customXml/itemProps2.xml><?xml version="1.0" encoding="utf-8"?>
<ds:datastoreItem xmlns:ds="http://schemas.openxmlformats.org/officeDocument/2006/customXml" ds:itemID="{16022B19-F441-4923-9817-F7F7088ED75F}"/>
</file>

<file path=customXml/itemProps3.xml><?xml version="1.0" encoding="utf-8"?>
<ds:datastoreItem xmlns:ds="http://schemas.openxmlformats.org/officeDocument/2006/customXml" ds:itemID="{3AEAC0D8-FF7A-461C-924F-C27CEFD7D3FF}"/>
</file>

<file path=customXml/itemProps4.xml><?xml version="1.0" encoding="utf-8"?>
<ds:datastoreItem xmlns:ds="http://schemas.openxmlformats.org/officeDocument/2006/customXml" ds:itemID="{7FC1AFFA-4914-436A-A0AF-E3B12E6CDFE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553</TotalTime>
  <Words>557</Words>
  <Application>Microsoft Office PowerPoint</Application>
  <PresentationFormat>Экран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Комплексное исследование учащихся 9 классов</vt:lpstr>
      <vt:lpstr>Цель исследования</vt:lpstr>
      <vt:lpstr>Анкета «Мотивы учебной деятельности» </vt:lpstr>
      <vt:lpstr>Мотивация</vt:lpstr>
      <vt:lpstr>Анкета «Общеучебные умения и навыки» </vt:lpstr>
      <vt:lpstr>Общеучебные умения и навыки</vt:lpstr>
      <vt:lpstr>Анкета Учебная деятельность </vt:lpstr>
      <vt:lpstr>Причины снижения успеваемости</vt:lpstr>
      <vt:lpstr>Отношение родителей</vt:lpstr>
      <vt:lpstr>Помощь родителей</vt:lpstr>
      <vt:lpstr>Анкета Итоговая аттестация</vt:lpstr>
      <vt:lpstr>Твоё отношение к экзаменам</vt:lpstr>
      <vt:lpstr>Сколько времени затрачиваешь на подготовку к экзаменам</vt:lpstr>
      <vt:lpstr>Оценка качества своей подготовки</vt:lpstr>
      <vt:lpstr>Оценка работы педагогов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Комплексное исследование учащихся 5 класса</dc:title>
  <cp:lastModifiedBy>Даниил</cp:lastModifiedBy>
  <cp:revision>64</cp:revision>
  <dcterms:modified xsi:type="dcterms:W3CDTF">2014-03-04T19:56:42Z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0x01010099716CE45272004A8D0DF54A5E4E0880</vt:lpwstr>
  </property>
  <property fmtid="{D5CDD505-2E9C-101B-9397-08002B2CF9AE}" pid="3" name="_dlc_DocIdItemGuid">
    <vt:lpwstr>5a8a79b6-ff2a-49da-a6a1-07ba9f219d97</vt:lpwstr>
  </property>
</Properties>
</file>