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6" r:id="rId19"/>
    <p:sldId id="275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35" Type="http://schemas.openxmlformats.org/officeDocument/2006/relationships/customXml" Target="../customXml/item4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33A55-04D1-452A-B41F-CFA13A95E1DE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61FD7-E203-4A48-AC9F-DCF1D5BDB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61FD7-E203-4A48-AC9F-DCF1D5BDBB7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51CF-1593-4AC0-9E05-C06BEF0C3BB9}" type="datetime1">
              <a:rPr lang="ru-RU" smtClean="0"/>
              <a:t>24.11.2011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2E4C-2087-4D35-9749-28B089F32D13}" type="datetime1">
              <a:rPr lang="ru-RU" smtClean="0"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B3D8-4B9D-4F47-A1A3-093C1C6D0527}" type="datetime1">
              <a:rPr lang="ru-RU" smtClean="0"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FE-3AF3-444E-9D63-19065AC51284}" type="datetime1">
              <a:rPr lang="ru-RU" smtClean="0"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E5AC-F101-407D-BC93-E26B94624C30}" type="datetime1">
              <a:rPr lang="ru-RU" smtClean="0"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7C4C-97C5-4AA7-BE80-A06A76E181C3}" type="datetime1">
              <a:rPr lang="ru-RU" smtClean="0"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90D0-1DF2-4BDE-B8CA-C0C8F9217F8F}" type="datetime1">
              <a:rPr lang="ru-RU" smtClean="0"/>
              <a:t>24.11.2011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2588-92CC-42A8-94D5-66149306FFB6}" type="datetime1">
              <a:rPr lang="ru-RU" smtClean="0"/>
              <a:t>24.11.2011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DD34-EE17-4894-8BC1-BB99E51D08C1}" type="datetime1">
              <a:rPr lang="ru-RU" smtClean="0"/>
              <a:t>24.11.2011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E9A-60A7-4C68-BC9A-14A8D4AEE888}" type="datetime1">
              <a:rPr lang="ru-RU" smtClean="0"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006-A826-463B-8072-B1B1E3E8D864}" type="datetime1">
              <a:rPr lang="ru-RU" smtClean="0"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267E00-039C-4A91-9BF6-ACCFAE3EEF0E}" type="datetime1">
              <a:rPr lang="ru-RU" smtClean="0"/>
              <a:t>24.11.2011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МБОУ ЧСОШ им. А.А.Яковлева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14356"/>
            <a:ext cx="8365910" cy="400052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Формы, </a:t>
            </a:r>
            <a:br>
              <a:rPr lang="ru-RU" sz="3600" dirty="0" smtClean="0"/>
            </a:br>
            <a:r>
              <a:rPr lang="ru-RU" sz="3600" dirty="0" smtClean="0"/>
              <a:t>методы и приёмы работы с текстом в ходе подготовки выпускников к итоговой аттестации </a:t>
            </a:r>
            <a:br>
              <a:rPr lang="ru-RU" sz="3600" dirty="0" smtClean="0"/>
            </a:br>
            <a:r>
              <a:rPr lang="ru-RU" sz="3600" dirty="0" smtClean="0"/>
              <a:t>по русскому языку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355976" y="501317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+mj-lt"/>
              </a:rPr>
              <a:t>Из опыта работы учителя русского языка и литературы высшей категории Меркуловой Э.А.</a:t>
            </a:r>
            <a:endParaRPr lang="ru-RU" dirty="0">
              <a:latin typeface="+mj-lt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8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Речь. Языковые средства выразительности.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8 </a:t>
            </a:r>
          </a:p>
          <a:p>
            <a:r>
              <a:rPr lang="ru-RU" b="1" dirty="0" smtClean="0"/>
              <a:t>Умения, проверяемые на едином государственном экзамене.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Находить в тексте основные выразительные средства фонетики, лексики и фразеологии, морфологии, </a:t>
            </a:r>
            <a:r>
              <a:rPr lang="ru-RU" dirty="0" err="1" smtClean="0"/>
              <a:t>морфемики</a:t>
            </a:r>
            <a:r>
              <a:rPr lang="ru-RU" dirty="0" smtClean="0"/>
              <a:t> и словообразования, синтаксиса русского языка.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2. Укажите предложение, в котором содержится  метафора,</a:t>
            </a:r>
          </a:p>
          <a:p>
            <a:r>
              <a:rPr lang="ru-RU" dirty="0" smtClean="0"/>
              <a:t>сравнительный оборот,</a:t>
            </a:r>
          </a:p>
          <a:p>
            <a:r>
              <a:rPr lang="ru-RU" dirty="0" smtClean="0"/>
              <a:t>однородные члены предложения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 8,19-25; В 3-6</a:t>
            </a:r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r>
              <a:rPr lang="ru-RU" dirty="0" smtClean="0"/>
              <a:t> Синтаксис. </a:t>
            </a:r>
          </a:p>
          <a:p>
            <a:r>
              <a:rPr lang="ru-RU" dirty="0" smtClean="0"/>
              <a:t>Словосочетание. </a:t>
            </a:r>
          </a:p>
          <a:p>
            <a:r>
              <a:rPr lang="ru-RU" dirty="0" smtClean="0"/>
              <a:t>Предложение. Виды предложений по наличию главных членов. Простое осложнённое предложение. Сложное предложение. </a:t>
            </a:r>
          </a:p>
          <a:p>
            <a:r>
              <a:rPr lang="ru-RU" dirty="0" smtClean="0"/>
              <a:t>Пунктуация.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 8,19-25; В 3-6</a:t>
            </a:r>
          </a:p>
          <a:p>
            <a:r>
              <a:rPr lang="ru-RU" b="1" dirty="0" smtClean="0"/>
              <a:t>Умения, проверяемые на едином государственном экзамене</a:t>
            </a:r>
            <a:endParaRPr lang="ru-RU" dirty="0" smtClean="0"/>
          </a:p>
          <a:p>
            <a:r>
              <a:rPr lang="ru-RU" dirty="0" smtClean="0"/>
              <a:t>Определять принадлежность предложения к определённой синтаксической модели по его смыслу,  интонации и грамматическим признакам. Проводить синтаксический анализ словосочетания и предложения. </a:t>
            </a:r>
          </a:p>
          <a:p>
            <a:r>
              <a:rPr lang="ru-RU" dirty="0" smtClean="0"/>
              <a:t>Проводить пунктуационный анализ предложения.</a:t>
            </a:r>
          </a:p>
          <a:p>
            <a:r>
              <a:rPr lang="ru-RU" dirty="0" smtClean="0"/>
              <a:t>Определять грамматическую основу предложения.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3. Укажите предложения, в которых содержится  сравнительный оборот.</a:t>
            </a:r>
          </a:p>
          <a:p>
            <a:r>
              <a:rPr lang="ru-RU" dirty="0" smtClean="0"/>
              <a:t>4. Укажите сложноподчинённое предложение.</a:t>
            </a:r>
          </a:p>
          <a:p>
            <a:r>
              <a:rPr lang="ru-RU" dirty="0" smtClean="0"/>
              <a:t>5. Укажите сложносочинённое предложение.</a:t>
            </a:r>
          </a:p>
          <a:p>
            <a:r>
              <a:rPr lang="ru-RU" dirty="0" smtClean="0"/>
              <a:t>6. Укажите предложения с обособленным согласованным определением.</a:t>
            </a:r>
          </a:p>
          <a:p>
            <a:r>
              <a:rPr lang="ru-RU" dirty="0" smtClean="0"/>
              <a:t>7. Укажите предложение(я) с обособленным обстоятельством.</a:t>
            </a:r>
          </a:p>
          <a:p>
            <a:r>
              <a:rPr lang="ru-RU" dirty="0" smtClean="0"/>
              <a:t>8. Найдите предложение(я) с обособленным приложением.</a:t>
            </a:r>
          </a:p>
          <a:p>
            <a:r>
              <a:rPr lang="ru-RU" dirty="0" smtClean="0"/>
              <a:t>9. Среди предложений текста найдите такое сложное, одна из частей которого является односоставным безличным предложением.</a:t>
            </a:r>
          </a:p>
          <a:p>
            <a:r>
              <a:rPr lang="ru-RU" dirty="0" smtClean="0"/>
              <a:t>10. Укажите тип подчинительной связи в словосочетании </a:t>
            </a:r>
            <a:r>
              <a:rPr lang="ru-RU" b="1" i="1" dirty="0" smtClean="0"/>
              <a:t>прилёгшего отдохнуть</a:t>
            </a:r>
            <a:r>
              <a:rPr lang="ru-RU" dirty="0" smtClean="0"/>
              <a:t> (предложение 5).</a:t>
            </a:r>
          </a:p>
          <a:p>
            <a:r>
              <a:rPr lang="ru-RU" dirty="0" smtClean="0"/>
              <a:t>11.Выпишите грамматическую основу 2 предложения.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1-2</a:t>
            </a:r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Основные способы словообразования. Морфология. Части речи.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1-2</a:t>
            </a:r>
          </a:p>
          <a:p>
            <a:r>
              <a:rPr lang="ru-RU" b="1" dirty="0" smtClean="0"/>
              <a:t>Умения, проверяемые на едином государственном экзамене</a:t>
            </a:r>
            <a:endParaRPr lang="ru-RU" dirty="0" smtClean="0"/>
          </a:p>
          <a:p>
            <a:r>
              <a:rPr lang="ru-RU" dirty="0" smtClean="0"/>
              <a:t>Применять знания и умения по словообразованию на практике правописания. </a:t>
            </a:r>
          </a:p>
          <a:p>
            <a:r>
              <a:rPr lang="ru-RU" dirty="0" smtClean="0"/>
              <a:t>Проводить словообразовательный и морфологический анализ слов.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12. Из предложений 2-3 выпишите слово, образованное </a:t>
            </a:r>
            <a:r>
              <a:rPr lang="ru-RU" b="1" i="1" dirty="0" err="1" smtClean="0"/>
              <a:t>приставочно</a:t>
            </a:r>
            <a:r>
              <a:rPr lang="ru-RU" b="1" i="1" dirty="0" smtClean="0"/>
              <a:t> - суффиксальным</a:t>
            </a:r>
            <a:r>
              <a:rPr lang="ru-RU" dirty="0" smtClean="0"/>
              <a:t> способом.</a:t>
            </a:r>
          </a:p>
          <a:p>
            <a:r>
              <a:rPr lang="ru-RU" dirty="0" smtClean="0"/>
              <a:t>13. Укажите, к какой части речи относятся слова </a:t>
            </a:r>
            <a:r>
              <a:rPr lang="ru-RU" b="1" i="1" dirty="0" smtClean="0"/>
              <a:t>чисто, радостно, привольно</a:t>
            </a:r>
            <a:r>
              <a:rPr lang="ru-RU" dirty="0" smtClean="0"/>
              <a:t> (предложение 4).</a:t>
            </a:r>
          </a:p>
          <a:p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42976" y="4929198"/>
          <a:ext cx="609599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БЛОК 3</a:t>
            </a:r>
            <a:br>
              <a:rPr lang="ru-RU" dirty="0" smtClean="0"/>
            </a:br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12-18</a:t>
            </a:r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</a:t>
            </a:r>
          </a:p>
          <a:p>
            <a:r>
              <a:rPr lang="ru-RU" dirty="0" smtClean="0"/>
              <a:t>Правописание суффиксов, корней, приставок различных частей речи.</a:t>
            </a:r>
          </a:p>
          <a:p>
            <a:r>
              <a:rPr lang="ru-RU" dirty="0" smtClean="0"/>
              <a:t> Правописание НЕ и НИ.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/>
          </a:bodyPr>
          <a:lstStyle/>
          <a:p>
            <a:r>
              <a:rPr lang="ru-RU" dirty="0" smtClean="0"/>
              <a:t>Выписка из правила: «Как эффективно подготовиться к ЕГЭ по русскому языку»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594740"/>
          </a:xfrm>
        </p:spPr>
        <p:txBody>
          <a:bodyPr/>
          <a:lstStyle/>
          <a:p>
            <a:r>
              <a:rPr lang="ru-RU" dirty="0" smtClean="0"/>
              <a:t>Большую роль играет систематическая работа с текстом. Необходимо прежде всего понять содержание текста, а после этого анализировать.</a:t>
            </a:r>
          </a:p>
          <a:p>
            <a:r>
              <a:rPr lang="ru-RU" dirty="0" smtClean="0"/>
              <a:t>Содержательный анализ текста, его адекватное понимание позволяет написать сочинение – рассуждение, проверяющее способность выпускника высказывать аргументированное мнение по тексту.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12-18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Умения, проверяемые на едином государственном экзамене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Применять орфографические правила в практике письма.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1. Выписать слова с пропущенными орфограммами, объяснить правописание.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 4 (домашний)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С1</a:t>
            </a:r>
            <a:endParaRPr lang="ru-RU" dirty="0" smtClean="0"/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Сочинение. Информационная обработка текста. Употребление языковых средств в зависимости от речевой ситуации.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 4 (домашний)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С1</a:t>
            </a:r>
          </a:p>
          <a:p>
            <a:r>
              <a:rPr lang="ru-RU" b="1" dirty="0" smtClean="0"/>
              <a:t>Умения, проверяемые на едином государственном экзамене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 smtClean="0"/>
              <a:t>       Анализировать содержание и проблематику прочитанного текста.</a:t>
            </a:r>
          </a:p>
          <a:p>
            <a:r>
              <a:rPr lang="ru-RU" dirty="0" smtClean="0"/>
              <a:t>Комментировать проблемы исходного текста, позицию автора.</a:t>
            </a:r>
          </a:p>
          <a:p>
            <a:r>
              <a:rPr lang="ru-RU" dirty="0" smtClean="0"/>
              <a:t>Выражать и аргументировать собственное мнение.</a:t>
            </a:r>
          </a:p>
          <a:p>
            <a:r>
              <a:rPr lang="ru-RU" dirty="0" smtClean="0"/>
              <a:t>Последовательно и логично излагать мысли.</a:t>
            </a:r>
          </a:p>
          <a:p>
            <a:r>
              <a:rPr lang="ru-RU" dirty="0" smtClean="0"/>
              <a:t>Использовать в речи разнообразные грамматические формы и лексическое богатство языка.</a:t>
            </a:r>
          </a:p>
          <a:p>
            <a:r>
              <a:rPr lang="ru-RU" dirty="0" smtClean="0"/>
              <a:t>Оформлять высказывание в соответствии с орфографическими, пунктуационными, грамматическими и лексическими нормами современного русского литературного языка.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 4 (домашний)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С1 </a:t>
            </a:r>
          </a:p>
          <a:p>
            <a:endParaRPr lang="ru-RU" dirty="0" smtClean="0"/>
          </a:p>
          <a:p>
            <a:r>
              <a:rPr lang="ru-RU" dirty="0" smtClean="0"/>
              <a:t>Напишите сочинение по прочитанному тексту.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Оценочный  лист  ученика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4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Знаю (информация о тексте)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Баллы (максим. кол-во 2 балла за каждый пункт знаний)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Умею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( создавать </a:t>
                      </a: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письменное</a:t>
                      </a:r>
                      <a:r>
                        <a:rPr lang="ru-RU" sz="1200" baseline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монологическое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высказывание)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Баллы (максим. кол-во 2 балла за каждый пункт умений)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1. Основные признаки текста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1. Формулировать проблему текста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2. Средства связи предложений в тексте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 Комментировать проблему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 Особенности того или иного стиля текста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 Определять позицию автора того или иного текста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4. Основные признаки текста – рассуждения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4. Выражать собственную позицию, аргументировать ее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7-8 Б «5»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5-6 Б «4»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 Б    «3»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7-8 Б «5»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5-6 Б «4»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 Б    «3»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Прочитайте текст:</a:t>
            </a:r>
          </a:p>
          <a:p>
            <a:pPr algn="just">
              <a:buNone/>
            </a:pPr>
            <a:r>
              <a:rPr lang="ru-RU" dirty="0" smtClean="0"/>
              <a:t>          1. Бывалого человека, меня и теперь </a:t>
            </a:r>
            <a:r>
              <a:rPr lang="ru-RU" dirty="0" err="1" smtClean="0"/>
              <a:t>радос</a:t>
            </a:r>
            <a:r>
              <a:rPr lang="ru-RU" dirty="0" smtClean="0"/>
              <a:t>()но волнуют, (не)</a:t>
            </a:r>
            <a:r>
              <a:rPr lang="ru-RU" dirty="0" err="1" smtClean="0"/>
              <a:t>удержимо</a:t>
            </a:r>
            <a:r>
              <a:rPr lang="ru-RU" dirty="0" smtClean="0"/>
              <a:t> притягивают обширные просторы родной русской природы. 2. Люди,( не )порывающие связь с природой, (не )могут </a:t>
            </a:r>
            <a:r>
              <a:rPr lang="ru-RU" dirty="0" err="1" smtClean="0"/>
              <a:t>почу</a:t>
            </a:r>
            <a:r>
              <a:rPr lang="ru-RU" dirty="0" smtClean="0"/>
              <a:t>()</a:t>
            </a:r>
            <a:r>
              <a:rPr lang="ru-RU" dirty="0" err="1" smtClean="0"/>
              <a:t>ствовать</a:t>
            </a:r>
            <a:r>
              <a:rPr lang="ru-RU" dirty="0" smtClean="0"/>
              <a:t> себя вполне одинокими. 3. Как в мечтательном детстве, (по)прежнему </a:t>
            </a:r>
            <a:r>
              <a:rPr lang="ru-RU" dirty="0" err="1" smtClean="0"/>
              <a:t>ра</a:t>
            </a:r>
            <a:r>
              <a:rPr lang="ru-RU" dirty="0" smtClean="0"/>
              <a:t>(с/</a:t>
            </a:r>
            <a:r>
              <a:rPr lang="ru-RU" dirty="0" err="1" smtClean="0"/>
              <a:t>з</a:t>
            </a:r>
            <a:r>
              <a:rPr lang="ru-RU" dirty="0" smtClean="0"/>
              <a:t>)крыт перед ними </a:t>
            </a:r>
            <a:r>
              <a:rPr lang="ru-RU" dirty="0" err="1" smtClean="0"/>
              <a:t>прекрас</a:t>
            </a:r>
            <a:r>
              <a:rPr lang="ru-RU" dirty="0" smtClean="0"/>
              <a:t>()</a:t>
            </a:r>
            <a:r>
              <a:rPr lang="ru-RU" dirty="0" err="1" smtClean="0"/>
              <a:t>ный</a:t>
            </a:r>
            <a:r>
              <a:rPr lang="ru-RU" dirty="0" smtClean="0"/>
              <a:t> солнечный мир. 4. Всё чисто, </a:t>
            </a:r>
            <a:r>
              <a:rPr lang="ru-RU" dirty="0" err="1" smtClean="0"/>
              <a:t>радос</a:t>
            </a:r>
            <a:r>
              <a:rPr lang="ru-RU" dirty="0" smtClean="0"/>
              <a:t>()но и привольно в </a:t>
            </a:r>
            <a:r>
              <a:rPr lang="ru-RU" dirty="0" err="1" smtClean="0"/>
              <a:t>осл</a:t>
            </a:r>
            <a:r>
              <a:rPr lang="ru-RU" dirty="0" smtClean="0"/>
              <a:t>..</a:t>
            </a:r>
            <a:r>
              <a:rPr lang="ru-RU" dirty="0" err="1" smtClean="0"/>
              <a:t>пительном</a:t>
            </a:r>
            <a:r>
              <a:rPr lang="ru-RU" dirty="0" smtClean="0"/>
              <a:t> этом мире! 5. И, как в далёкие дни детства, над головою усталого путника, пр..легшего о(т/</a:t>
            </a:r>
            <a:r>
              <a:rPr lang="ru-RU" dirty="0" err="1" smtClean="0"/>
              <a:t>д</a:t>
            </a:r>
            <a:r>
              <a:rPr lang="ru-RU" dirty="0" smtClean="0"/>
              <a:t>)дохнуть после утомительного похода, </a:t>
            </a:r>
            <a:r>
              <a:rPr lang="ru-RU" dirty="0" err="1" smtClean="0"/>
              <a:t>колыш</a:t>
            </a:r>
            <a:r>
              <a:rPr lang="ru-RU" dirty="0" smtClean="0"/>
              <a:t>(у/а)т()</a:t>
            </a:r>
            <a:r>
              <a:rPr lang="ru-RU" dirty="0" err="1" smtClean="0"/>
              <a:t>ся</a:t>
            </a:r>
            <a:r>
              <a:rPr lang="ru-RU" dirty="0" smtClean="0"/>
              <a:t> белые и золотые цветы, а высоко в небе кружит, </a:t>
            </a:r>
            <a:r>
              <a:rPr lang="ru-RU" dirty="0" err="1" smtClean="0"/>
              <a:t>высматр</a:t>
            </a:r>
            <a:r>
              <a:rPr lang="ru-RU" dirty="0" smtClean="0"/>
              <a:t>(и/е)</a:t>
            </a:r>
            <a:r>
              <a:rPr lang="ru-RU" dirty="0" err="1" smtClean="0"/>
              <a:t>вая</a:t>
            </a:r>
            <a:r>
              <a:rPr lang="ru-RU" dirty="0" smtClean="0"/>
              <a:t> добычу, ястреб-канюк.        </a:t>
            </a:r>
          </a:p>
          <a:p>
            <a:pPr algn="just">
              <a:buNone/>
            </a:pPr>
            <a:r>
              <a:rPr lang="ru-RU" dirty="0" smtClean="0"/>
              <a:t>         6.Отлежавшись в п..</a:t>
            </a:r>
            <a:r>
              <a:rPr lang="ru-RU" dirty="0" err="1" smtClean="0"/>
              <a:t>хучей</a:t>
            </a:r>
            <a:r>
              <a:rPr lang="ru-RU" dirty="0" smtClean="0"/>
              <a:t> траве, налюбовавшись золотистыми летними облаками, (не)</a:t>
            </a:r>
            <a:r>
              <a:rPr lang="ru-RU" dirty="0" err="1" smtClean="0"/>
              <a:t>движно</a:t>
            </a:r>
            <a:r>
              <a:rPr lang="ru-RU" dirty="0" smtClean="0"/>
              <a:t> застывшими в небесном океане, с новым приливом сил </a:t>
            </a:r>
            <a:r>
              <a:rPr lang="ru-RU" dirty="0" err="1" smtClean="0"/>
              <a:t>подн</a:t>
            </a:r>
            <a:r>
              <a:rPr lang="ru-RU" dirty="0" smtClean="0"/>
              <a:t>(и/е)маюсь с тёплой родимой земли, чтобы продолжать свой путь среди </a:t>
            </a:r>
            <a:r>
              <a:rPr lang="ru-RU" dirty="0" err="1" smtClean="0"/>
              <a:t>цв</a:t>
            </a:r>
            <a:r>
              <a:rPr lang="ru-RU" dirty="0" smtClean="0"/>
              <a:t>..</a:t>
            </a:r>
            <a:r>
              <a:rPr lang="ru-RU" dirty="0" err="1" smtClean="0"/>
              <a:t>тущего</a:t>
            </a:r>
            <a:r>
              <a:rPr lang="ru-RU" dirty="0" smtClean="0"/>
              <a:t>  любимого мира…</a:t>
            </a:r>
          </a:p>
          <a:p>
            <a:pPr algn="r">
              <a:buNone/>
            </a:pPr>
            <a:r>
              <a:rPr lang="ru-RU" dirty="0" smtClean="0"/>
              <a:t>                                       (по </a:t>
            </a:r>
            <a:r>
              <a:rPr lang="ru-RU" dirty="0" err="1" smtClean="0"/>
              <a:t>И.С.Соколову-Микитову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БЛОК 1</a:t>
            </a:r>
            <a:br>
              <a:rPr lang="ru-RU" dirty="0" smtClean="0"/>
            </a:br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28-29; С1</a:t>
            </a:r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Текст как речевое произведение. Смысловая и композиционная целостность текста. Функционально – смысловые типы речи. Информационная обработка текста.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28-29; С1</a:t>
            </a:r>
          </a:p>
          <a:p>
            <a:endParaRPr lang="ru-RU" b="1" dirty="0" smtClean="0"/>
          </a:p>
          <a:p>
            <a:r>
              <a:rPr lang="ru-RU" b="1" dirty="0" smtClean="0"/>
              <a:t>Умения, проверяемые на едином государственном экзамене</a:t>
            </a:r>
            <a:endParaRPr lang="ru-RU" dirty="0" smtClean="0"/>
          </a:p>
          <a:p>
            <a:r>
              <a:rPr lang="ru-RU" dirty="0" smtClean="0"/>
              <a:t>Адекватно понимать информацию (основную и дополнительную, явную и скрытую) письменного сообщения.</a:t>
            </a:r>
          </a:p>
          <a:p>
            <a:r>
              <a:rPr lang="ru-RU" dirty="0" smtClean="0"/>
              <a:t>Использовать основные приёмы информационной обработки текста.</a:t>
            </a:r>
          </a:p>
          <a:p>
            <a:r>
              <a:rPr lang="ru-RU" dirty="0" smtClean="0"/>
              <a:t>Анализировать содержание и проблематику прочитанного текста.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Определите тему и основную мысль текста.</a:t>
            </a:r>
          </a:p>
          <a:p>
            <a:r>
              <a:rPr lang="ru-RU" dirty="0" smtClean="0"/>
              <a:t>2. Сформулируйте проблему, поставленную автором текста. Используйте  разные способы формулировки.</a:t>
            </a:r>
          </a:p>
          <a:p>
            <a:r>
              <a:rPr lang="ru-RU" dirty="0" smtClean="0"/>
              <a:t>3. Прокомментируйте обозначенную проблему.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БЛОК 2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11   </a:t>
            </a:r>
          </a:p>
          <a:p>
            <a:r>
              <a:rPr lang="ru-RU" b="1" dirty="0" smtClean="0"/>
              <a:t>Проверяемые элементы содержания экзаменационной работы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Лексический анализ слова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 11</a:t>
            </a:r>
          </a:p>
          <a:p>
            <a:endParaRPr lang="ru-RU" b="1" dirty="0" smtClean="0"/>
          </a:p>
          <a:p>
            <a:r>
              <a:rPr lang="ru-RU" b="1" dirty="0" smtClean="0"/>
              <a:t>Умения, проверяемые на </a:t>
            </a:r>
            <a:r>
              <a:rPr lang="ru-RU" b="1" smtClean="0"/>
              <a:t>едином государственном </a:t>
            </a:r>
            <a:r>
              <a:rPr lang="ru-RU" b="1" dirty="0" smtClean="0"/>
              <a:t>экзамене</a:t>
            </a:r>
            <a:endParaRPr lang="ru-RU" dirty="0" smtClean="0"/>
          </a:p>
          <a:p>
            <a:r>
              <a:rPr lang="ru-RU" dirty="0" smtClean="0"/>
              <a:t>Проводить лексический анализ слов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\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задание: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1.Укажите в каком значении употребляется в тексте слово </a:t>
            </a:r>
            <a:r>
              <a:rPr lang="ru-RU" sz="2800" b="1" i="1" dirty="0" smtClean="0"/>
              <a:t>привольно </a:t>
            </a:r>
            <a:r>
              <a:rPr lang="ru-RU" sz="2800" dirty="0" smtClean="0"/>
              <a:t>(предложение 4)</a:t>
            </a:r>
          </a:p>
          <a:p>
            <a:pPr>
              <a:buNone/>
            </a:pPr>
            <a:r>
              <a:rPr lang="ru-RU" sz="2800" dirty="0" smtClean="0"/>
              <a:t>1) большое, крупное </a:t>
            </a:r>
          </a:p>
          <a:p>
            <a:pPr>
              <a:buNone/>
            </a:pPr>
            <a:r>
              <a:rPr lang="ru-RU" sz="2800" dirty="0" smtClean="0"/>
              <a:t>2) ничем не стеснённое, вольное , свободное  </a:t>
            </a:r>
          </a:p>
          <a:p>
            <a:pPr>
              <a:buNone/>
            </a:pPr>
            <a:r>
              <a:rPr lang="ru-RU" sz="2800" dirty="0" smtClean="0"/>
              <a:t>3)широко, свободно раскинувшееся, раздольное</a:t>
            </a:r>
          </a:p>
          <a:p>
            <a:pPr>
              <a:buNone/>
            </a:pPr>
            <a:r>
              <a:rPr lang="ru-RU" sz="2800" dirty="0" smtClean="0"/>
              <a:t>4) привлекающее внимание, яркое</a:t>
            </a:r>
          </a:p>
          <a:p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МБОУ ЧСОШ им. А.А.Яковлева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T4CTUPCNHN5M-773675579-10</_dlc_DocId>
    <_dlc_DocIdUrl xmlns="c71519f2-859d-46c1-a1b6-2941efed936d">
      <Url>http://edu-sps.koiro.local/chuhloma/shoolchuh/_layouts/15/DocIdRedir.aspx?ID=T4CTUPCNHN5M-773675579-10</Url>
      <Description>T4CTUPCNHN5M-773675579-10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7A4F40F63E02B48B9721EB40D8EB3E0" ma:contentTypeVersion="1" ma:contentTypeDescription="Создание документа." ma:contentTypeScope="" ma:versionID="88c012a48556f06f55e9a21ba872508b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D8FF9E-A918-4DD8-828D-6259F24402D3}"/>
</file>

<file path=customXml/itemProps2.xml><?xml version="1.0" encoding="utf-8"?>
<ds:datastoreItem xmlns:ds="http://schemas.openxmlformats.org/officeDocument/2006/customXml" ds:itemID="{F9EEBE78-26BC-4BA1-B28A-945896BA784A}"/>
</file>

<file path=customXml/itemProps3.xml><?xml version="1.0" encoding="utf-8"?>
<ds:datastoreItem xmlns:ds="http://schemas.openxmlformats.org/officeDocument/2006/customXml" ds:itemID="{6FDC4C7B-5C89-4249-AD14-874FEF5C795D}"/>
</file>

<file path=customXml/itemProps4.xml><?xml version="1.0" encoding="utf-8"?>
<ds:datastoreItem xmlns:ds="http://schemas.openxmlformats.org/officeDocument/2006/customXml" ds:itemID="{BEEBE5E7-E847-4AE4-BC59-B85D69248B49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148</TotalTime>
  <Words>1052</Words>
  <Application>Microsoft Office PowerPoint</Application>
  <PresentationFormat>Экран (4:3)</PresentationFormat>
  <Paragraphs>210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Формы,  методы и приёмы работы с текстом в ходе подготовки выпускников к итоговой аттестации  по русскому языку </vt:lpstr>
      <vt:lpstr>Выписка из правила: «Как эффективно подготовиться к ЕГЭ по русскому языку»</vt:lpstr>
      <vt:lpstr>Текст </vt:lpstr>
      <vt:lpstr> БЛОК 1 Выполните задание: </vt:lpstr>
      <vt:lpstr>Выполните задание: </vt:lpstr>
      <vt:lpstr>Выполните задание: </vt:lpstr>
      <vt:lpstr>  БЛОК 2  Выполните задание: </vt:lpstr>
      <vt:lpstr> 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Выполните задание: </vt:lpstr>
      <vt:lpstr>БЛОК 3 Выполните задание: </vt:lpstr>
      <vt:lpstr>Выполните задание: </vt:lpstr>
      <vt:lpstr>Выполните задание: </vt:lpstr>
      <vt:lpstr>БЛОК 4 (домашний)</vt:lpstr>
      <vt:lpstr>БЛОК 4 (домашний)</vt:lpstr>
      <vt:lpstr>БЛОК 4 (домашний)</vt:lpstr>
      <vt:lpstr>Оценочный  лист  ученика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Формы, методы и приёмы работы с текстом в ходе подготовки к итоговой аттестации выпускников по русскому языку </dc:title>
  <cp:lastModifiedBy>Меньшикова</cp:lastModifiedBy>
  <cp:revision>23</cp:revision>
  <dcterms:modified xsi:type="dcterms:W3CDTF">2011-11-24T18:07:46Z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0x01010027A4F40F63E02B48B9721EB40D8EB3E0</vt:lpwstr>
  </property>
  <property fmtid="{D5CDD505-2E9C-101B-9397-08002B2CF9AE}" pid="3" name="_dlc_DocIdItemGuid">
    <vt:lpwstr>033a714e-42be-4eb2-ad0b-63804699d227</vt:lpwstr>
  </property>
</Properties>
</file>