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1" r:id="rId3"/>
    <p:sldId id="326" r:id="rId4"/>
    <p:sldId id="322" r:id="rId5"/>
    <p:sldId id="327" r:id="rId6"/>
    <p:sldId id="324" r:id="rId7"/>
    <p:sldId id="325" r:id="rId8"/>
    <p:sldId id="312" r:id="rId9"/>
    <p:sldId id="295" r:id="rId10"/>
    <p:sldId id="313" r:id="rId11"/>
    <p:sldId id="333" r:id="rId12"/>
    <p:sldId id="314" r:id="rId13"/>
    <p:sldId id="329" r:id="rId14"/>
    <p:sldId id="330" r:id="rId15"/>
    <p:sldId id="331" r:id="rId16"/>
    <p:sldId id="332" r:id="rId17"/>
    <p:sldId id="306" r:id="rId18"/>
    <p:sldId id="307" r:id="rId19"/>
    <p:sldId id="308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00FF"/>
    <a:srgbClr val="CC3300"/>
    <a:srgbClr val="CCCC00"/>
    <a:srgbClr val="CCFF33"/>
    <a:srgbClr val="D9FF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F1606D0-E929-4EE8-AD82-3F7BAD032B50}" type="datetimeFigureOut">
              <a:rPr lang="ru-RU"/>
              <a:pPr>
                <a:defRPr/>
              </a:pPr>
              <a:t>02.10.2011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62C376-D954-4A3A-B2E3-6204D5650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1407610-9587-450F-A187-DEFE9A72B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4CF718-431C-4B5F-9BDB-093B7CC88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52DC-BEA0-4538-8F2F-236F58390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E6B2-369E-4E45-B924-A1270FAE0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FF0AC-ADBD-4DA0-B0DB-BFB939173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E8B6F83-0D70-4AA1-8E69-88C969FE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34C8-0937-49AD-A3E8-696D51AC5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3793938-C7EB-4D0C-84C2-C71649E6B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7AD2-611A-433F-A025-8309F58BF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A8BD3A-F46A-4A33-A093-AAC2B3B1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A26F19-9DFB-4E42-A1A2-3EC7315CD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D6F2C-29B2-49ED-A892-18716AC77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декабрь,2010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МОУ ЧСОШ им. А.А.Яковлева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DE42632-ECBF-4812-93A5-2D208FEB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9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9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20" r:id="rId10"/>
    <p:sldLayoutId id="2147483730" r:id="rId11"/>
  </p:sldLayoutIdLst>
  <p:transition spd="med">
    <p:blinds dir="vert"/>
  </p:transition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jpeg"/><Relationship Id="rId4" Type="http://schemas.openxmlformats.org/officeDocument/2006/relationships/hyperlink" Target="../../Local%20Settings/Temp/&#1056;&#1045;&#1047;&#1059;&#1051;&#1068;&#1058;&#1040;&#1058;&#1067;%20&#1045;&#1043;&#1069;%20-%202010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jpeg"/><Relationship Id="rId4" Type="http://schemas.openxmlformats.org/officeDocument/2006/relationships/hyperlink" Target="../../Local%20Settings/Temp/&#1056;&#1045;&#1047;&#1059;&#1051;&#1068;&#1058;&#1040;&#1058;&#1067;%20&#1045;&#1043;&#1069;%20-%202010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Дата 2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15362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16386" name="Rectangle 8"/>
          <p:cNvSpPr txBox="1">
            <a:spLocks noGrp="1"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700" smtClean="0"/>
              <a:t> 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7632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solidFill>
                  <a:schemeClr val="tx2"/>
                </a:solidFill>
              </a:rPr>
              <a:t>Готовимся к ЕГЭ - 2011</a:t>
            </a:r>
          </a:p>
        </p:txBody>
      </p:sp>
      <p:pic>
        <p:nvPicPr>
          <p:cNvPr id="2057" name="Picture 9" descr="скоро экз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2467" r="5241" b="4962"/>
          <a:stretch>
            <a:fillRect/>
          </a:stretch>
        </p:blipFill>
        <p:spPr bwMode="auto">
          <a:xfrm>
            <a:off x="1714480" y="2786058"/>
            <a:ext cx="5723816" cy="345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90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560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4578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52400" y="0"/>
            <a:ext cx="77771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   </a:t>
            </a:r>
            <a:br>
              <a:rPr lang="ru-RU"/>
            </a:br>
            <a:r>
              <a:rPr lang="ru-RU" sz="1600" b="1"/>
              <a:t>МИНИСТЕРСТВО ОБРАЗОВАНИЯ И НАУКИ РОССИЙСКОЙ ФЕДЕРАЦИИ</a:t>
            </a:r>
          </a:p>
          <a:p>
            <a:r>
              <a:rPr lang="ru-RU" sz="1600" b="1"/>
              <a:t>Федеральная служба по надзору в сфере образования и науки</a:t>
            </a:r>
            <a:endParaRPr lang="ru-RU" sz="1600" b="1" i="1"/>
          </a:p>
          <a:p>
            <a:pPr algn="ctr"/>
            <a:r>
              <a:rPr lang="ru-RU" sz="1600" b="1"/>
              <a:t>(Рособрнадзор)</a:t>
            </a:r>
            <a:endParaRPr lang="ru-RU" sz="1600" b="1" i="1"/>
          </a:p>
          <a:p>
            <a:pPr algn="ctr"/>
            <a:r>
              <a:rPr lang="ru-RU" sz="1600" b="1"/>
              <a:t>ПРИКАЗ №74</a:t>
            </a:r>
          </a:p>
          <a:p>
            <a:r>
              <a:rPr lang="ru-RU" sz="1600" b="1"/>
              <a:t> </a:t>
            </a:r>
            <a:r>
              <a:rPr lang="en-US" sz="1600" b="1"/>
              <a:t>19</a:t>
            </a:r>
            <a:r>
              <a:rPr lang="ru-RU" sz="1600" b="1"/>
              <a:t>.</a:t>
            </a:r>
            <a:r>
              <a:rPr lang="en-US" sz="1600" b="1"/>
              <a:t>01</a:t>
            </a:r>
            <a:r>
              <a:rPr lang="ru-RU" sz="1600" b="1"/>
              <a:t>.</a:t>
            </a:r>
            <a:r>
              <a:rPr lang="en-US" sz="1600" b="1"/>
              <a:t>2009</a:t>
            </a:r>
            <a:r>
              <a:rPr lang="ru-RU" sz="1600" b="1"/>
              <a:t>                                                                                                     Москва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686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26 мая (вторник) – информатика и информационно-коммуникационные технологии (ИКТ), биология;</a:t>
            </a:r>
            <a:endParaRPr lang="ru-RU" b="1"/>
          </a:p>
          <a:p>
            <a:r>
              <a:rPr lang="ru-RU" b="1">
                <a:solidFill>
                  <a:srgbClr val="CC3300"/>
                </a:solidFill>
              </a:rPr>
              <a:t>29 мая (пятница) – русский язык;</a:t>
            </a:r>
            <a:endParaRPr lang="ru-RU">
              <a:solidFill>
                <a:srgbClr val="CC3300"/>
              </a:solidFill>
            </a:endParaRPr>
          </a:p>
          <a:p>
            <a:r>
              <a:rPr lang="ru-RU"/>
              <a:t>1 июня (понедельник) – география, литература;</a:t>
            </a:r>
            <a:endParaRPr lang="ru-RU" b="1"/>
          </a:p>
          <a:p>
            <a:r>
              <a:rPr lang="ru-RU" b="1">
                <a:solidFill>
                  <a:srgbClr val="CC3300"/>
                </a:solidFill>
              </a:rPr>
              <a:t>4 июня (четверг) – математика; </a:t>
            </a:r>
            <a:endParaRPr lang="ru-RU">
              <a:solidFill>
                <a:srgbClr val="CC3300"/>
              </a:solidFill>
            </a:endParaRPr>
          </a:p>
          <a:p>
            <a:r>
              <a:rPr lang="ru-RU"/>
              <a:t>8 июня (понедельник) – иностранные языки;</a:t>
            </a:r>
          </a:p>
          <a:p>
            <a:r>
              <a:rPr lang="ru-RU"/>
              <a:t>11 июня (четверг) – обществознание, химия; </a:t>
            </a:r>
          </a:p>
          <a:p>
            <a:r>
              <a:rPr lang="ru-RU"/>
              <a:t>15 июня (понедельник) – история, физика; </a:t>
            </a:r>
          </a:p>
          <a:p>
            <a:r>
              <a:rPr lang="ru-RU" i="1"/>
              <a:t>для участников ЕГЭ, не сдавших по уважительным причинам ЕГЭ по общеобразовательным предметам в установленные сроки:</a:t>
            </a:r>
          </a:p>
          <a:p>
            <a:r>
              <a:rPr lang="ru-RU"/>
              <a:t>11 июня (четверг) – русский язык;</a:t>
            </a:r>
          </a:p>
          <a:p>
            <a:r>
              <a:rPr lang="ru-RU"/>
              <a:t>15 июня (понедельник) – математика;</a:t>
            </a:r>
          </a:p>
          <a:p>
            <a:r>
              <a:rPr lang="ru-RU"/>
              <a:t>18 июня (четверг) – иностранные языки, обществознание, биология, физика;</a:t>
            </a:r>
          </a:p>
          <a:p>
            <a:r>
              <a:rPr lang="ru-RU"/>
              <a:t>19 июня (пятница) – география, химия, литература, история, информатика и информационно-коммуникационным технологиям (ИКТ).</a:t>
            </a:r>
          </a:p>
        </p:txBody>
      </p:sp>
      <p:pic>
        <p:nvPicPr>
          <p:cNvPr id="25606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582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3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4916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49165" name="Rectangle 4"/>
          <p:cNvSpPr>
            <a:spLocks noGrp="1"/>
          </p:cNvSpPr>
          <p:nvPr>
            <p:ph type="title" idx="4294967295"/>
          </p:nvPr>
        </p:nvSpPr>
        <p:spPr>
          <a:xfrm>
            <a:off x="250825" y="620713"/>
            <a:ext cx="8534400" cy="758825"/>
          </a:xfrm>
        </p:spPr>
        <p:txBody>
          <a:bodyPr/>
          <a:lstStyle/>
          <a:p>
            <a:r>
              <a:rPr lang="ru-RU" sz="3200" smtClean="0">
                <a:solidFill>
                  <a:schemeClr val="tx2"/>
                </a:solidFill>
                <a:latin typeface="Arial" charset="0"/>
              </a:rPr>
              <a:t>Выбор предметов </a:t>
            </a:r>
            <a:br>
              <a:rPr lang="ru-RU" sz="3200" smtClean="0">
                <a:solidFill>
                  <a:schemeClr val="tx2"/>
                </a:solidFill>
                <a:latin typeface="Arial" charset="0"/>
              </a:rPr>
            </a:br>
            <a:r>
              <a:rPr lang="ru-RU" sz="3200" smtClean="0">
                <a:solidFill>
                  <a:schemeClr val="tx2"/>
                </a:solidFill>
                <a:latin typeface="Arial" charset="0"/>
              </a:rPr>
              <a:t>для итоговой аттестации - 2011</a:t>
            </a:r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116013" y="1484313"/>
          <a:ext cx="7096125" cy="4584700"/>
        </p:xfrm>
        <a:graphic>
          <a:graphicData uri="http://schemas.openxmlformats.org/presentationml/2006/ole">
            <p:oleObj spid="_x0000_s49162" name="Диаграмма" r:id="rId3" imgW="7105802" imgH="4591202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5017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5602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857250" y="285750"/>
            <a:ext cx="640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folHlink"/>
                </a:solidFill>
              </a:rPr>
              <a:t>Предметы по выбору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571500" y="1000125"/>
            <a:ext cx="7345363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3300"/>
                </a:solidFill>
              </a:rPr>
              <a:t>Минимальный порог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Информатика и ИКТ – </a:t>
            </a:r>
            <a:r>
              <a:rPr lang="ru-RU" sz="2400">
                <a:solidFill>
                  <a:srgbClr val="CC3300"/>
                </a:solidFill>
              </a:rPr>
              <a:t>41</a:t>
            </a:r>
            <a:r>
              <a:rPr lang="ru-RU" sz="2400">
                <a:solidFill>
                  <a:schemeClr val="folHlink"/>
                </a:solidFill>
              </a:rPr>
              <a:t> балл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Биология – </a:t>
            </a:r>
            <a:r>
              <a:rPr lang="ru-RU" sz="2400">
                <a:solidFill>
                  <a:srgbClr val="CC3300"/>
                </a:solidFill>
              </a:rPr>
              <a:t>36</a:t>
            </a:r>
            <a:r>
              <a:rPr lang="ru-RU" sz="2400">
                <a:solidFill>
                  <a:schemeClr val="folHlink"/>
                </a:solidFill>
              </a:rPr>
              <a:t> баллов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Химия – </a:t>
            </a:r>
            <a:r>
              <a:rPr lang="ru-RU" sz="2400">
                <a:solidFill>
                  <a:srgbClr val="CC3300"/>
                </a:solidFill>
              </a:rPr>
              <a:t>33</a:t>
            </a:r>
            <a:r>
              <a:rPr lang="ru-RU" sz="2400">
                <a:solidFill>
                  <a:schemeClr val="folHlink"/>
                </a:solidFill>
              </a:rPr>
              <a:t> балла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Обществознание – </a:t>
            </a:r>
            <a:r>
              <a:rPr lang="ru-RU" sz="2400">
                <a:solidFill>
                  <a:srgbClr val="CC3300"/>
                </a:solidFill>
              </a:rPr>
              <a:t>39</a:t>
            </a:r>
            <a:r>
              <a:rPr lang="ru-RU" sz="2400">
                <a:solidFill>
                  <a:schemeClr val="folHlink"/>
                </a:solidFill>
              </a:rPr>
              <a:t> баллов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Физика – </a:t>
            </a:r>
            <a:r>
              <a:rPr lang="ru-RU" sz="2400">
                <a:solidFill>
                  <a:srgbClr val="CC3300"/>
                </a:solidFill>
              </a:rPr>
              <a:t>32</a:t>
            </a:r>
            <a:r>
              <a:rPr lang="ru-RU" sz="2400">
                <a:solidFill>
                  <a:schemeClr val="folHlink"/>
                </a:solidFill>
              </a:rPr>
              <a:t> балла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История – </a:t>
            </a:r>
            <a:r>
              <a:rPr lang="ru-RU" sz="2400">
                <a:solidFill>
                  <a:srgbClr val="CC3300"/>
                </a:solidFill>
              </a:rPr>
              <a:t>30</a:t>
            </a:r>
            <a:r>
              <a:rPr lang="ru-RU" sz="2400">
                <a:solidFill>
                  <a:schemeClr val="folHlink"/>
                </a:solidFill>
              </a:rPr>
              <a:t> баллов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Литература – </a:t>
            </a:r>
            <a:r>
              <a:rPr lang="ru-RU" sz="2400">
                <a:solidFill>
                  <a:srgbClr val="CC3300"/>
                </a:solidFill>
              </a:rPr>
              <a:t>29</a:t>
            </a:r>
            <a:r>
              <a:rPr lang="ru-RU" sz="2400">
                <a:solidFill>
                  <a:schemeClr val="folHlink"/>
                </a:solidFill>
              </a:rPr>
              <a:t> баллов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Иностранный язык – </a:t>
            </a:r>
            <a:r>
              <a:rPr lang="ru-RU" sz="2400">
                <a:solidFill>
                  <a:srgbClr val="CC3300"/>
                </a:solidFill>
              </a:rPr>
              <a:t>20</a:t>
            </a:r>
            <a:r>
              <a:rPr lang="ru-RU" sz="2400">
                <a:solidFill>
                  <a:schemeClr val="folHlink"/>
                </a:solidFill>
              </a:rPr>
              <a:t> баллов</a:t>
            </a:r>
          </a:p>
        </p:txBody>
      </p:sp>
      <p:pic>
        <p:nvPicPr>
          <p:cNvPr id="50182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5606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pic>
        <p:nvPicPr>
          <p:cNvPr id="50184" name="Picture 5" descr="pic33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357563"/>
            <a:ext cx="14859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51202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pic>
        <p:nvPicPr>
          <p:cNvPr id="9" name="Рисунок 8" descr="шаблон1.jpg"/>
          <p:cNvPicPr>
            <a:picLocks noChangeAspect="1"/>
          </p:cNvPicPr>
          <p:nvPr/>
        </p:nvPicPr>
        <p:blipFill>
          <a:blip r:embed="rId2" cstate="print"/>
          <a:srcRect l="16779" t="26786" r="17785" b="12946"/>
          <a:stretch>
            <a:fillRect/>
          </a:stretch>
        </p:blipFill>
        <p:spPr>
          <a:xfrm>
            <a:off x="3143240" y="3857628"/>
            <a:ext cx="3214710" cy="222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214438" y="785813"/>
            <a:ext cx="6875462" cy="3170237"/>
          </a:xfrm>
          <a:prstGeom prst="rect">
            <a:avLst/>
          </a:prstGeom>
          <a:noFill/>
        </p:spPr>
        <p:txBody>
          <a:bodyPr anchor="b">
            <a:norm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Анализ результатов итоговой аттестации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средней школе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2009 -2010 учебный год</a:t>
            </a:r>
          </a:p>
        </p:txBody>
      </p:sp>
      <p:sp>
        <p:nvSpPr>
          <p:cNvPr id="26628" name="Дата 10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>
                <a:solidFill>
                  <a:srgbClr val="7030A0"/>
                </a:solidFill>
                <a:cs typeface="+mn-cs"/>
              </a:rPr>
              <a:t>декабрь,2010</a:t>
            </a:r>
          </a:p>
        </p:txBody>
      </p:sp>
      <p:sp>
        <p:nvSpPr>
          <p:cNvPr id="26629" name="Нижний колонтитул 11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600">
                <a:solidFill>
                  <a:srgbClr val="7030A0"/>
                </a:solidFill>
                <a:cs typeface="+mn-cs"/>
              </a:rPr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057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000" smtClean="0">
                <a:solidFill>
                  <a:srgbClr val="7030A0"/>
                </a:solidFill>
                <a:latin typeface="Arial" charset="0"/>
                <a:cs typeface="Arial" charset="0"/>
              </a:rPr>
              <a:t>Выбор предметов </a:t>
            </a:r>
            <a:br>
              <a:rPr lang="ru-RU" sz="300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3000" smtClean="0">
                <a:solidFill>
                  <a:srgbClr val="7030A0"/>
                </a:solidFill>
                <a:latin typeface="Arial" charset="0"/>
                <a:cs typeface="Arial" charset="0"/>
              </a:rPr>
              <a:t>для итоговой аттестации-2010</a:t>
            </a:r>
          </a:p>
        </p:txBody>
      </p:sp>
      <p:sp>
        <p:nvSpPr>
          <p:cNvPr id="2052" name="Дата 2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sp>
        <p:nvSpPr>
          <p:cNvPr id="2053" name="Нижний колонтитул 3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graphicFrame>
        <p:nvGraphicFramePr>
          <p:cNvPr id="2050" name="Диаграмма 4"/>
          <p:cNvGraphicFramePr>
            <a:graphicFrameLocks/>
          </p:cNvGraphicFramePr>
          <p:nvPr/>
        </p:nvGraphicFramePr>
        <p:xfrm>
          <a:off x="1000125" y="1714500"/>
          <a:ext cx="6929438" cy="4214813"/>
        </p:xfrm>
        <a:graphic>
          <a:graphicData uri="http://schemas.openxmlformats.org/presentationml/2006/ole">
            <p:oleObj spid="_x0000_s2050" r:id="rId3" imgW="6931753" imgH="4218798" progId="Excel.Sheet.8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/>
          </p:cNvGraphicFramePr>
          <p:nvPr/>
        </p:nvGraphicFramePr>
        <p:xfrm>
          <a:off x="971550" y="1700213"/>
          <a:ext cx="6929438" cy="4214812"/>
        </p:xfrm>
        <a:graphic>
          <a:graphicData uri="http://schemas.openxmlformats.org/presentationml/2006/ole">
            <p:oleObj spid="_x0000_s2055" r:id="rId4" imgW="6931753" imgH="4218798" progId="Excel.Sheet.8">
              <p:embed/>
            </p:oleObj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3076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3077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Результаты ЕГЭ за три года</a:t>
            </a:r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graphicFrame>
        <p:nvGraphicFramePr>
          <p:cNvPr id="3074" name="Диаграмма 9"/>
          <p:cNvGraphicFramePr>
            <a:graphicFrameLocks/>
          </p:cNvGraphicFramePr>
          <p:nvPr/>
        </p:nvGraphicFramePr>
        <p:xfrm>
          <a:off x="500063" y="1643063"/>
          <a:ext cx="6096000" cy="4064000"/>
        </p:xfrm>
        <a:graphic>
          <a:graphicData uri="http://schemas.openxmlformats.org/presentationml/2006/ole">
            <p:oleObj spid="_x0000_s3074" r:id="rId3" imgW="6096528" imgH="4066384" progId="Excel.Sheet.8">
              <p:embed/>
            </p:oleObj>
          </a:graphicData>
        </a:graphic>
      </p:graphicFrame>
      <p:pic>
        <p:nvPicPr>
          <p:cNvPr id="3079" name="Рисунок 11" descr="S6006311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3214688"/>
            <a:ext cx="3467100" cy="26431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078" name="Нижний колонтитул 1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410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4101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030A0"/>
                </a:solidFill>
              </a:rPr>
              <a:t>Результаты ЕГЭ</a:t>
            </a:r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graphicFrame>
        <p:nvGraphicFramePr>
          <p:cNvPr id="4098" name="Диаграмма 9"/>
          <p:cNvGraphicFramePr>
            <a:graphicFrameLocks/>
          </p:cNvGraphicFramePr>
          <p:nvPr/>
        </p:nvGraphicFramePr>
        <p:xfrm>
          <a:off x="571500" y="1428750"/>
          <a:ext cx="6096000" cy="4064000"/>
        </p:xfrm>
        <a:graphic>
          <a:graphicData uri="http://schemas.openxmlformats.org/presentationml/2006/ole">
            <p:oleObj spid="_x0000_s4098" r:id="rId3" imgW="6096528" imgH="4066384" progId="Excel.Sheet.8">
              <p:embed/>
            </p:oleObj>
          </a:graphicData>
        </a:graphic>
      </p:graphicFrame>
      <p:pic>
        <p:nvPicPr>
          <p:cNvPr id="4103" name="Рисунок 11" descr="S6006311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571875"/>
            <a:ext cx="3467100" cy="26431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102" name="Нижний колонтитул 1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5837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7650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250825" y="333375"/>
            <a:ext cx="8066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/>
              <a:t> </a:t>
            </a:r>
            <a:r>
              <a:rPr lang="ru-RU" sz="2400" b="1">
                <a:solidFill>
                  <a:schemeClr val="tx2"/>
                </a:solidFill>
              </a:rPr>
              <a:t>Какая специальная подготовка </a:t>
            </a:r>
          </a:p>
          <a:p>
            <a:r>
              <a:rPr lang="ru-RU" sz="2400" b="1">
                <a:solidFill>
                  <a:schemeClr val="tx2"/>
                </a:solidFill>
              </a:rPr>
              <a:t>необходима выпускникам для успешной сдачи экзамена в новой форме?</a:t>
            </a:r>
          </a:p>
          <a:p>
            <a:pPr eaLnBrk="0" hangingPunct="0"/>
            <a:endParaRPr lang="ru-RU" sz="2400" b="1">
              <a:solidFill>
                <a:schemeClr val="tx2"/>
              </a:solidFill>
            </a:endParaRP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6480175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pic>
        <p:nvPicPr>
          <p:cNvPr id="58375" name="Picture 4" descr="Отсканировано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85750"/>
            <a:ext cx="981075" cy="9286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5939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8674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0" y="162877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800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ООО «Интеллект-Центр»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0" y="27813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800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Издательство «Просвещение»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0" y="522922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800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АО «1С» «Электронные издания»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6804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Официальные издательства </a:t>
            </a: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по вопросам ЕГЭ</a:t>
            </a: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0" y="3933825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800">
                <a:latin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</a:rPr>
              <a:t>Федеральный центр тестирования</a:t>
            </a:r>
          </a:p>
        </p:txBody>
      </p:sp>
      <p:pic>
        <p:nvPicPr>
          <p:cNvPr id="59401" name="Picture 8" descr="kotr_izm_mat_м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914400"/>
            <a:ext cx="1968500" cy="2952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8681" name="Дата 11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6041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9698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323850" y="1989138"/>
            <a:ext cx="7561263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Официальный сайт Минобразования по вопросам ЕГЭ</a:t>
            </a:r>
          </a:p>
          <a:p>
            <a:pPr>
              <a:lnSpc>
                <a:spcPct val="80000"/>
              </a:lnSpc>
            </a:pPr>
            <a:endParaRPr lang="ru-RU" sz="280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en-US" sz="2800" b="1" u="sng">
                <a:latin typeface="Times New Roman" pitchFamily="18" charset="0"/>
              </a:rPr>
              <a:t>EGE.EDU.RU</a:t>
            </a:r>
            <a:endParaRPr lang="ru-RU" sz="2800" b="1" u="sng">
              <a:latin typeface="Times New Roman" pitchFamily="18" charset="0"/>
            </a:endParaRPr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Сайт Костромского РЦОИ «Эксперт-ЕГЭ»</a:t>
            </a:r>
          </a:p>
          <a:p>
            <a:pPr>
              <a:lnSpc>
                <a:spcPct val="80000"/>
              </a:lnSpc>
            </a:pPr>
            <a:endParaRPr lang="ru-RU" sz="280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en-US" sz="2800" b="1" u="sng">
                <a:latin typeface="Times New Roman" pitchFamily="18" charset="0"/>
              </a:rPr>
              <a:t>EGE-KOSTROMA.RU</a:t>
            </a:r>
            <a:endParaRPr lang="ru-RU" sz="2800" b="1" u="sng">
              <a:latin typeface="Times New Roman" pitchFamily="18" charset="0"/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323850" y="3789363"/>
            <a:ext cx="7993063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Федеральный центр тестирования</a:t>
            </a:r>
          </a:p>
          <a:p>
            <a:pPr>
              <a:lnSpc>
                <a:spcPct val="80000"/>
              </a:lnSpc>
            </a:pPr>
            <a:endParaRPr lang="ru-RU" sz="2800"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>
                <a:latin typeface="Times New Roman" pitchFamily="18" charset="0"/>
              </a:rPr>
              <a:t>	</a:t>
            </a:r>
            <a:r>
              <a:rPr lang="en-US" sz="2800" b="1" u="sng">
                <a:latin typeface="Times New Roman" pitchFamily="18" charset="0"/>
              </a:rPr>
              <a:t>WWW.RUSTEST.RU</a:t>
            </a:r>
            <a:endParaRPr lang="ru-RU" sz="2800" b="1" u="sng">
              <a:latin typeface="Times New Roman" pitchFamily="18" charset="0"/>
            </a:endParaRPr>
          </a:p>
        </p:txBody>
      </p:sp>
      <p:pic>
        <p:nvPicPr>
          <p:cNvPr id="60423" name="Picture 6" descr="Отсканировано 16"/>
          <p:cNvPicPr>
            <a:picLocks noChangeAspect="1" noChangeArrowheads="1"/>
          </p:cNvPicPr>
          <p:nvPr/>
        </p:nvPicPr>
        <p:blipFill>
          <a:blip r:embed="rId2"/>
          <a:srcRect r="2708" b="6261"/>
          <a:stretch>
            <a:fillRect/>
          </a:stretch>
        </p:blipFill>
        <p:spPr bwMode="auto">
          <a:xfrm>
            <a:off x="7885113" y="260350"/>
            <a:ext cx="10795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23850" y="692150"/>
            <a:ext cx="7705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chemeClr val="tx2"/>
                </a:solidFill>
              </a:rPr>
              <a:t>Официальные сайты по вопросам ЕГЭ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9704" name="Дата 8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17410" name="Нижний колонтитул 4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28625" y="1000125"/>
            <a:ext cx="8535988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ts val="3000"/>
              </a:lnSpc>
              <a:spcBef>
                <a:spcPct val="20000"/>
              </a:spcBef>
              <a:buFont typeface="Wingdings" pitchFamily="2" charset="2"/>
              <a:buAutoNum type="arabicPeriod"/>
              <a:defRPr/>
            </a:pPr>
            <a:r>
              <a:rPr lang="ru-RU" sz="2000" dirty="0">
                <a:solidFill>
                  <a:srgbClr val="004600"/>
                </a:solidFill>
                <a:latin typeface="Times New Roman" pitchFamily="18" charset="0"/>
                <a:cs typeface="Arial" charset="0"/>
              </a:rPr>
              <a:t>В ППЭ может придти за 45 минут до начала экзамена</a:t>
            </a:r>
          </a:p>
          <a:p>
            <a:pPr marL="342900" indent="-342900" algn="just">
              <a:lnSpc>
                <a:spcPts val="3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4600"/>
                </a:solidFill>
                <a:latin typeface="Times New Roman" pitchFamily="18" charset="0"/>
                <a:cs typeface="Arial" charset="0"/>
              </a:rPr>
              <a:t>    с представителем образовательного учреждения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95288" y="1938338"/>
            <a:ext cx="8655050" cy="4346575"/>
          </a:xfrm>
          <a:prstGeom prst="rect">
            <a:avLst/>
          </a:prstGeom>
          <a:noFill/>
          <a:ln w="9525">
            <a:solidFill>
              <a:srgbClr val="004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2. Имеет при себе: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Пропуск </a:t>
            </a:r>
            <a:r>
              <a:rPr lang="ru-RU" sz="2000" i="1">
                <a:solidFill>
                  <a:srgbClr val="004600"/>
                </a:solidFill>
                <a:latin typeface="Times New Roman" pitchFamily="18" charset="0"/>
              </a:rPr>
              <a:t>заполненный и заверенный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Документ, удостоверяющий личность</a:t>
            </a:r>
          </a:p>
          <a:p>
            <a:pPr algn="just">
              <a:lnSpc>
                <a:spcPts val="3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Ручку с черными чернилами (</a:t>
            </a:r>
            <a:r>
              <a:rPr lang="ru-RU" sz="2000" i="1">
                <a:solidFill>
                  <a:srgbClr val="004600"/>
                </a:solidFill>
                <a:latin typeface="Times New Roman" pitchFamily="18" charset="0"/>
              </a:rPr>
              <a:t>гелиевую, капиллярную)</a:t>
            </a: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Char char="•"/>
            </a:pP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4600"/>
                </a:solidFill>
              </a:rPr>
              <a:t>Дополнительные устройства:</a:t>
            </a:r>
            <a:r>
              <a:rPr lang="ru-RU" sz="2000">
                <a:solidFill>
                  <a:srgbClr val="0046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ru-RU" sz="2000">
                <a:solidFill>
                  <a:srgbClr val="004600"/>
                </a:solidFill>
              </a:rPr>
              <a:t>физика – линейка и непрограммируемый калькулятор, обеспечивающий выполнение всех арифметических действий, вычисление квадратного корня и тригонометрических функций,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ru-RU" sz="2000">
                <a:solidFill>
                  <a:srgbClr val="004600"/>
                </a:solidFill>
              </a:rPr>
              <a:t>химия – непрограммируемый калькулятор,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ru-RU" sz="2000">
                <a:solidFill>
                  <a:srgbClr val="004600"/>
                </a:solidFill>
              </a:rPr>
              <a:t>география – линейка и транспортир</a:t>
            </a:r>
            <a:r>
              <a:rPr lang="ru-RU" sz="2400" b="1"/>
              <a:t> </a:t>
            </a:r>
          </a:p>
        </p:txBody>
      </p:sp>
      <p:sp>
        <p:nvSpPr>
          <p:cNvPr id="16390" name="AutoShape 4"/>
          <p:cNvSpPr>
            <a:spLocks noChangeArrowheads="1"/>
          </p:cNvSpPr>
          <p:nvPr/>
        </p:nvSpPr>
        <p:spPr bwMode="auto">
          <a:xfrm>
            <a:off x="1000125" y="285750"/>
            <a:ext cx="3675063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defTabSz="1028700" eaLnBrk="0" hangingPunct="0">
              <a:tabLst>
                <a:tab pos="130175" algn="l"/>
              </a:tabLst>
            </a:pPr>
            <a:r>
              <a:rPr lang="ru-RU" sz="2400" b="1">
                <a:solidFill>
                  <a:srgbClr val="004600"/>
                </a:solidFill>
              </a:rPr>
              <a:t>Участник экзамена</a:t>
            </a: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sp>
        <p:nvSpPr>
          <p:cNvPr id="17414" name="Дата 7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pic>
        <p:nvPicPr>
          <p:cNvPr id="16392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Дата 2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61442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30722" name="Rectangle 8"/>
          <p:cNvSpPr txBox="1">
            <a:spLocks noGrp="1"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Экзамены проверят не только знания, но и характер</a:t>
            </a:r>
          </a:p>
        </p:txBody>
      </p:sp>
      <p:sp>
        <p:nvSpPr>
          <p:cNvPr id="30724" name="Дата 4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pic>
        <p:nvPicPr>
          <p:cNvPr id="61446" name="Picture 1024" descr="2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928938"/>
            <a:ext cx="33845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17410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18434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pic>
        <p:nvPicPr>
          <p:cNvPr id="17412" name="Picture 2" descr="C:\Documents and Settings\inna\Мои документы\Ирка\Propusk_ege_2009_Образец_версия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14375"/>
            <a:ext cx="6599237" cy="553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1071563" y="214313"/>
            <a:ext cx="6551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4600"/>
                </a:solidFill>
              </a:rPr>
              <a:t>	Оформление пропуска</a:t>
            </a:r>
            <a:r>
              <a:rPr lang="ru-RU" b="1"/>
              <a:t> </a:t>
            </a:r>
          </a:p>
        </p:txBody>
      </p:sp>
      <p:pic>
        <p:nvPicPr>
          <p:cNvPr id="17414" name="Picture 4" descr="Отсканировано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8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1843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19458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cxnSp>
        <p:nvCxnSpPr>
          <p:cNvPr id="118786" name="AutoShape 2"/>
          <p:cNvCxnSpPr>
            <a:cxnSpLocks noChangeShapeType="1"/>
          </p:cNvCxnSpPr>
          <p:nvPr/>
        </p:nvCxnSpPr>
        <p:spPr bwMode="auto">
          <a:xfrm rot="16200000" flipH="1">
            <a:off x="5722938" y="2416175"/>
            <a:ext cx="1588" cy="1587"/>
          </a:xfrm>
          <a:prstGeom prst="bentConnector5">
            <a:avLst>
              <a:gd name="adj1" fmla="val 14400000"/>
              <a:gd name="adj2" fmla="val 68800000"/>
              <a:gd name="adj3" fmla="val -14400000"/>
            </a:avLst>
          </a:prstGeom>
          <a:noFill/>
          <a:ln w="25400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437" name="AutoShape 3"/>
          <p:cNvSpPr>
            <a:spLocks noChangeArrowheads="1"/>
          </p:cNvSpPr>
          <p:nvPr/>
        </p:nvSpPr>
        <p:spPr bwMode="auto">
          <a:xfrm>
            <a:off x="1770063" y="598488"/>
            <a:ext cx="3484562" cy="56832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Прибытие в ППЭ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14313" y="1857375"/>
            <a:ext cx="5132387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Проверка документов </a:t>
            </a:r>
          </a:p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Проход участников в аудитории</a:t>
            </a:r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214313" y="3571875"/>
            <a:ext cx="4564062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Получение индивидуального комплекта</a:t>
            </a:r>
          </a:p>
        </p:txBody>
      </p:sp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214313" y="5857875"/>
            <a:ext cx="4025900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НАЧАЛО ЭКЗАМЕНА</a:t>
            </a:r>
          </a:p>
        </p:txBody>
      </p:sp>
      <p:pic>
        <p:nvPicPr>
          <p:cNvPr id="18441" name="Picture 7" descr="G0469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26193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1785938" y="6423025"/>
            <a:ext cx="59039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1200" b="1" i="1">
                <a:solidFill>
                  <a:srgbClr val="004600"/>
                </a:solidFill>
              </a:rPr>
              <a:t> </a:t>
            </a:r>
            <a:r>
              <a:rPr lang="ru-RU" sz="2000" b="1" i="1">
                <a:solidFill>
                  <a:srgbClr val="004600"/>
                </a:solidFill>
              </a:rPr>
              <a:t>Возможна досрочная сдача работы</a:t>
            </a:r>
          </a:p>
        </p:txBody>
      </p:sp>
      <p:sp>
        <p:nvSpPr>
          <p:cNvPr id="18443" name="AutoShape 9"/>
          <p:cNvSpPr>
            <a:spLocks noChangeArrowheads="1"/>
          </p:cNvSpPr>
          <p:nvPr/>
        </p:nvSpPr>
        <p:spPr bwMode="auto">
          <a:xfrm>
            <a:off x="4714875" y="4643438"/>
            <a:ext cx="42640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Сдача экзаменационных материалов</a:t>
            </a:r>
          </a:p>
        </p:txBody>
      </p:sp>
      <p:sp>
        <p:nvSpPr>
          <p:cNvPr id="18444" name="AutoShape 10"/>
          <p:cNvSpPr>
            <a:spLocks noChangeArrowheads="1"/>
          </p:cNvSpPr>
          <p:nvPr/>
        </p:nvSpPr>
        <p:spPr bwMode="auto">
          <a:xfrm>
            <a:off x="4643438" y="5876925"/>
            <a:ext cx="4319587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ОКОНЧАНИЕ ЭКЗАМЕНА</a:t>
            </a:r>
          </a:p>
        </p:txBody>
      </p:sp>
      <p:pic>
        <p:nvPicPr>
          <p:cNvPr id="18445" name="Picture 11" descr="G04696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573463"/>
            <a:ext cx="2921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AutoShape 12"/>
          <p:cNvSpPr>
            <a:spLocks noChangeArrowheads="1"/>
          </p:cNvSpPr>
          <p:nvPr/>
        </p:nvSpPr>
        <p:spPr bwMode="auto">
          <a:xfrm>
            <a:off x="5308600" y="3500438"/>
            <a:ext cx="35861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Комплектование пакетов документов</a:t>
            </a:r>
          </a:p>
        </p:txBody>
      </p:sp>
      <p:sp>
        <p:nvSpPr>
          <p:cNvPr id="18447" name="AutoShape 13"/>
          <p:cNvSpPr>
            <a:spLocks noChangeArrowheads="1"/>
          </p:cNvSpPr>
          <p:nvPr/>
        </p:nvSpPr>
        <p:spPr bwMode="auto">
          <a:xfrm>
            <a:off x="5643563" y="642938"/>
            <a:ext cx="3305175" cy="5445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Выход из ППЭ</a:t>
            </a:r>
          </a:p>
        </p:txBody>
      </p:sp>
      <p:pic>
        <p:nvPicPr>
          <p:cNvPr id="18448" name="Picture 14" descr="G0915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5572125"/>
            <a:ext cx="36512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0" y="500063"/>
            <a:ext cx="17859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1028700" eaLnBrk="0" hangingPunct="0">
              <a:tabLst>
                <a:tab pos="130175" algn="l"/>
              </a:tabLst>
            </a:pPr>
            <a:r>
              <a:rPr lang="ru-RU" b="1" i="1">
                <a:solidFill>
                  <a:srgbClr val="004600"/>
                </a:solidFill>
              </a:rPr>
              <a:t>За 45 минут до начала экзамена</a:t>
            </a:r>
          </a:p>
        </p:txBody>
      </p:sp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5214938" y="214313"/>
            <a:ext cx="3708400" cy="4191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15646" tIns="57824" rIns="115646" bIns="57824">
            <a:spAutoFit/>
          </a:bodyPr>
          <a:lstStyle/>
          <a:p>
            <a:pPr algn="ctr" defTabSz="1028700" eaLnBrk="0" hangingPunct="0">
              <a:spcBef>
                <a:spcPct val="50000"/>
              </a:spcBef>
              <a:tabLst>
                <a:tab pos="130175" algn="l"/>
              </a:tabLst>
            </a:pPr>
            <a:r>
              <a:rPr lang="ru-RU" sz="2000" i="1">
                <a:solidFill>
                  <a:srgbClr val="004600"/>
                </a:solidFill>
              </a:rPr>
              <a:t>Схема проведения экзамена</a:t>
            </a:r>
          </a:p>
        </p:txBody>
      </p:sp>
      <p:cxnSp>
        <p:nvCxnSpPr>
          <p:cNvPr id="118801" name="AutoShape 17"/>
          <p:cNvCxnSpPr>
            <a:cxnSpLocks noChangeShapeType="1"/>
          </p:cNvCxnSpPr>
          <p:nvPr/>
        </p:nvCxnSpPr>
        <p:spPr bwMode="auto">
          <a:xfrm>
            <a:off x="1835150" y="2900363"/>
            <a:ext cx="1588" cy="658812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2" name="AutoShape 18"/>
          <p:cNvCxnSpPr>
            <a:cxnSpLocks noChangeShapeType="1"/>
          </p:cNvCxnSpPr>
          <p:nvPr/>
        </p:nvCxnSpPr>
        <p:spPr bwMode="auto">
          <a:xfrm>
            <a:off x="1835150" y="4581525"/>
            <a:ext cx="0" cy="1233488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3" name="AutoShape 19"/>
          <p:cNvCxnSpPr>
            <a:cxnSpLocks noChangeAspect="1" noChangeShapeType="1"/>
          </p:cNvCxnSpPr>
          <p:nvPr/>
        </p:nvCxnSpPr>
        <p:spPr bwMode="auto">
          <a:xfrm>
            <a:off x="6443663" y="1196975"/>
            <a:ext cx="1587" cy="1439863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4" name="AutoShape 20"/>
          <p:cNvCxnSpPr>
            <a:cxnSpLocks noChangeShapeType="1"/>
          </p:cNvCxnSpPr>
          <p:nvPr/>
        </p:nvCxnSpPr>
        <p:spPr bwMode="auto">
          <a:xfrm>
            <a:off x="4286250" y="6215063"/>
            <a:ext cx="363538" cy="1587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455" name="AutoShape 21"/>
          <p:cNvSpPr>
            <a:spLocks noChangeArrowheads="1"/>
          </p:cNvSpPr>
          <p:nvPr/>
        </p:nvSpPr>
        <p:spPr bwMode="auto">
          <a:xfrm>
            <a:off x="5516563" y="2681288"/>
            <a:ext cx="3305175" cy="5445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Выход из аудитории</a:t>
            </a:r>
          </a:p>
        </p:txBody>
      </p:sp>
      <p:cxnSp>
        <p:nvCxnSpPr>
          <p:cNvPr id="118806" name="AutoShape 22"/>
          <p:cNvCxnSpPr>
            <a:cxnSpLocks noChangeAspect="1" noChangeShapeType="1"/>
          </p:cNvCxnSpPr>
          <p:nvPr/>
        </p:nvCxnSpPr>
        <p:spPr bwMode="auto">
          <a:xfrm>
            <a:off x="6443663" y="3213100"/>
            <a:ext cx="1587" cy="287338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7" name="AutoShape 23"/>
          <p:cNvCxnSpPr>
            <a:cxnSpLocks noChangeAspect="1" noChangeShapeType="1"/>
          </p:cNvCxnSpPr>
          <p:nvPr/>
        </p:nvCxnSpPr>
        <p:spPr bwMode="auto">
          <a:xfrm>
            <a:off x="6443663" y="4400550"/>
            <a:ext cx="1587" cy="252413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8" name="AutoShape 24"/>
          <p:cNvCxnSpPr>
            <a:cxnSpLocks noChangeAspect="1" noChangeShapeType="1"/>
          </p:cNvCxnSpPr>
          <p:nvPr/>
        </p:nvCxnSpPr>
        <p:spPr bwMode="auto">
          <a:xfrm>
            <a:off x="6443663" y="5589588"/>
            <a:ext cx="1587" cy="287337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09" name="AutoShape 25"/>
          <p:cNvCxnSpPr>
            <a:cxnSpLocks noChangeShapeType="1"/>
          </p:cNvCxnSpPr>
          <p:nvPr/>
        </p:nvCxnSpPr>
        <p:spPr bwMode="auto">
          <a:xfrm>
            <a:off x="1835150" y="1163638"/>
            <a:ext cx="1588" cy="730250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18460" name="Picture 26" descr="утверждающ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9100" y="1484313"/>
            <a:ext cx="466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1" name="AutoShape 27"/>
          <p:cNvSpPr>
            <a:spLocks noChangeArrowheads="1"/>
          </p:cNvSpPr>
          <p:nvPr/>
        </p:nvSpPr>
        <p:spPr bwMode="auto">
          <a:xfrm>
            <a:off x="6572250" y="1428750"/>
            <a:ext cx="2363788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004600"/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</a:pPr>
            <a:r>
              <a:rPr lang="ru-RU" sz="2400">
                <a:solidFill>
                  <a:srgbClr val="004600"/>
                </a:solidFill>
              </a:rPr>
              <a:t>Подача апелляции</a:t>
            </a:r>
          </a:p>
        </p:txBody>
      </p:sp>
      <p:pic>
        <p:nvPicPr>
          <p:cNvPr id="18462" name="Picture 28" descr="G09156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3313" y="1825625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813" name="AutoShape 29"/>
          <p:cNvCxnSpPr>
            <a:cxnSpLocks noChangeAspect="1" noChangeShapeType="1"/>
          </p:cNvCxnSpPr>
          <p:nvPr/>
        </p:nvCxnSpPr>
        <p:spPr bwMode="auto">
          <a:xfrm>
            <a:off x="8315325" y="2349500"/>
            <a:ext cx="1588" cy="287338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18814" name="AutoShape 30"/>
          <p:cNvCxnSpPr>
            <a:cxnSpLocks noChangeAspect="1" noChangeShapeType="1"/>
          </p:cNvCxnSpPr>
          <p:nvPr/>
        </p:nvCxnSpPr>
        <p:spPr bwMode="auto">
          <a:xfrm>
            <a:off x="8316913" y="1125538"/>
            <a:ext cx="1587" cy="287337"/>
          </a:xfrm>
          <a:prstGeom prst="straightConnector1">
            <a:avLst/>
          </a:prstGeom>
          <a:noFill/>
          <a:ln w="31750">
            <a:solidFill>
              <a:srgbClr val="004600"/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1979613" y="4581525"/>
            <a:ext cx="28082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28700" eaLnBrk="0" hangingPunct="0"/>
            <a:r>
              <a:rPr lang="ru-RU" sz="2000" b="1" i="1">
                <a:solidFill>
                  <a:srgbClr val="004600"/>
                </a:solidFill>
              </a:rPr>
              <a:t>На доске фиксируется время начала и окончания экзамена</a:t>
            </a:r>
          </a:p>
        </p:txBody>
      </p:sp>
      <p:pic>
        <p:nvPicPr>
          <p:cNvPr id="18466" name="Picture 32" descr="ч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9500" y="594995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33" descr="ч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69215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Picture 34" descr="ч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592931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Picture 36" descr="G091565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005263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3" name="Дата 36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1029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pic>
        <p:nvPicPr>
          <p:cNvPr id="1031" name="Picture 4" descr="E:\Презентации\2008\13-14 марта\Konv_C4_rus_yas_probn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855663"/>
            <a:ext cx="8453438" cy="478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2" name="Text Box 2"/>
          <p:cNvSpPr txBox="1">
            <a:spLocks noChangeArrowheads="1"/>
          </p:cNvSpPr>
          <p:nvPr/>
        </p:nvSpPr>
        <p:spPr bwMode="auto">
          <a:xfrm>
            <a:off x="2500313" y="285750"/>
            <a:ext cx="535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2000" i="1">
                <a:solidFill>
                  <a:srgbClr val="004600"/>
                </a:solidFill>
              </a:rPr>
              <a:t>Индивидуальный пакет участника ЕГЭ</a:t>
            </a:r>
          </a:p>
        </p:txBody>
      </p:sp>
      <p:sp>
        <p:nvSpPr>
          <p:cNvPr id="1033" name="Text Box 2"/>
          <p:cNvSpPr txBox="1">
            <a:spLocks noChangeArrowheads="1"/>
          </p:cNvSpPr>
          <p:nvPr/>
        </p:nvSpPr>
        <p:spPr bwMode="auto">
          <a:xfrm>
            <a:off x="5472113" y="4799013"/>
            <a:ext cx="1357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800" b="1"/>
              <a:t>БР № 3111111111114</a:t>
            </a:r>
          </a:p>
        </p:txBody>
      </p:sp>
      <p:sp>
        <p:nvSpPr>
          <p:cNvPr id="1034" name="Text Box 2"/>
          <p:cNvSpPr txBox="1">
            <a:spLocks noChangeArrowheads="1"/>
          </p:cNvSpPr>
          <p:nvPr/>
        </p:nvSpPr>
        <p:spPr bwMode="auto">
          <a:xfrm>
            <a:off x="3236913" y="4799013"/>
            <a:ext cx="1214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800" b="1"/>
              <a:t>КИМ № 55515111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71750" y="4799013"/>
          <a:ext cx="785813" cy="214312"/>
        </p:xfrm>
        <a:graphic>
          <a:graphicData uri="http://schemas.openxmlformats.org/presentationml/2006/ole">
            <p:oleObj spid="_x0000_s1026" name="PHOTO-PAINT" r:id="rId4" imgW="1252412" imgH="929484" progId="">
              <p:embed/>
            </p:oleObj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4513263" y="4799013"/>
          <a:ext cx="1071562" cy="214312"/>
        </p:xfrm>
        <a:graphic>
          <a:graphicData uri="http://schemas.openxmlformats.org/presentationml/2006/ole">
            <p:oleObj spid="_x0000_s1027" name="PHOTO-PAINT" r:id="rId5" imgW="1252412" imgH="929484" progId="">
              <p:embed/>
            </p:oleObj>
          </a:graphicData>
        </a:graphic>
      </p:graphicFrame>
      <p:pic>
        <p:nvPicPr>
          <p:cNvPr id="1035" name="Picture 4" descr="Отсканировано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Дата 9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1506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0482" name="Нижний колонтитул 4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14313" y="1143000"/>
            <a:ext cx="84963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4600"/>
                </a:solidFill>
                <a:cs typeface="Arial" charset="0"/>
              </a:rPr>
              <a:t> </a:t>
            </a:r>
            <a:r>
              <a:rPr lang="ru-RU" sz="2000" dirty="0">
                <a:solidFill>
                  <a:srgbClr val="004600"/>
                </a:solidFill>
                <a:latin typeface="Arial" pitchFamily="34" charset="0"/>
                <a:cs typeface="Arial" pitchFamily="34" charset="0"/>
              </a:rPr>
              <a:t>– переписывает с бланка регистрации на бланки №1 и №2  значения регистрационных полей: </a:t>
            </a:r>
            <a:r>
              <a:rPr lang="ru-RU" sz="2000" i="1" dirty="0">
                <a:solidFill>
                  <a:srgbClr val="004600"/>
                </a:solidFill>
                <a:latin typeface="Arial" pitchFamily="34" charset="0"/>
                <a:cs typeface="Arial" pitchFamily="34" charset="0"/>
              </a:rPr>
              <a:t>код региона, код предмета, название предмета,</a:t>
            </a:r>
          </a:p>
          <a:p>
            <a:pPr>
              <a:defRPr/>
            </a:pPr>
            <a:r>
              <a:rPr lang="ru-RU" sz="2000" dirty="0">
                <a:solidFill>
                  <a:srgbClr val="004600"/>
                </a:solidFill>
                <a:latin typeface="Arial" pitchFamily="34" charset="0"/>
                <a:cs typeface="Arial" pitchFamily="34" charset="0"/>
              </a:rPr>
              <a:t> – ставит подпись на бланке ответов №1,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14313" y="260350"/>
            <a:ext cx="650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4600"/>
                </a:solidFill>
              </a:rPr>
              <a:t>	Участник экзамена</a:t>
            </a:r>
            <a:r>
              <a:rPr lang="ru-RU" b="1"/>
              <a:t> 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57188" y="3327400"/>
            <a:ext cx="8535987" cy="1138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>
                <a:solidFill>
                  <a:srgbClr val="004600"/>
                </a:solidFill>
              </a:rPr>
              <a:t> – </a:t>
            </a:r>
            <a:r>
              <a:rPr lang="ru-RU" sz="2000">
                <a:solidFill>
                  <a:srgbClr val="004600"/>
                </a:solidFill>
              </a:rPr>
              <a:t>в случае выхода из аудитории по уважительной причине должен сдать бланки экзамена организатору,</a:t>
            </a:r>
          </a:p>
          <a:p>
            <a:pPr marL="342900" indent="-342900"/>
            <a:r>
              <a:rPr lang="ru-RU" sz="2000">
                <a:solidFill>
                  <a:srgbClr val="004600"/>
                </a:solidFill>
              </a:rPr>
              <a:t> – может подать претензию по содержанию КИМо</a:t>
            </a:r>
            <a:r>
              <a:rPr lang="ru-RU" sz="2400">
                <a:solidFill>
                  <a:srgbClr val="004600"/>
                </a:solidFill>
              </a:rPr>
              <a:t>в.</a:t>
            </a: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5357813" y="28575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solidFill>
                  <a:srgbClr val="004600"/>
                </a:solidFill>
              </a:rPr>
              <a:t>Во время экзамена</a:t>
            </a: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214313" y="2571750"/>
            <a:ext cx="8501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4600"/>
                </a:solidFill>
              </a:rPr>
              <a:t> – </a:t>
            </a:r>
            <a:r>
              <a:rPr lang="ru-RU" sz="2000">
                <a:solidFill>
                  <a:srgbClr val="004600"/>
                </a:solidFill>
              </a:rPr>
              <a:t>может получить дополнительный бланк ответов №2, лист черновика,</a:t>
            </a:r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214313" y="4429125"/>
            <a:ext cx="8713787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000" i="1">
                <a:solidFill>
                  <a:srgbClr val="A50021"/>
                </a:solidFill>
              </a:rPr>
              <a:t>Организаторы не отвечают на вопросы</a:t>
            </a: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000" i="1">
                <a:solidFill>
                  <a:srgbClr val="A50021"/>
                </a:solidFill>
              </a:rPr>
              <a:t>по содержанию заданий! 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0" y="5072063"/>
            <a:ext cx="9144000" cy="1096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i="1">
                <a:solidFill>
                  <a:srgbClr val="A50021"/>
                </a:solidFill>
              </a:rPr>
              <a:t>По решению ГЭК Костромской области от 17.04.09 </a:t>
            </a: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b="1" i="1">
                <a:solidFill>
                  <a:srgbClr val="A50021"/>
                </a:solidFill>
              </a:rPr>
              <a:t>факт наличия мобильного телефона</a:t>
            </a:r>
            <a:r>
              <a:rPr lang="ru-RU" sz="2200" i="1">
                <a:solidFill>
                  <a:srgbClr val="A50021"/>
                </a:solidFill>
              </a:rPr>
              <a:t> у участника экзамена может являться причиной удаления с экзамена.</a:t>
            </a:r>
            <a:r>
              <a:rPr lang="ru-RU" sz="220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21515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91" name="Дата 10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2530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1506" name="Нижний колонтитул 4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5143500" y="285750"/>
            <a:ext cx="273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solidFill>
                  <a:srgbClr val="004600"/>
                </a:solidFill>
              </a:rPr>
              <a:t>Во время экзамена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85750" y="1285875"/>
            <a:ext cx="84248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lang="ru-RU" sz="2400">
                <a:solidFill>
                  <a:srgbClr val="004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4600"/>
                </a:solidFill>
              </a:rPr>
              <a:t>В случае удаления с экзамена организатор</a:t>
            </a:r>
            <a:r>
              <a:rPr lang="ru-RU" sz="2000" b="1"/>
              <a:t> </a:t>
            </a:r>
            <a:r>
              <a:rPr lang="ru-RU" sz="2000">
                <a:solidFill>
                  <a:srgbClr val="004600"/>
                </a:solidFill>
              </a:rPr>
              <a:t>на регистрационном бланке в поле </a:t>
            </a:r>
            <a:r>
              <a:rPr lang="ru-RU" sz="2000" i="1">
                <a:solidFill>
                  <a:srgbClr val="004600"/>
                </a:solidFill>
              </a:rPr>
              <a:t>«Удален с экзамена в связи с нарушением порядка проведения ЕГЭ» </a:t>
            </a:r>
            <a:r>
              <a:rPr lang="ru-RU" sz="2000">
                <a:solidFill>
                  <a:srgbClr val="004600"/>
                </a:solidFill>
              </a:rPr>
              <a:t>ставит метку и подпись в специально отведенном поле, в пропуске указывает </a:t>
            </a:r>
            <a:r>
              <a:rPr lang="ru-RU" sz="2000" i="1">
                <a:solidFill>
                  <a:srgbClr val="004600"/>
                </a:solidFill>
              </a:rPr>
              <a:t>«Удален с экзамена»</a:t>
            </a:r>
            <a:r>
              <a:rPr lang="ru-RU" sz="2000">
                <a:solidFill>
                  <a:srgbClr val="004600"/>
                </a:solidFill>
              </a:rPr>
              <a:t>. </a:t>
            </a:r>
          </a:p>
          <a:p>
            <a:pPr>
              <a:lnSpc>
                <a:spcPct val="95000"/>
              </a:lnSpc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  <a:p>
            <a:pPr>
              <a:lnSpc>
                <a:spcPct val="95000"/>
              </a:lnSpc>
              <a:buFontTx/>
              <a:buChar char="•"/>
            </a:pPr>
            <a:r>
              <a:rPr lang="ru-RU" sz="2400">
                <a:solidFill>
                  <a:srgbClr val="004600"/>
                </a:solidFill>
                <a:latin typeface="Times New Roman" pitchFamily="18" charset="0"/>
              </a:rPr>
              <a:t>  </a:t>
            </a:r>
            <a:r>
              <a:rPr lang="ru-RU" sz="2000">
                <a:solidFill>
                  <a:srgbClr val="004600"/>
                </a:solidFill>
              </a:rPr>
              <a:t>Если участник экзамена должен покинуть ППЭ по уважительной причине, организатор</a:t>
            </a:r>
            <a:r>
              <a:rPr lang="ru-RU" sz="2000" b="1"/>
              <a:t> </a:t>
            </a:r>
            <a:r>
              <a:rPr lang="ru-RU" sz="2000">
                <a:solidFill>
                  <a:srgbClr val="004600"/>
                </a:solidFill>
              </a:rPr>
              <a:t>на регистрационном бланке в поле </a:t>
            </a:r>
            <a:r>
              <a:rPr lang="ru-RU" sz="2000" i="1">
                <a:solidFill>
                  <a:srgbClr val="004600"/>
                </a:solidFill>
              </a:rPr>
              <a:t>«Не закончил экзамен по уважительной причине»</a:t>
            </a:r>
            <a:r>
              <a:rPr lang="ru-RU" sz="2000">
                <a:solidFill>
                  <a:srgbClr val="004600"/>
                </a:solidFill>
              </a:rPr>
              <a:t> ставит метку и подпись в специально отведенном поле, в пропуске указывает </a:t>
            </a:r>
            <a:r>
              <a:rPr lang="ru-RU" sz="2000" i="1">
                <a:solidFill>
                  <a:srgbClr val="004600"/>
                </a:solidFill>
              </a:rPr>
              <a:t>«Не закончил экзамен по уважительной причине»</a:t>
            </a:r>
            <a:r>
              <a:rPr lang="ru-RU" sz="2000">
                <a:solidFill>
                  <a:srgbClr val="004600"/>
                </a:solidFill>
              </a:rPr>
              <a:t>.</a:t>
            </a:r>
            <a:r>
              <a:rPr lang="ru-RU" sz="2000" b="1"/>
              <a:t> </a:t>
            </a:r>
            <a:endParaRPr lang="ru-RU" sz="2000">
              <a:solidFill>
                <a:srgbClr val="004600"/>
              </a:solidFill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14313" y="4643438"/>
            <a:ext cx="8929687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i="1">
                <a:solidFill>
                  <a:srgbClr val="A50021"/>
                </a:solidFill>
              </a:rPr>
              <a:t>Бланки ответов участников, удаленных с экзамена, </a:t>
            </a:r>
            <a:br>
              <a:rPr lang="ru-RU" sz="2200" i="1">
                <a:solidFill>
                  <a:srgbClr val="A50021"/>
                </a:solidFill>
              </a:rPr>
            </a:br>
            <a:r>
              <a:rPr lang="ru-RU" sz="2200" i="1">
                <a:solidFill>
                  <a:srgbClr val="A50021"/>
                </a:solidFill>
              </a:rPr>
              <a:t>не закончивших экзамен по уважительной причине, </a:t>
            </a:r>
          </a:p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ru-RU" sz="2200" i="1">
                <a:solidFill>
                  <a:srgbClr val="A50021"/>
                </a:solidFill>
              </a:rPr>
              <a:t>направляются на обработку в спецпакетах аудитории.</a:t>
            </a:r>
            <a:r>
              <a:rPr lang="ru-RU" sz="220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22535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11" name="Дата 6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3554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2530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28600" y="1676400"/>
            <a:ext cx="86868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4. Освоение основных общеобразовательных программ среднего</a:t>
            </a:r>
          </a:p>
          <a:p>
            <a:pPr algn="just"/>
            <a:r>
              <a:rPr lang="ru-RU"/>
              <a:t>(полного ) общего образования в образовательном учреждении, имеющем</a:t>
            </a:r>
          </a:p>
          <a:p>
            <a:pPr algn="just"/>
            <a:r>
              <a:rPr lang="ru-RU"/>
              <a:t>государственную аккредитацию, завершается обязательной</a:t>
            </a:r>
          </a:p>
          <a:p>
            <a:pPr algn="just"/>
            <a:r>
              <a:rPr lang="ru-RU"/>
              <a:t>государственной (итоговой ) аттестацией выпускников </a:t>
            </a:r>
            <a:r>
              <a:rPr lang="ru-RU" b="1" i="1">
                <a:solidFill>
                  <a:srgbClr val="CC3300"/>
                </a:solidFill>
              </a:rPr>
              <a:t>по русскому языку и</a:t>
            </a:r>
          </a:p>
          <a:p>
            <a:pPr algn="just"/>
            <a:r>
              <a:rPr lang="ru-RU" b="1" i="1">
                <a:solidFill>
                  <a:srgbClr val="CC3300"/>
                </a:solidFill>
              </a:rPr>
              <a:t>математике .</a:t>
            </a:r>
          </a:p>
          <a:p>
            <a:pPr algn="just"/>
            <a:r>
              <a:rPr lang="ru-RU">
                <a:solidFill>
                  <a:srgbClr val="CC3300"/>
                </a:solidFill>
              </a:rPr>
              <a:t>Экзамены по другим общеобразовательным предметам</a:t>
            </a:r>
            <a:r>
              <a:rPr lang="ru-RU"/>
              <a:t> - литературе ,</a:t>
            </a:r>
          </a:p>
          <a:p>
            <a:pPr algn="just"/>
            <a:r>
              <a:rPr lang="ru-RU"/>
              <a:t>физике , химии , биологии , географии , истории , обществознании ,</a:t>
            </a:r>
          </a:p>
          <a:p>
            <a:pPr algn="just"/>
            <a:r>
              <a:rPr lang="ru-RU"/>
              <a:t>иностранным языкам (английский , немецкий , французский и испанский</a:t>
            </a:r>
          </a:p>
          <a:p>
            <a:pPr algn="just"/>
            <a:r>
              <a:rPr lang="ru-RU"/>
              <a:t>языки ), информатике и информационно -коммуникационным технологиям</a:t>
            </a:r>
          </a:p>
          <a:p>
            <a:pPr algn="just"/>
            <a:r>
              <a:rPr lang="ru-RU"/>
              <a:t>(ИКТ ) - </a:t>
            </a:r>
            <a:r>
              <a:rPr lang="ru-RU">
                <a:solidFill>
                  <a:srgbClr val="CC3300"/>
                </a:solidFill>
              </a:rPr>
              <a:t>выпускники сдают на добровольной основе по своему выбору</a:t>
            </a:r>
            <a:r>
              <a:rPr lang="ru-RU">
                <a:solidFill>
                  <a:schemeClr val="accent2"/>
                </a:solidFill>
              </a:rPr>
              <a:t> .</a:t>
            </a:r>
          </a:p>
          <a:p>
            <a:pPr algn="just"/>
            <a:r>
              <a:rPr lang="ru-RU" i="1"/>
              <a:t>Количество экзаменов по выбору определяется выпускниками</a:t>
            </a:r>
          </a:p>
          <a:p>
            <a:pPr algn="just"/>
            <a:r>
              <a:rPr lang="ru-RU" b="1" i="1"/>
              <a:t>самостоятельно,</a:t>
            </a:r>
            <a:r>
              <a:rPr lang="ru-RU"/>
              <a:t> для чего не позднее </a:t>
            </a:r>
            <a:r>
              <a:rPr lang="ru-RU">
                <a:solidFill>
                  <a:srgbClr val="CC3300"/>
                </a:solidFill>
              </a:rPr>
              <a:t>1 марта</a:t>
            </a:r>
            <a:r>
              <a:rPr lang="ru-RU"/>
              <a:t> текущего года они подают в</a:t>
            </a:r>
          </a:p>
          <a:p>
            <a:pPr algn="just"/>
            <a:r>
              <a:rPr lang="ru-RU"/>
              <a:t>образовательное учреждение заявление о сдаче экзаменов по выбору с</a:t>
            </a:r>
          </a:p>
          <a:p>
            <a:pPr algn="just"/>
            <a:r>
              <a:rPr lang="ru-RU"/>
              <a:t>указанием соответствующих общеобразовательных предметов .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214313" y="285750"/>
            <a:ext cx="7691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folHlink"/>
                </a:solidFill>
              </a:rPr>
              <a:t>ПОЛОЖЕНИЕ</a:t>
            </a:r>
          </a:p>
          <a:p>
            <a:pPr algn="ctr"/>
            <a:r>
              <a:rPr lang="ru-RU">
                <a:solidFill>
                  <a:schemeClr val="folHlink"/>
                </a:solidFill>
              </a:rPr>
              <a:t>о формах и порядке проведения государственной (итоговой ) аттестации обучающихся, освоивших основные общеобразовательные программы среднего (полного ) общего образования</a:t>
            </a:r>
          </a:p>
        </p:txBody>
      </p:sp>
      <p:pic>
        <p:nvPicPr>
          <p:cNvPr id="23558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5" y="214313"/>
            <a:ext cx="1052513" cy="99695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34" name="Дата 5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декабрь,2010</a:t>
            </a:r>
          </a:p>
        </p:txBody>
      </p:sp>
      <p:sp>
        <p:nvSpPr>
          <p:cNvPr id="24578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МОУ ЧСОШ им. А.А.Яковлева</a:t>
            </a:r>
          </a:p>
        </p:txBody>
      </p:sp>
      <p:sp>
        <p:nvSpPr>
          <p:cNvPr id="23554" name="Нижний колонтитул 2"/>
          <p:cNvSpPr txBox="1">
            <a:spLocks noGrp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solidFill>
                  <a:srgbClr val="FFFFFF"/>
                </a:solidFill>
                <a:cs typeface="+mn-cs"/>
              </a:rPr>
              <a:t>МОУ ЧСОШ им. А.А.Яковлева</a:t>
            </a: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87450" y="692150"/>
            <a:ext cx="612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tx2"/>
                </a:solidFill>
              </a:rPr>
              <a:t>Обязательные предметы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642938" y="1714500"/>
            <a:ext cx="4968875" cy="1014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3300"/>
                </a:solidFill>
              </a:rPr>
              <a:t>Математика – 4 часа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Минимальный порог – 21 балл 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1357313" y="3214688"/>
            <a:ext cx="5040312" cy="10144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3300"/>
                </a:solidFill>
              </a:rPr>
              <a:t>Русский язык – 3 часа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folHlink"/>
                </a:solidFill>
              </a:rPr>
              <a:t>Минимальный порог – 36 баллов</a:t>
            </a:r>
          </a:p>
        </p:txBody>
      </p:sp>
      <p:pic>
        <p:nvPicPr>
          <p:cNvPr id="24583" name="Picture 4" descr="Отсканировано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214313"/>
            <a:ext cx="981075" cy="92868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559" name="Дата 6"/>
          <p:cNvSpPr txBox="1">
            <a:spLocks noGrp="1"/>
          </p:cNvSpPr>
          <p:nvPr/>
        </p:nvSpPr>
        <p:spPr bwMode="auto">
          <a:xfrm>
            <a:off x="5791200" y="6405563"/>
            <a:ext cx="304482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400">
                <a:solidFill>
                  <a:srgbClr val="FFFFFF"/>
                </a:solidFill>
                <a:cs typeface="+mn-cs"/>
              </a:rPr>
              <a:t>декабрь,2010</a:t>
            </a:r>
          </a:p>
        </p:txBody>
      </p:sp>
      <p:pic>
        <p:nvPicPr>
          <p:cNvPr id="24585" name="Picture 44" descr="0d7bfbb42edcbbc148491e5164e3ef6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357688"/>
            <a:ext cx="1865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c71519f2-859d-46c1-a1b6-2941efed936d">T4CTUPCNHN5M-916029554-3</_dlc_DocId>
    <_dlc_DocIdUrl xmlns="c71519f2-859d-46c1-a1b6-2941efed936d">
      <Url>http://xn--44-6kcadhwnl3cfdx.xn--p1ai/chuhloma/shoolchuh/_layouts/15/DocIdRedir.aspx?ID=T4CTUPCNHN5M-916029554-3</Url>
      <Description>T4CTUPCNHN5M-916029554-3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E813CD73E30894D863EA4B037345835" ma:contentTypeVersion="1" ma:contentTypeDescription="Создание документа." ma:contentTypeScope="" ma:versionID="55770ef0515959b9dca3f7be5f0197be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808455-284B-418B-B3DD-FBA8FB57CB17}"/>
</file>

<file path=customXml/itemProps2.xml><?xml version="1.0" encoding="utf-8"?>
<ds:datastoreItem xmlns:ds="http://schemas.openxmlformats.org/officeDocument/2006/customXml" ds:itemID="{7BD09C08-A42C-4804-90F6-A109A7622D23}"/>
</file>

<file path=customXml/itemProps3.xml><?xml version="1.0" encoding="utf-8"?>
<ds:datastoreItem xmlns:ds="http://schemas.openxmlformats.org/officeDocument/2006/customXml" ds:itemID="{725A8C0A-10C1-4D6C-A0E9-625CE08C8455}"/>
</file>

<file path=customXml/itemProps4.xml><?xml version="1.0" encoding="utf-8"?>
<ds:datastoreItem xmlns:ds="http://schemas.openxmlformats.org/officeDocument/2006/customXml" ds:itemID="{65633387-D9CE-4521-ABE1-1259477DB564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1056</TotalTime>
  <Words>846</Words>
  <Application>Microsoft Office PowerPoint</Application>
  <PresentationFormat>Экран (4:3)</PresentationFormat>
  <Paragraphs>201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9" baseType="lpstr">
      <vt:lpstr>Arial</vt:lpstr>
      <vt:lpstr>Georgia</vt:lpstr>
      <vt:lpstr>Wingdings 2</vt:lpstr>
      <vt:lpstr>Wingdings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PHOTO-PAINT</vt:lpstr>
      <vt:lpstr>Диаграмма</vt:lpstr>
      <vt:lpstr>Лист Microsoft Excel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Выбор предметов  для итоговой аттестации - 2011</vt:lpstr>
      <vt:lpstr>Слайд 12</vt:lpstr>
      <vt:lpstr>Слайд 13</vt:lpstr>
      <vt:lpstr>Выбор предметов  для итоговой аттестации-2010</vt:lpstr>
      <vt:lpstr>Результаты ЕГЭ за три года</vt:lpstr>
      <vt:lpstr>Результаты ЕГЭ</vt:lpstr>
      <vt:lpstr>Слайд 17</vt:lpstr>
      <vt:lpstr>Слайд 18</vt:lpstr>
      <vt:lpstr>Слайд 19</vt:lpstr>
      <vt:lpstr>Экзамены проверят не только знания, но и характер</vt:lpstr>
    </vt:vector>
  </TitlesOfParts>
  <Company>Министерство образования Российской Федерации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 11 «Б» классе</dc:title>
  <dc:creator>Пользователь</dc:creator>
  <cp:lastModifiedBy>Пользователь</cp:lastModifiedBy>
  <cp:revision>61</cp:revision>
  <dcterms:created xsi:type="dcterms:W3CDTF">2007-01-30T07:13:02Z</dcterms:created>
  <dcterms:modified xsi:type="dcterms:W3CDTF">2011-10-02T16:33:49Z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0x0101009E813CD73E30894D863EA4B037345835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ItemGuid">
    <vt:lpwstr>90b0d854-5c7c-4b5b-8376-833368886359</vt:lpwstr>
  </property>
</Properties>
</file>