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1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ED533-60F1-4D22-B1E8-CF5B2529D0DB}" type="datetimeFigureOut">
              <a:rPr lang="ru-RU" smtClean="0"/>
              <a:pPr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BE8E-426B-4122-A698-79A253198B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ED533-60F1-4D22-B1E8-CF5B2529D0DB}" type="datetimeFigureOut">
              <a:rPr lang="ru-RU" smtClean="0"/>
              <a:pPr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BE8E-426B-4122-A698-79A253198B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ED533-60F1-4D22-B1E8-CF5B2529D0DB}" type="datetimeFigureOut">
              <a:rPr lang="ru-RU" smtClean="0"/>
              <a:pPr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BE8E-426B-4122-A698-79A253198B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ED533-60F1-4D22-B1E8-CF5B2529D0DB}" type="datetimeFigureOut">
              <a:rPr lang="ru-RU" smtClean="0"/>
              <a:pPr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BE8E-426B-4122-A698-79A253198B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ED533-60F1-4D22-B1E8-CF5B2529D0DB}" type="datetimeFigureOut">
              <a:rPr lang="ru-RU" smtClean="0"/>
              <a:pPr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BE8E-426B-4122-A698-79A253198B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ED533-60F1-4D22-B1E8-CF5B2529D0DB}" type="datetimeFigureOut">
              <a:rPr lang="ru-RU" smtClean="0"/>
              <a:pPr/>
              <a:t>18.10.2020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BE8E-426B-4122-A698-79A253198B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ED533-60F1-4D22-B1E8-CF5B2529D0DB}" type="datetimeFigureOut">
              <a:rPr lang="ru-RU" smtClean="0"/>
              <a:pPr/>
              <a:t>18.10.2020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BE8E-426B-4122-A698-79A253198B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ED533-60F1-4D22-B1E8-CF5B2529D0DB}" type="datetimeFigureOut">
              <a:rPr lang="ru-RU" smtClean="0"/>
              <a:pPr/>
              <a:t>18.10.2020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BE8E-426B-4122-A698-79A253198B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ED533-60F1-4D22-B1E8-CF5B2529D0DB}" type="datetimeFigureOut">
              <a:rPr lang="ru-RU" smtClean="0"/>
              <a:pPr/>
              <a:t>18.10.2020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BE8E-426B-4122-A698-79A253198B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ED533-60F1-4D22-B1E8-CF5B2529D0DB}" type="datetimeFigureOut">
              <a:rPr lang="ru-RU" smtClean="0"/>
              <a:pPr/>
              <a:t>18.10.2020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BE8E-426B-4122-A698-79A253198B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ED533-60F1-4D22-B1E8-CF5B2529D0DB}" type="datetimeFigureOut">
              <a:rPr lang="ru-RU" smtClean="0"/>
              <a:pPr/>
              <a:t>18.10.2020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BE8E-426B-4122-A698-79A253198B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ED533-60F1-4D22-B1E8-CF5B2529D0DB}" type="datetimeFigureOut">
              <a:rPr lang="ru-RU" smtClean="0"/>
              <a:pPr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6BE8E-426B-4122-A698-79A253198B2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691680" y="764704"/>
            <a:ext cx="547260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Формы организации работы с детьми  по основам безопасности жизнедеятельности в детском саду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104651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 проектов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12776"/>
            <a:ext cx="439248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860032" y="1484784"/>
            <a:ext cx="402189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Использование метода проекта целесообразно потому, что:</a:t>
            </a:r>
          </a:p>
          <a:p>
            <a:pPr>
              <a:buFontTx/>
              <a:buChar char="-"/>
            </a:pPr>
            <a:r>
              <a:rPr lang="ru-RU" sz="2800" dirty="0" smtClean="0"/>
              <a:t>Общение на равных</a:t>
            </a:r>
          </a:p>
          <a:p>
            <a:pPr>
              <a:buFontTx/>
              <a:buChar char="-"/>
            </a:pPr>
            <a:r>
              <a:rPr lang="ru-RU" sz="2800" dirty="0" smtClean="0"/>
              <a:t>Ребёнок заказчик, исполнитель и эксперт</a:t>
            </a:r>
          </a:p>
          <a:p>
            <a:pPr>
              <a:buFontTx/>
              <a:buChar char="-"/>
            </a:pPr>
            <a:r>
              <a:rPr lang="ru-RU" sz="2800" dirty="0" smtClean="0"/>
              <a:t>Улучшение микроклимата</a:t>
            </a:r>
          </a:p>
          <a:p>
            <a:pPr>
              <a:buFontTx/>
              <a:buChar char="-"/>
            </a:pPr>
            <a:r>
              <a:rPr lang="ru-RU" sz="2800" dirty="0" smtClean="0"/>
              <a:t>Удовлетворение потребностей ребёнка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51520" y="332657"/>
            <a:ext cx="8496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ИКТ</a:t>
            </a:r>
          </a:p>
        </p:txBody>
      </p:sp>
      <p:pic>
        <p:nvPicPr>
          <p:cNvPr id="3074" name="Picture 2" descr="G:\Новая папка\2020-10-18-09-53-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340768"/>
            <a:ext cx="4392488" cy="417646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292080" y="1772816"/>
            <a:ext cx="35283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Преимущества:</a:t>
            </a:r>
          </a:p>
          <a:p>
            <a:pPr>
              <a:buFontTx/>
              <a:buChar char="-"/>
            </a:pP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Нетрадиционность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 Яркость</a:t>
            </a:r>
          </a:p>
          <a:p>
            <a:pPr>
              <a:buFontTx/>
              <a:buChar char="-"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 Насыщенность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51520" y="148480"/>
            <a:ext cx="864096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3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Минутки безопасности</a:t>
            </a:r>
            <a:r>
              <a:rPr kumimoji="0" lang="ru-RU" sz="1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(ПРИЛОЖЕНИЕ 3)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2777" r="12777"/>
          <a:stretch>
            <a:fillRect/>
          </a:stretch>
        </p:blipFill>
        <p:spPr bwMode="auto">
          <a:xfrm>
            <a:off x="395536" y="1556792"/>
            <a:ext cx="3762458" cy="3762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427984" y="1556792"/>
            <a:ext cx="417646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«Почему нужно мыть руки после общения с животными?»</a:t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«Докажи, что надо умываться»</a:t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«Чем опасна гроза?»</a:t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«Когда вода опасна?» </a:t>
            </a:r>
          </a:p>
          <a:p>
            <a:r>
              <a:rPr lang="ru-RU" sz="2400" dirty="0" smtClean="0"/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«Осторожно: грибы и растения на участке»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«Безопасность на льду весной»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И др.</a:t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51520" y="332656"/>
            <a:ext cx="85689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/>
              <a:t>Педагогические ситуации</a:t>
            </a:r>
            <a:endParaRPr lang="ru-RU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340768"/>
            <a:ext cx="407269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788024" y="1340768"/>
            <a:ext cx="410445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Виды педагогических ситуаций:</a:t>
            </a:r>
          </a:p>
          <a:p>
            <a:pPr>
              <a:buFontTx/>
              <a:buChar char="-"/>
            </a:pPr>
            <a:r>
              <a:rPr lang="ru-RU" sz="3200" dirty="0" smtClean="0"/>
              <a:t>Ситуации-иллюстрации</a:t>
            </a:r>
          </a:p>
          <a:p>
            <a:pPr>
              <a:buFontTx/>
              <a:buChar char="-"/>
            </a:pPr>
            <a:r>
              <a:rPr lang="ru-RU" sz="3200" dirty="0" smtClean="0"/>
              <a:t>Ситуации-упражнения</a:t>
            </a:r>
          </a:p>
          <a:p>
            <a:pPr>
              <a:buFontTx/>
              <a:buChar char="-"/>
            </a:pPr>
            <a:r>
              <a:rPr lang="ru-RU" sz="3200" dirty="0" smtClean="0"/>
              <a:t>Ситуации-проблемы</a:t>
            </a:r>
          </a:p>
          <a:p>
            <a:pPr>
              <a:buFontTx/>
              <a:buChar char="-"/>
            </a:pPr>
            <a:r>
              <a:rPr lang="ru-RU" sz="3200" dirty="0" smtClean="0"/>
              <a:t>Ситуации-оценки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203848" y="260648"/>
            <a:ext cx="30243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/>
              <a:t>Наблюдение</a:t>
            </a:r>
            <a:endParaRPr lang="ru-RU" sz="3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t="6267" b="6267"/>
          <a:stretch>
            <a:fillRect/>
          </a:stretch>
        </p:blipFill>
        <p:spPr bwMode="auto">
          <a:xfrm>
            <a:off x="755576" y="1340768"/>
            <a:ext cx="4114346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076056" y="1412776"/>
            <a:ext cx="352839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-за работой светофора;                                                                                   </a:t>
            </a:r>
            <a:br>
              <a:rPr lang="ru-RU" sz="2800" dirty="0" smtClean="0"/>
            </a:br>
            <a:r>
              <a:rPr lang="ru-RU" sz="2800" dirty="0" smtClean="0"/>
              <a:t> -за пешеходами на пешеходном переходе;                                                    </a:t>
            </a:r>
            <a:br>
              <a:rPr lang="ru-RU" sz="2800" dirty="0" smtClean="0"/>
            </a:br>
            <a:r>
              <a:rPr lang="ru-RU" sz="2800" dirty="0" smtClean="0"/>
              <a:t>-за движущимся транспортом;                                                                        </a:t>
            </a:r>
            <a:br>
              <a:rPr lang="ru-RU" sz="2800" dirty="0" smtClean="0"/>
            </a:br>
            <a:r>
              <a:rPr lang="ru-RU" sz="2800" dirty="0" smtClean="0"/>
              <a:t> -за природными явлениями (метель, гроза);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347864" y="332656"/>
            <a:ext cx="230425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 smtClean="0"/>
              <a:t>Игры</a:t>
            </a:r>
          </a:p>
          <a:p>
            <a:pPr algn="ctr"/>
            <a:r>
              <a:rPr lang="ru-RU" dirty="0" smtClean="0"/>
              <a:t>(ПРИЛОЖЕНИЯ 5 и 6)</a:t>
            </a:r>
            <a:endParaRPr lang="ru-RU" sz="3200" b="1" u="sng" dirty="0" smtClean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12463" r="12463"/>
          <a:stretch>
            <a:fillRect/>
          </a:stretch>
        </p:blipFill>
        <p:spPr bwMode="auto">
          <a:xfrm>
            <a:off x="323528" y="1136478"/>
            <a:ext cx="201622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12486" r="12486"/>
          <a:stretch>
            <a:fillRect/>
          </a:stretch>
        </p:blipFill>
        <p:spPr bwMode="auto">
          <a:xfrm>
            <a:off x="467544" y="4293096"/>
            <a:ext cx="216024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l="18345" r="18345"/>
          <a:stretch>
            <a:fillRect/>
          </a:stretch>
        </p:blipFill>
        <p:spPr bwMode="auto">
          <a:xfrm>
            <a:off x="2843808" y="1206642"/>
            <a:ext cx="208823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 l="16654" r="16654"/>
          <a:stretch>
            <a:fillRect/>
          </a:stretch>
        </p:blipFill>
        <p:spPr bwMode="auto">
          <a:xfrm>
            <a:off x="2915816" y="4293096"/>
            <a:ext cx="2098122" cy="2098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/>
          <a:srcRect l="12486" r="12486"/>
          <a:stretch>
            <a:fillRect/>
          </a:stretch>
        </p:blipFill>
        <p:spPr bwMode="auto">
          <a:xfrm>
            <a:off x="1835696" y="2780928"/>
            <a:ext cx="1882098" cy="188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5220072" y="1551825"/>
            <a:ext cx="324036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- Дидактические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- подвижные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- с/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игры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настольно-печатные игры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2800" dirty="0" smtClean="0">
                <a:ea typeface="Times New Roman" pitchFamily="18" charset="0"/>
              </a:rPr>
              <a:t>Игры драматизации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Игры</a:t>
            </a: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 моделирование ситуаций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843809" y="404664"/>
            <a:ext cx="41764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/>
              <a:t>Игровые тренинги</a:t>
            </a:r>
            <a:r>
              <a:rPr lang="ru-RU" dirty="0"/>
              <a:t>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12776"/>
            <a:ext cx="388843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572000" y="1412776"/>
            <a:ext cx="42484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Arial" pitchFamily="34" charset="0"/>
                <a:cs typeface="Arial" pitchFamily="34" charset="0"/>
              </a:rPr>
              <a:t>Корень этого слова - тренировка. </a:t>
            </a:r>
          </a:p>
          <a:p>
            <a:r>
              <a:rPr lang="ru-RU" sz="3200" dirty="0" smtClean="0">
                <a:latin typeface="Arial" pitchFamily="34" charset="0"/>
                <a:cs typeface="Arial" pitchFamily="34" charset="0"/>
              </a:rPr>
              <a:t>Задачей тренинга является научить ребенка конкретному навыку поведения</a:t>
            </a:r>
            <a:r>
              <a:rPr lang="ru-RU" dirty="0" smtClean="0"/>
              <a:t>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779912" y="332656"/>
            <a:ext cx="1440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/>
              <a:t>Труд</a:t>
            </a:r>
            <a:endParaRPr lang="ru-RU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08720"/>
            <a:ext cx="4290901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716016" y="1196753"/>
            <a:ext cx="410445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Arial" pitchFamily="34" charset="0"/>
                <a:cs typeface="Arial" pitchFamily="34" charset="0"/>
              </a:rPr>
              <a:t>С формированием трудовых умений и навыков у ребенка уменьшается опасность пребывания в отсутствии взрослых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051721" y="476672"/>
            <a:ext cx="4896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/>
              <a:t>Развлечения и отдых</a:t>
            </a:r>
            <a:endParaRPr lang="ru-RU" sz="3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84784"/>
            <a:ext cx="333332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851920" y="1484784"/>
            <a:ext cx="48965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Виды </a:t>
            </a:r>
            <a:r>
              <a:rPr lang="ru-RU" sz="3200" dirty="0" err="1" smtClean="0"/>
              <a:t>культурно-досуговой</a:t>
            </a:r>
            <a:r>
              <a:rPr lang="ru-RU" sz="3200" dirty="0" smtClean="0"/>
              <a:t> деятельности: </a:t>
            </a:r>
          </a:p>
          <a:p>
            <a:r>
              <a:rPr lang="ru-RU" sz="3200" dirty="0" smtClean="0"/>
              <a:t>- отдых, </a:t>
            </a:r>
          </a:p>
          <a:p>
            <a:r>
              <a:rPr lang="ru-RU" sz="3200" dirty="0" smtClean="0"/>
              <a:t>- развлечения, </a:t>
            </a:r>
          </a:p>
          <a:p>
            <a:r>
              <a:rPr lang="ru-RU" sz="3200" dirty="0" smtClean="0"/>
              <a:t>- праздники, </a:t>
            </a:r>
          </a:p>
          <a:p>
            <a:r>
              <a:rPr lang="ru-RU" sz="3200" dirty="0" smtClean="0"/>
              <a:t>- самообразование</a:t>
            </a:r>
          </a:p>
          <a:p>
            <a:r>
              <a:rPr lang="ru-RU" sz="3200" dirty="0" smtClean="0"/>
              <a:t>- творчество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611560" y="132709"/>
            <a:ext cx="81369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Продуктивная деятельность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2776"/>
            <a:ext cx="5352596" cy="4014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652120" y="1916832"/>
            <a:ext cx="32403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Arial" pitchFamily="34" charset="0"/>
                <a:cs typeface="Arial" pitchFamily="34" charset="0"/>
              </a:rPr>
              <a:t>Цель:</a:t>
            </a:r>
          </a:p>
          <a:p>
            <a:r>
              <a:rPr lang="ru-RU" sz="3200" dirty="0" smtClean="0">
                <a:latin typeface="Arial" pitchFamily="34" charset="0"/>
                <a:cs typeface="Arial" pitchFamily="34" charset="0"/>
              </a:rPr>
              <a:t>Закрепление полученных знаний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ilin.jpg"/>
          <p:cNvPicPr>
            <a:picLocks noChangeAspect="1"/>
          </p:cNvPicPr>
          <p:nvPr/>
        </p:nvPicPr>
        <p:blipFill>
          <a:blip r:embed="rId3" cstate="print"/>
          <a:srcRect l="2336" r="2336"/>
          <a:stretch>
            <a:fillRect/>
          </a:stretch>
        </p:blipFill>
        <p:spPr>
          <a:xfrm>
            <a:off x="27344" y="0"/>
            <a:ext cx="3104496" cy="336391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03848" y="1"/>
            <a:ext cx="59401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Задача:</a:t>
            </a:r>
            <a:r>
              <a:rPr lang="ru-RU" sz="2800" b="0" dirty="0" smtClean="0"/>
              <a:t/>
            </a:r>
            <a:br>
              <a:rPr lang="ru-RU" sz="2800" b="0" dirty="0" smtClean="0"/>
            </a:br>
            <a:r>
              <a:rPr lang="ru-RU" sz="2800" b="0" dirty="0" smtClean="0"/>
              <a:t>подготовить ребенка к встрече с различными сложными, а порой опасными жизненными ситуациями. 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3284984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Цель  деятельности: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 </a:t>
            </a:r>
            <a:r>
              <a:rPr lang="ru-RU" sz="2800" dirty="0">
                <a:latin typeface="Calibri" pitchFamily="34" charset="0"/>
                <a:cs typeface="Calibri" pitchFamily="34" charset="0"/>
              </a:rPr>
              <a:t> формирование у детей осознанного выполнения правил поведения, обеспечивающих сохранность их жизни и здоровья в современных условиях улицы, транспорта, природы и быта; всё это сделать в  доступной и занимательной форме, вооружить детей знаниями, умениями и навыками необходимыми для действия в различных ситуациях, угрожающих их жизни и здоровью.</a:t>
            </a:r>
          </a:p>
          <a:p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835696" y="404664"/>
            <a:ext cx="48965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/>
              <a:t>Эксперименты и опыты</a:t>
            </a:r>
            <a:endParaRPr lang="ru-RU" sz="3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t="18312" b="18312"/>
          <a:stretch>
            <a:fillRect/>
          </a:stretch>
        </p:blipFill>
        <p:spPr bwMode="auto">
          <a:xfrm>
            <a:off x="467544" y="1772816"/>
            <a:ext cx="4206240" cy="420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932040" y="1772816"/>
            <a:ext cx="381642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-"Огонь -друг, огонь - враг"(со свечкой);                                                  </a:t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 -"Чем опасны сосульки на крыше дома "(с сосулькой);                                                                            </a:t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 -"Что такое пар?"(с водой)</a:t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- «Волшебные шарики»,</a:t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 - «Ловим электричество в волосах»</a:t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 - «Поймай бабочку» опыт с лампочкой и др.</a:t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323528" y="213718"/>
            <a:ext cx="84249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0768"/>
            <a:ext cx="4536504" cy="4289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644008" y="1412776"/>
            <a:ext cx="417646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Родители больше, чем все остальные должны быть заинтересованы в том, чтобы их ребенок был в безопасности. </a:t>
            </a:r>
            <a:endParaRPr lang="ru-RU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770" y="332656"/>
            <a:ext cx="4134205" cy="6201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788024" y="1196752"/>
            <a:ext cx="4032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/>
              <a:t>СПАСИБО ЗА ВНИМАНИЕ !</a:t>
            </a:r>
            <a:endParaRPr lang="ru-RU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2618" b="2618"/>
          <a:stretch>
            <a:fillRect/>
          </a:stretch>
        </p:blipFill>
        <p:spPr bwMode="auto">
          <a:xfrm>
            <a:off x="6012160" y="4509120"/>
            <a:ext cx="280831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563888" y="7893496"/>
            <a:ext cx="5400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endParaRPr lang="ru-RU" sz="2800" dirty="0" smtClean="0"/>
          </a:p>
          <a:p>
            <a:pPr marL="514350" indent="-514350" algn="just">
              <a:buAutoNum type="arabicPeriod"/>
            </a:pP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260648"/>
            <a:ext cx="8712968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 smtClean="0"/>
              <a:t>Умения и навыки  по  возрастным группам :</a:t>
            </a:r>
          </a:p>
          <a:p>
            <a:pPr marL="514350" indent="-514350" algn="just">
              <a:buAutoNum type="arabicPeriod"/>
            </a:pPr>
            <a:r>
              <a:rPr lang="ru-RU" sz="2400" b="1" i="1" dirty="0" smtClean="0"/>
              <a:t>В первой младшей группе</a:t>
            </a:r>
            <a:r>
              <a:rPr lang="ru-RU" sz="2400" b="1" dirty="0" smtClean="0"/>
              <a:t> </a:t>
            </a:r>
            <a:r>
              <a:rPr lang="ru-RU" sz="2400" dirty="0" smtClean="0"/>
              <a:t>– развитие навыка самосохранения. </a:t>
            </a:r>
          </a:p>
          <a:p>
            <a:pPr marL="514350" indent="-514350" algn="just">
              <a:buFontTx/>
              <a:buAutoNum type="arabicPeriod"/>
            </a:pPr>
            <a:r>
              <a:rPr lang="ru-RU" sz="2400" b="1" i="1" dirty="0" smtClean="0"/>
              <a:t>Во второй младшей группе</a:t>
            </a:r>
            <a:r>
              <a:rPr lang="ru-RU" sz="2400" dirty="0" smtClean="0"/>
              <a:t> – продолжить развитие навыка самосохранения. </a:t>
            </a:r>
          </a:p>
          <a:p>
            <a:pPr marL="514350" indent="-514350" algn="just">
              <a:buFontTx/>
              <a:buAutoNum type="arabicPeriod"/>
            </a:pPr>
            <a:r>
              <a:rPr lang="ru-RU" sz="2400" b="1" i="1" dirty="0" smtClean="0"/>
              <a:t>В средней группе - </a:t>
            </a:r>
            <a:r>
              <a:rPr lang="ru-RU" sz="2400" dirty="0" smtClean="0"/>
              <a:t> владение способами поведения, позволяющими избежать неблагоприятных последствий </a:t>
            </a:r>
          </a:p>
          <a:p>
            <a:pPr marL="514350" indent="-514350" algn="just">
              <a:buFontTx/>
              <a:buAutoNum type="arabicPeriod"/>
            </a:pPr>
            <a:r>
              <a:rPr lang="ru-RU" sz="2400" b="1" i="1" dirty="0"/>
              <a:t>В старшей группе</a:t>
            </a:r>
            <a:r>
              <a:rPr lang="ru-RU" sz="2400" dirty="0"/>
              <a:t> – умение оказать помощь другим в преодолении чрезвычайных ситуаций, информирование других о вероятности тех или иных последствий </a:t>
            </a:r>
            <a:endParaRPr lang="ru-RU" sz="2400" dirty="0" smtClean="0"/>
          </a:p>
          <a:p>
            <a:pPr marL="514350" indent="-514350" algn="just">
              <a:buFontTx/>
              <a:buAutoNum type="arabicPeriod"/>
            </a:pPr>
            <a:r>
              <a:rPr lang="ru-RU" sz="2400" b="1" i="1" dirty="0"/>
              <a:t>В подготовительной группе </a:t>
            </a:r>
            <a:r>
              <a:rPr lang="ru-RU" sz="2400" dirty="0"/>
              <a:t>– оказание посильной помощи себе и пострадавшему в происшествии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51520" y="451799"/>
            <a:ext cx="8496944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Направления</a:t>
            </a: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формирования безопасной жизнедеятельности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23528" y="1397000"/>
          <a:ext cx="8496944" cy="527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236"/>
                <a:gridCol w="2124236"/>
                <a:gridCol w="2124236"/>
                <a:gridCol w="2124236"/>
              </a:tblGrid>
              <a:tr h="9142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Блоки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Режимные моменты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Совместная деятельность с педагогом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Самостоятельная деятельность детей</a:t>
                      </a:r>
                    </a:p>
                  </a:txBody>
                  <a:tcPr/>
                </a:tc>
              </a:tr>
              <a:tr h="4358078">
                <a:tc>
                  <a:txBody>
                    <a:bodyPr/>
                    <a:lstStyle/>
                    <a:p>
                      <a:r>
                        <a:rPr lang="ru-RU" sz="20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-ребенок и другие люди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ru-RU" sz="20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-ребенок и природа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ru-RU" sz="20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-ребенок дома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ru-RU" sz="20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-здоровье ребенка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ru-RU" sz="20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-эмоциональное благополучие ребенка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ru-RU" sz="20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-ребенок на улице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Непосредственно образовательная деятельность</a:t>
                      </a:r>
                    </a:p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Объяснение, напоминание,</a:t>
                      </a:r>
                    </a:p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Тематический досуг, упражнения, тренинги, рассматривание иллюстраций, игра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Беседы, обучение,</a:t>
                      </a:r>
                    </a:p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Упражнения, объяснение, напоминания,</a:t>
                      </a:r>
                    </a:p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Рассказ, творческие задания, дидактические игры, продуктивная деятельность, рассматривание иллюстраций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Беседы, личный пример, ситуативное обучение, рассказ, чтение, объяснение, напоминание, упражнение, тренинг. Творческие задания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23528" y="980728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400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8712968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346358" y="2780928"/>
            <a:ext cx="445128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latin typeface="Arial" pitchFamily="34" charset="0"/>
                <a:cs typeface="Arial" pitchFamily="34" charset="0"/>
              </a:rPr>
              <a:t>эффективные формы работы с детьми 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6379" r="6379"/>
          <a:stretch>
            <a:fillRect/>
          </a:stretch>
        </p:blipFill>
        <p:spPr bwMode="auto">
          <a:xfrm>
            <a:off x="395536" y="1340768"/>
            <a:ext cx="4206240" cy="420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788024" y="1412776"/>
            <a:ext cx="403244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С</a:t>
            </a:r>
            <a:r>
              <a:rPr lang="ru-RU" sz="2000" dirty="0" smtClean="0"/>
              <a:t>казка </a:t>
            </a:r>
            <a:r>
              <a:rPr lang="ru-RU" sz="2000" dirty="0"/>
              <a:t>«Сестрица Аленушка и братец Иванушка», </a:t>
            </a:r>
            <a:r>
              <a:rPr lang="ru-RU" sz="2000" dirty="0" smtClean="0"/>
              <a:t>«</a:t>
            </a:r>
            <a:r>
              <a:rPr lang="ru-RU" sz="2000" dirty="0"/>
              <a:t>Кошкин дом</a:t>
            </a:r>
            <a:r>
              <a:rPr lang="ru-RU" sz="2000" dirty="0" smtClean="0"/>
              <a:t>».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 Б. Житков «</a:t>
            </a:r>
            <a:r>
              <a:rPr lang="ru-RU" sz="2000" dirty="0"/>
              <a:t>Пожар», </a:t>
            </a:r>
            <a:r>
              <a:rPr lang="ru-RU" sz="2000" dirty="0" smtClean="0"/>
              <a:t>«</a:t>
            </a:r>
            <a:r>
              <a:rPr lang="ru-RU" sz="2000" dirty="0"/>
              <a:t>Рассказ о неизвестном герое» С.Я. Маршака, </a:t>
            </a:r>
            <a:br>
              <a:rPr lang="ru-RU" sz="2000" dirty="0"/>
            </a:br>
            <a:r>
              <a:rPr lang="ru-RU" sz="2000" dirty="0"/>
              <a:t>Е. Пермяк «Как Огонь Воду замуж взял»; </a:t>
            </a:r>
            <a:br>
              <a:rPr lang="ru-RU" sz="2000" dirty="0"/>
            </a:br>
            <a:r>
              <a:rPr lang="ru-RU" sz="2000" dirty="0"/>
              <a:t>Л. Толстой «Пожарные собаки»; </a:t>
            </a:r>
            <a:br>
              <a:rPr lang="ru-RU" sz="2000" dirty="0"/>
            </a:br>
            <a:r>
              <a:rPr lang="ru-RU" sz="2000" dirty="0"/>
              <a:t>С. Михалков «Дядя Степа»; </a:t>
            </a:r>
            <a:br>
              <a:rPr lang="ru-RU" sz="2000" dirty="0"/>
            </a:br>
            <a:r>
              <a:rPr lang="ru-RU" sz="2000" dirty="0"/>
              <a:t>Г.-Х. Андерсен «Сказка про спички»; </a:t>
            </a:r>
            <a:br>
              <a:rPr lang="ru-RU" sz="2000" dirty="0"/>
            </a:br>
            <a:r>
              <a:rPr lang="ru-RU" sz="2000" dirty="0"/>
              <a:t>Т. </a:t>
            </a:r>
            <a:r>
              <a:rPr lang="ru-RU" sz="2000" dirty="0" err="1"/>
              <a:t>Нуждина</a:t>
            </a:r>
            <a:r>
              <a:rPr lang="ru-RU" sz="2000" dirty="0"/>
              <a:t> «История спички»; </a:t>
            </a:r>
            <a:br>
              <a:rPr lang="ru-RU" sz="2000" dirty="0"/>
            </a:br>
            <a:r>
              <a:rPr lang="ru-RU" sz="2000" dirty="0"/>
              <a:t>«Электрическая лампочка</a:t>
            </a:r>
            <a:r>
              <a:rPr lang="ru-RU" sz="2000" dirty="0" smtClean="0"/>
              <a:t>».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- Е. </a:t>
            </a:r>
            <a:r>
              <a:rPr lang="ru-RU" sz="2000" dirty="0" err="1"/>
              <a:t>Хоринская</a:t>
            </a:r>
            <a:r>
              <a:rPr lang="ru-RU" sz="2000" dirty="0"/>
              <a:t> «Спичка-невеличка»; </a:t>
            </a:r>
            <a:br>
              <a:rPr lang="ru-RU" sz="2000" dirty="0"/>
            </a:br>
            <a:r>
              <a:rPr lang="ru-RU" sz="2000" dirty="0"/>
              <a:t>М. Кривич «Где работает огонь»; </a:t>
            </a:r>
            <a:br>
              <a:rPr lang="ru-RU" sz="2000" dirty="0"/>
            </a:br>
            <a:r>
              <a:rPr lang="ru-RU" sz="2000" dirty="0"/>
              <a:t>Г. Остер «Вредные советы»;</a:t>
            </a:r>
            <a:br>
              <a:rPr lang="ru-RU" sz="2000" dirty="0"/>
            </a:br>
            <a:r>
              <a:rPr lang="ru-RU" sz="2000" dirty="0"/>
              <a:t> Б. Житков «Пожар в море» и др.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51520" y="203647"/>
            <a:ext cx="86409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Чтение художественной литературы</a:t>
            </a:r>
            <a:r>
              <a:rPr kumimoji="0" lang="ru-RU" sz="1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l="14987" r="14987"/>
          <a:stretch>
            <a:fillRect/>
          </a:stretch>
        </p:blipFill>
        <p:spPr bwMode="auto">
          <a:xfrm>
            <a:off x="323528" y="908720"/>
            <a:ext cx="4206240" cy="420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251520" y="150523"/>
            <a:ext cx="86409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Беседы</a:t>
            </a:r>
            <a:r>
              <a:rPr kumimoji="0" lang="ru-RU" sz="3600" b="1" i="0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(ПРИЛОЖЕНИЕ 2)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908720"/>
            <a:ext cx="4248472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/>
              <a:t>-серия бесед:"Если ты дома один";                                                               </a:t>
            </a:r>
            <a:br>
              <a:rPr lang="ru-RU" sz="2000" dirty="0"/>
            </a:br>
            <a:r>
              <a:rPr lang="ru-RU" sz="2000" dirty="0"/>
              <a:t> -"Как избежать неприятности во дворе и на улице";    </a:t>
            </a:r>
            <a:br>
              <a:rPr lang="ru-RU" sz="2000" dirty="0"/>
            </a:br>
            <a:r>
              <a:rPr lang="ru-RU" sz="2000" dirty="0"/>
              <a:t> -"Безопасное обращение с электроприборами";                                          </a:t>
            </a:r>
            <a:br>
              <a:rPr lang="ru-RU" sz="2000" dirty="0"/>
            </a:br>
            <a:r>
              <a:rPr lang="ru-RU" sz="2000" dirty="0"/>
              <a:t> -"Знакомые и незнакомые люди";                                                                 </a:t>
            </a:r>
            <a:br>
              <a:rPr lang="ru-RU" sz="2000" dirty="0"/>
            </a:br>
            <a:r>
              <a:rPr lang="ru-RU" sz="2000" dirty="0"/>
              <a:t> -"Спички детям не игрушки«</a:t>
            </a:r>
            <a:br>
              <a:rPr lang="ru-RU" sz="2000" dirty="0"/>
            </a:br>
            <a:r>
              <a:rPr lang="ru-RU" sz="2000" dirty="0"/>
              <a:t> - “Быть примерным пешеходом и пассажиром разрешается</a:t>
            </a:r>
            <a:br>
              <a:rPr lang="ru-RU" sz="2000" dirty="0"/>
            </a:br>
            <a:r>
              <a:rPr lang="ru-RU" sz="2000" dirty="0"/>
              <a:t>- “Здоровье и болезнь”</a:t>
            </a:r>
            <a:br>
              <a:rPr lang="ru-RU" sz="2000" dirty="0"/>
            </a:br>
            <a:r>
              <a:rPr lang="ru-RU" sz="2000" dirty="0"/>
              <a:t>- “На воде, на солнце”</a:t>
            </a:r>
            <a:br>
              <a:rPr lang="ru-RU" sz="2000" dirty="0"/>
            </a:br>
            <a:r>
              <a:rPr lang="ru-RU" sz="2000" dirty="0"/>
              <a:t>- “Контакты с животными”</a:t>
            </a:r>
            <a:br>
              <a:rPr lang="ru-RU" sz="2000" dirty="0"/>
            </a:br>
            <a:r>
              <a:rPr lang="ru-RU" sz="2000" dirty="0"/>
              <a:t>- “Как вызвать милицию”</a:t>
            </a:r>
            <a:br>
              <a:rPr lang="ru-RU" sz="2000" dirty="0"/>
            </a:br>
            <a:r>
              <a:rPr lang="ru-RU" sz="2000" dirty="0"/>
              <a:t>- “Опасные ситуации” и др.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539552" y="222883"/>
            <a:ext cx="81369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Экскурсии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3717807" cy="278835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836712"/>
            <a:ext cx="3785541" cy="283915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573016"/>
            <a:ext cx="3815644" cy="286173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86201"/>
            <a:ext cx="2649724" cy="2057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77" y="3973687"/>
            <a:ext cx="2498695" cy="202353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3053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Ситуативно-имитационное моделирование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340768"/>
            <a:ext cx="398235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571999" y="1484784"/>
            <a:ext cx="41764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Arial" pitchFamily="34" charset="0"/>
                <a:cs typeface="Arial" pitchFamily="34" charset="0"/>
              </a:rPr>
              <a:t>Обыгрывание тех ситуаций, о </a:t>
            </a:r>
            <a:r>
              <a:rPr lang="ru-RU" sz="3200" smtClean="0">
                <a:latin typeface="Arial" pitchFamily="34" charset="0"/>
                <a:cs typeface="Arial" pitchFamily="34" charset="0"/>
              </a:rPr>
              <a:t>безопасном </a:t>
            </a:r>
            <a:r>
              <a:rPr lang="ru-RU" sz="3200" smtClean="0">
                <a:latin typeface="Arial" pitchFamily="34" charset="0"/>
                <a:cs typeface="Arial" pitchFamily="34" charset="0"/>
              </a:rPr>
              <a:t>поведении в</a:t>
            </a:r>
            <a:r>
              <a:rPr lang="ru-RU" sz="320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которых вы  побеседовали с детьми.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4D920DBF4D4B04191863210841415BE" ma:contentTypeVersion="1" ma:contentTypeDescription="Создание документа." ma:contentTypeScope="" ma:versionID="38d73d9ff08d865971145368586c1aa8">
  <xsd:schema xmlns:xsd="http://www.w3.org/2001/XMLSchema" xmlns:xs="http://www.w3.org/2001/XMLSchema" xmlns:p="http://schemas.microsoft.com/office/2006/metadata/properties" xmlns:ns2="c71519f2-859d-46c1-a1b6-2941efed936d" targetNamespace="http://schemas.microsoft.com/office/2006/metadata/properties" ma:root="true" ma:fieldsID="50cb86ceb6424ce5d7cfd0ce4d0e3de2" ns2:_="">
    <xsd:import namespace="c71519f2-859d-46c1-a1b6-2941efed936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519f2-859d-46c1-a1b6-2941efed936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71519f2-859d-46c1-a1b6-2941efed936d">T4CTUPCNHN5M-256796007-2843</_dlc_DocId>
    <_dlc_DocIdUrl xmlns="c71519f2-859d-46c1-a1b6-2941efed936d">
      <Url>http://edu-sps.koiro.local/chuhloma/rodnik/1/_layouts/15/DocIdRedir.aspx?ID=T4CTUPCNHN5M-256796007-2843</Url>
      <Description>T4CTUPCNHN5M-256796007-2843</Description>
    </_dlc_DocIdUrl>
  </documentManagement>
</p:properties>
</file>

<file path=customXml/itemProps1.xml><?xml version="1.0" encoding="utf-8"?>
<ds:datastoreItem xmlns:ds="http://schemas.openxmlformats.org/officeDocument/2006/customXml" ds:itemID="{17CCE794-A4B9-43BE-9E56-2C0A8C190CCF}"/>
</file>

<file path=customXml/itemProps2.xml><?xml version="1.0" encoding="utf-8"?>
<ds:datastoreItem xmlns:ds="http://schemas.openxmlformats.org/officeDocument/2006/customXml" ds:itemID="{99EB84A5-6DB2-4B8A-A3C7-B0F71B8E53E6}"/>
</file>

<file path=customXml/itemProps3.xml><?xml version="1.0" encoding="utf-8"?>
<ds:datastoreItem xmlns:ds="http://schemas.openxmlformats.org/officeDocument/2006/customXml" ds:itemID="{16C52CAE-5D21-4C0F-80BE-42CE0C74B963}"/>
</file>

<file path=customXml/itemProps4.xml><?xml version="1.0" encoding="utf-8"?>
<ds:datastoreItem xmlns:ds="http://schemas.openxmlformats.org/officeDocument/2006/customXml" ds:itemID="{20A82D72-8D3F-49AC-B475-785D4C3277C4}"/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381</Words>
  <Application>Microsoft Office PowerPoint</Application>
  <PresentationFormat>Экран (4:3)</PresentationFormat>
  <Paragraphs>91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BEST XP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33</cp:revision>
  <dcterms:created xsi:type="dcterms:W3CDTF">2020-10-17T07:46:18Z</dcterms:created>
  <dcterms:modified xsi:type="dcterms:W3CDTF">2020-10-18T12:14:35Z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0x010100E4D920DBF4D4B04191863210841415BE</vt:lpwstr>
  </property>
  <property fmtid="{D5CDD505-2E9C-101B-9397-08002B2CF9AE}" pid="3" name="_dlc_DocIdItemGuid">
    <vt:lpwstr>e9ecfd58-0ba5-4e53-9cab-c310cee0d5a9</vt:lpwstr>
  </property>
</Properties>
</file>