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6" r:id="rId4"/>
    <p:sldId id="261" r:id="rId5"/>
    <p:sldId id="262" r:id="rId6"/>
    <p:sldId id="263" r:id="rId7"/>
    <p:sldId id="297" r:id="rId8"/>
    <p:sldId id="271" r:id="rId9"/>
    <p:sldId id="298" r:id="rId10"/>
    <p:sldId id="299" r:id="rId11"/>
    <p:sldId id="303" r:id="rId12"/>
    <p:sldId id="266" r:id="rId13"/>
    <p:sldId id="300" r:id="rId14"/>
    <p:sldId id="301" r:id="rId15"/>
    <p:sldId id="276" r:id="rId16"/>
    <p:sldId id="269" r:id="rId17"/>
    <p:sldId id="274" r:id="rId18"/>
    <p:sldId id="265" r:id="rId19"/>
    <p:sldId id="268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32C20-076E-4E27-A434-557898D11177}" type="doc">
      <dgm:prSet loTypeId="urn:microsoft.com/office/officeart/2005/8/layout/vList2" loCatId="list" qsTypeId="urn:microsoft.com/office/officeart/2005/8/quickstyle/simple1#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3BA0B3C-A6D2-449D-8024-CA1ED4349CE3}">
      <dgm:prSet/>
      <dgm:spPr/>
      <dgm:t>
        <a:bodyPr/>
        <a:lstStyle/>
        <a:p>
          <a:pPr rtl="0"/>
          <a:r>
            <a:rPr lang="ru-RU" dirty="0" smtClean="0"/>
            <a:t>повышению речевой активности;</a:t>
          </a:r>
          <a:endParaRPr lang="ru-RU" dirty="0"/>
        </a:p>
      </dgm:t>
    </dgm:pt>
    <dgm:pt modelId="{3640FC31-A9EE-4586-AA8B-905B72101071}" type="parTrans" cxnId="{C5069FE2-261A-4228-BAC0-C18E2AD3E5E7}">
      <dgm:prSet/>
      <dgm:spPr/>
      <dgm:t>
        <a:bodyPr/>
        <a:lstStyle/>
        <a:p>
          <a:endParaRPr lang="ru-RU"/>
        </a:p>
      </dgm:t>
    </dgm:pt>
    <dgm:pt modelId="{C05A3290-2CBB-4CAD-A9F8-9E30A0504295}" type="sibTrans" cxnId="{C5069FE2-261A-4228-BAC0-C18E2AD3E5E7}">
      <dgm:prSet/>
      <dgm:spPr/>
      <dgm:t>
        <a:bodyPr/>
        <a:lstStyle/>
        <a:p>
          <a:endParaRPr lang="ru-RU"/>
        </a:p>
      </dgm:t>
    </dgm:pt>
    <dgm:pt modelId="{5A74D85B-9AC6-4062-8AD4-D7F5DF9E5CCA}">
      <dgm:prSet/>
      <dgm:spPr/>
      <dgm:t>
        <a:bodyPr/>
        <a:lstStyle/>
        <a:p>
          <a:pPr rtl="0"/>
          <a:r>
            <a:rPr lang="ru-RU" dirty="0" smtClean="0"/>
            <a:t>развитию речевых умений и навыков;</a:t>
          </a:r>
          <a:endParaRPr lang="ru-RU" dirty="0"/>
        </a:p>
      </dgm:t>
    </dgm:pt>
    <dgm:pt modelId="{4CB4B134-9610-44A0-BA9D-9CA94E41E4BC}" type="parTrans" cxnId="{7CDCAF03-7A14-4CF7-A512-B8F972222E5A}">
      <dgm:prSet/>
      <dgm:spPr/>
      <dgm:t>
        <a:bodyPr/>
        <a:lstStyle/>
        <a:p>
          <a:endParaRPr lang="ru-RU"/>
        </a:p>
      </dgm:t>
    </dgm:pt>
    <dgm:pt modelId="{1D8B5C95-9562-43D3-B91D-2F3138FD6453}" type="sibTrans" cxnId="{7CDCAF03-7A14-4CF7-A512-B8F972222E5A}">
      <dgm:prSet/>
      <dgm:spPr/>
      <dgm:t>
        <a:bodyPr/>
        <a:lstStyle/>
        <a:p>
          <a:endParaRPr lang="ru-RU"/>
        </a:p>
      </dgm:t>
    </dgm:pt>
    <dgm:pt modelId="{671477D9-8009-4583-A193-B8C12B1A482A}">
      <dgm:prSet/>
      <dgm:spPr/>
      <dgm:t>
        <a:bodyPr/>
        <a:lstStyle/>
        <a:p>
          <a:pPr rtl="0"/>
          <a:r>
            <a:rPr lang="ru-RU" dirty="0" smtClean="0"/>
            <a:t>снятию напряжения, восстановлению работоспособности;</a:t>
          </a:r>
          <a:endParaRPr lang="ru-RU" dirty="0"/>
        </a:p>
      </dgm:t>
    </dgm:pt>
    <dgm:pt modelId="{264E550A-8CAC-4901-A52C-0E2706A36C0E}" type="parTrans" cxnId="{02054CD2-7683-4069-A176-823ACEDDEA9B}">
      <dgm:prSet/>
      <dgm:spPr/>
      <dgm:t>
        <a:bodyPr/>
        <a:lstStyle/>
        <a:p>
          <a:endParaRPr lang="ru-RU"/>
        </a:p>
      </dgm:t>
    </dgm:pt>
    <dgm:pt modelId="{DCAB08FE-BAD5-4302-B12B-8DD03095223F}" type="sibTrans" cxnId="{02054CD2-7683-4069-A176-823ACEDDEA9B}">
      <dgm:prSet/>
      <dgm:spPr/>
      <dgm:t>
        <a:bodyPr/>
        <a:lstStyle/>
        <a:p>
          <a:endParaRPr lang="ru-RU"/>
        </a:p>
      </dgm:t>
    </dgm:pt>
    <dgm:pt modelId="{B1BC2924-ECC4-4C6E-9D97-F351FDFFA814}">
      <dgm:prSet/>
      <dgm:spPr/>
      <dgm:t>
        <a:bodyPr/>
        <a:lstStyle/>
        <a:p>
          <a:pPr rtl="0"/>
          <a:r>
            <a:rPr lang="ru-RU" dirty="0" smtClean="0"/>
            <a:t>активизации познавательного интереса;</a:t>
          </a:r>
          <a:endParaRPr lang="ru-RU" dirty="0"/>
        </a:p>
      </dgm:t>
    </dgm:pt>
    <dgm:pt modelId="{DAE8208C-6C04-4E9B-ACB9-B08EB5EDABD1}" type="parTrans" cxnId="{C15720E0-B14A-44F5-81D8-D4589BDD3165}">
      <dgm:prSet/>
      <dgm:spPr/>
      <dgm:t>
        <a:bodyPr/>
        <a:lstStyle/>
        <a:p>
          <a:endParaRPr lang="ru-RU"/>
        </a:p>
      </dgm:t>
    </dgm:pt>
    <dgm:pt modelId="{12D52F0C-7C88-4E3B-8494-506A287ECAF3}" type="sibTrans" cxnId="{C15720E0-B14A-44F5-81D8-D4589BDD3165}">
      <dgm:prSet/>
      <dgm:spPr/>
      <dgm:t>
        <a:bodyPr/>
        <a:lstStyle/>
        <a:p>
          <a:endParaRPr lang="ru-RU"/>
        </a:p>
      </dgm:t>
    </dgm:pt>
    <dgm:pt modelId="{A090494C-2722-4068-A1D1-34E4779E6623}">
      <dgm:prSet/>
      <dgm:spPr/>
      <dgm:t>
        <a:bodyPr/>
        <a:lstStyle/>
        <a:p>
          <a:pPr rtl="0"/>
          <a:r>
            <a:rPr lang="ru-RU" dirty="0" smtClean="0"/>
            <a:t>улучшению концентрации внимания, снижению трудности переключения с одного вида деятельности на другой.</a:t>
          </a:r>
          <a:endParaRPr lang="ru-RU" dirty="0"/>
        </a:p>
      </dgm:t>
    </dgm:pt>
    <dgm:pt modelId="{7A1D5510-66CF-465D-9C58-1F99E176D877}" type="parTrans" cxnId="{E9565F5F-976D-4599-A33E-1E2ADEDEC859}">
      <dgm:prSet/>
      <dgm:spPr/>
      <dgm:t>
        <a:bodyPr/>
        <a:lstStyle/>
        <a:p>
          <a:endParaRPr lang="ru-RU"/>
        </a:p>
      </dgm:t>
    </dgm:pt>
    <dgm:pt modelId="{BB319DF0-DEC0-4DBF-B415-F88FC198D769}" type="sibTrans" cxnId="{E9565F5F-976D-4599-A33E-1E2ADEDEC859}">
      <dgm:prSet/>
      <dgm:spPr/>
      <dgm:t>
        <a:bodyPr/>
        <a:lstStyle/>
        <a:p>
          <a:endParaRPr lang="ru-RU"/>
        </a:p>
      </dgm:t>
    </dgm:pt>
    <dgm:pt modelId="{B5C66E04-A545-46DE-8949-A54E0763B280}">
      <dgm:prSet/>
      <dgm:spPr/>
      <dgm:t>
        <a:bodyPr/>
        <a:lstStyle/>
        <a:p>
          <a:pPr rtl="0"/>
          <a:r>
            <a:rPr lang="ru-RU" dirty="0" smtClean="0"/>
            <a:t>укреплению здоровья детей, как ведущего фактора позволяющего, полноценно усваивать коммуникативные навыки, развивать и активизировать познавательную активность.</a:t>
          </a:r>
          <a:endParaRPr lang="ru-RU" dirty="0"/>
        </a:p>
      </dgm:t>
    </dgm:pt>
    <dgm:pt modelId="{FD9DC7DB-57B3-4386-92CA-7829030D8124}" type="parTrans" cxnId="{D3DAED54-26B1-4DBD-A1C2-D7B1E60BE702}">
      <dgm:prSet/>
      <dgm:spPr/>
      <dgm:t>
        <a:bodyPr/>
        <a:lstStyle/>
        <a:p>
          <a:endParaRPr lang="ru-RU"/>
        </a:p>
      </dgm:t>
    </dgm:pt>
    <dgm:pt modelId="{1BB4979C-663F-4ED9-A8C6-CAABC394F073}" type="sibTrans" cxnId="{D3DAED54-26B1-4DBD-A1C2-D7B1E60BE702}">
      <dgm:prSet/>
      <dgm:spPr/>
      <dgm:t>
        <a:bodyPr/>
        <a:lstStyle/>
        <a:p>
          <a:endParaRPr lang="ru-RU"/>
        </a:p>
      </dgm:t>
    </dgm:pt>
    <dgm:pt modelId="{AE01E68A-0599-4EB5-B63E-03C16FC4FB1D}" type="pres">
      <dgm:prSet presAssocID="{1B132C20-076E-4E27-A434-557898D111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80DB4-B94B-4ACB-BF1B-F57F70BDD000}" type="pres">
      <dgm:prSet presAssocID="{73BA0B3C-A6D2-449D-8024-CA1ED4349CE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952B-2872-4F18-942B-6A622FEBDDD7}" type="pres">
      <dgm:prSet presAssocID="{C05A3290-2CBB-4CAD-A9F8-9E30A0504295}" presName="spacer" presStyleCnt="0"/>
      <dgm:spPr/>
    </dgm:pt>
    <dgm:pt modelId="{2E3924B0-7525-4099-80E0-9D5D7C271791}" type="pres">
      <dgm:prSet presAssocID="{5A74D85B-9AC6-4062-8AD4-D7F5DF9E5CC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51144-102C-49ED-833A-D4C0B1C86193}" type="pres">
      <dgm:prSet presAssocID="{1D8B5C95-9562-43D3-B91D-2F3138FD6453}" presName="spacer" presStyleCnt="0"/>
      <dgm:spPr/>
    </dgm:pt>
    <dgm:pt modelId="{EC573929-867D-4E8C-A2F1-9AF962174C71}" type="pres">
      <dgm:prSet presAssocID="{671477D9-8009-4583-A193-B8C12B1A482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4D4B4-BDF1-4C69-BC77-AAC0225FF63B}" type="pres">
      <dgm:prSet presAssocID="{DCAB08FE-BAD5-4302-B12B-8DD03095223F}" presName="spacer" presStyleCnt="0"/>
      <dgm:spPr/>
    </dgm:pt>
    <dgm:pt modelId="{19F3BF22-50C3-49A3-909C-E7AE4A9EA0B4}" type="pres">
      <dgm:prSet presAssocID="{B1BC2924-ECC4-4C6E-9D97-F351FDFFA81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A11CA-C663-4EEA-987A-5284BA0259BD}" type="pres">
      <dgm:prSet presAssocID="{12D52F0C-7C88-4E3B-8494-506A287ECAF3}" presName="spacer" presStyleCnt="0"/>
      <dgm:spPr/>
    </dgm:pt>
    <dgm:pt modelId="{10CB4E85-DD4D-4A92-81C9-D50264D2BC03}" type="pres">
      <dgm:prSet presAssocID="{A090494C-2722-4068-A1D1-34E4779E66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64F43-9CC8-478E-8C3D-EEA1411F59DD}" type="pres">
      <dgm:prSet presAssocID="{BB319DF0-DEC0-4DBF-B415-F88FC198D769}" presName="spacer" presStyleCnt="0"/>
      <dgm:spPr/>
    </dgm:pt>
    <dgm:pt modelId="{53504894-A894-4773-8274-E3CD8205B6B4}" type="pres">
      <dgm:prSet presAssocID="{B5C66E04-A545-46DE-8949-A54E0763B2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28DBD-ED78-4177-AF6D-CF8F1CB8662E}" type="presOf" srcId="{A090494C-2722-4068-A1D1-34E4779E6623}" destId="{10CB4E85-DD4D-4A92-81C9-D50264D2BC03}" srcOrd="0" destOrd="0" presId="urn:microsoft.com/office/officeart/2005/8/layout/vList2"/>
    <dgm:cxn modelId="{C5069FE2-261A-4228-BAC0-C18E2AD3E5E7}" srcId="{1B132C20-076E-4E27-A434-557898D11177}" destId="{73BA0B3C-A6D2-449D-8024-CA1ED4349CE3}" srcOrd="0" destOrd="0" parTransId="{3640FC31-A9EE-4586-AA8B-905B72101071}" sibTransId="{C05A3290-2CBB-4CAD-A9F8-9E30A0504295}"/>
    <dgm:cxn modelId="{4B9E7AC3-B974-4FAE-924E-EE9E532AA6D1}" type="presOf" srcId="{B1BC2924-ECC4-4C6E-9D97-F351FDFFA814}" destId="{19F3BF22-50C3-49A3-909C-E7AE4A9EA0B4}" srcOrd="0" destOrd="0" presId="urn:microsoft.com/office/officeart/2005/8/layout/vList2"/>
    <dgm:cxn modelId="{02054CD2-7683-4069-A176-823ACEDDEA9B}" srcId="{1B132C20-076E-4E27-A434-557898D11177}" destId="{671477D9-8009-4583-A193-B8C12B1A482A}" srcOrd="2" destOrd="0" parTransId="{264E550A-8CAC-4901-A52C-0E2706A36C0E}" sibTransId="{DCAB08FE-BAD5-4302-B12B-8DD03095223F}"/>
    <dgm:cxn modelId="{49F17BF1-45A9-413B-B208-0271E7E70167}" type="presOf" srcId="{1B132C20-076E-4E27-A434-557898D11177}" destId="{AE01E68A-0599-4EB5-B63E-03C16FC4FB1D}" srcOrd="0" destOrd="0" presId="urn:microsoft.com/office/officeart/2005/8/layout/vList2"/>
    <dgm:cxn modelId="{AF6DE7D6-5929-4C14-B93C-A5CAE2824F9F}" type="presOf" srcId="{5A74D85B-9AC6-4062-8AD4-D7F5DF9E5CCA}" destId="{2E3924B0-7525-4099-80E0-9D5D7C271791}" srcOrd="0" destOrd="0" presId="urn:microsoft.com/office/officeart/2005/8/layout/vList2"/>
    <dgm:cxn modelId="{C15720E0-B14A-44F5-81D8-D4589BDD3165}" srcId="{1B132C20-076E-4E27-A434-557898D11177}" destId="{B1BC2924-ECC4-4C6E-9D97-F351FDFFA814}" srcOrd="3" destOrd="0" parTransId="{DAE8208C-6C04-4E9B-ACB9-B08EB5EDABD1}" sibTransId="{12D52F0C-7C88-4E3B-8494-506A287ECAF3}"/>
    <dgm:cxn modelId="{D3DAED54-26B1-4DBD-A1C2-D7B1E60BE702}" srcId="{1B132C20-076E-4E27-A434-557898D11177}" destId="{B5C66E04-A545-46DE-8949-A54E0763B280}" srcOrd="5" destOrd="0" parTransId="{FD9DC7DB-57B3-4386-92CA-7829030D8124}" sibTransId="{1BB4979C-663F-4ED9-A8C6-CAABC394F073}"/>
    <dgm:cxn modelId="{7CDCAF03-7A14-4CF7-A512-B8F972222E5A}" srcId="{1B132C20-076E-4E27-A434-557898D11177}" destId="{5A74D85B-9AC6-4062-8AD4-D7F5DF9E5CCA}" srcOrd="1" destOrd="0" parTransId="{4CB4B134-9610-44A0-BA9D-9CA94E41E4BC}" sibTransId="{1D8B5C95-9562-43D3-B91D-2F3138FD6453}"/>
    <dgm:cxn modelId="{E9565F5F-976D-4599-A33E-1E2ADEDEC859}" srcId="{1B132C20-076E-4E27-A434-557898D11177}" destId="{A090494C-2722-4068-A1D1-34E4779E6623}" srcOrd="4" destOrd="0" parTransId="{7A1D5510-66CF-465D-9C58-1F99E176D877}" sibTransId="{BB319DF0-DEC0-4DBF-B415-F88FC198D769}"/>
    <dgm:cxn modelId="{7687F173-AFBB-412E-B296-1454FDB12111}" type="presOf" srcId="{73BA0B3C-A6D2-449D-8024-CA1ED4349CE3}" destId="{59A80DB4-B94B-4ACB-BF1B-F57F70BDD000}" srcOrd="0" destOrd="0" presId="urn:microsoft.com/office/officeart/2005/8/layout/vList2"/>
    <dgm:cxn modelId="{FD11F02B-056F-4FDF-BF6E-982306361424}" type="presOf" srcId="{B5C66E04-A545-46DE-8949-A54E0763B280}" destId="{53504894-A894-4773-8274-E3CD8205B6B4}" srcOrd="0" destOrd="0" presId="urn:microsoft.com/office/officeart/2005/8/layout/vList2"/>
    <dgm:cxn modelId="{1D93B6DC-3FBD-4073-AEF9-317C4C39E16A}" type="presOf" srcId="{671477D9-8009-4583-A193-B8C12B1A482A}" destId="{EC573929-867D-4E8C-A2F1-9AF962174C71}" srcOrd="0" destOrd="0" presId="urn:microsoft.com/office/officeart/2005/8/layout/vList2"/>
    <dgm:cxn modelId="{CE47EE34-5808-4C65-B75A-D7C84C832AA2}" type="presParOf" srcId="{AE01E68A-0599-4EB5-B63E-03C16FC4FB1D}" destId="{59A80DB4-B94B-4ACB-BF1B-F57F70BDD000}" srcOrd="0" destOrd="0" presId="urn:microsoft.com/office/officeart/2005/8/layout/vList2"/>
    <dgm:cxn modelId="{521FA293-27D9-42EA-956C-670CF3E1E8CB}" type="presParOf" srcId="{AE01E68A-0599-4EB5-B63E-03C16FC4FB1D}" destId="{9F6A952B-2872-4F18-942B-6A622FEBDDD7}" srcOrd="1" destOrd="0" presId="urn:microsoft.com/office/officeart/2005/8/layout/vList2"/>
    <dgm:cxn modelId="{5CCA146B-6689-40A6-A364-2CEEFAB0E3B6}" type="presParOf" srcId="{AE01E68A-0599-4EB5-B63E-03C16FC4FB1D}" destId="{2E3924B0-7525-4099-80E0-9D5D7C271791}" srcOrd="2" destOrd="0" presId="urn:microsoft.com/office/officeart/2005/8/layout/vList2"/>
    <dgm:cxn modelId="{BDB330D7-69CC-44C0-ADBF-D89312A4DC27}" type="presParOf" srcId="{AE01E68A-0599-4EB5-B63E-03C16FC4FB1D}" destId="{80E51144-102C-49ED-833A-D4C0B1C86193}" srcOrd="3" destOrd="0" presId="urn:microsoft.com/office/officeart/2005/8/layout/vList2"/>
    <dgm:cxn modelId="{5F47436A-7A33-4478-A853-230CD868504B}" type="presParOf" srcId="{AE01E68A-0599-4EB5-B63E-03C16FC4FB1D}" destId="{EC573929-867D-4E8C-A2F1-9AF962174C71}" srcOrd="4" destOrd="0" presId="urn:microsoft.com/office/officeart/2005/8/layout/vList2"/>
    <dgm:cxn modelId="{773A0138-1E15-4A8C-A348-7F5AD65108C7}" type="presParOf" srcId="{AE01E68A-0599-4EB5-B63E-03C16FC4FB1D}" destId="{4A64D4B4-BDF1-4C69-BC77-AAC0225FF63B}" srcOrd="5" destOrd="0" presId="urn:microsoft.com/office/officeart/2005/8/layout/vList2"/>
    <dgm:cxn modelId="{DAB08B37-173B-4C7F-8F41-04A47E690200}" type="presParOf" srcId="{AE01E68A-0599-4EB5-B63E-03C16FC4FB1D}" destId="{19F3BF22-50C3-49A3-909C-E7AE4A9EA0B4}" srcOrd="6" destOrd="0" presId="urn:microsoft.com/office/officeart/2005/8/layout/vList2"/>
    <dgm:cxn modelId="{48F7AA44-D321-42D7-AA04-650EDD54D085}" type="presParOf" srcId="{AE01E68A-0599-4EB5-B63E-03C16FC4FB1D}" destId="{81DA11CA-C663-4EEA-987A-5284BA0259BD}" srcOrd="7" destOrd="0" presId="urn:microsoft.com/office/officeart/2005/8/layout/vList2"/>
    <dgm:cxn modelId="{0942DD81-3ABC-4E9E-9C16-E00EB468082C}" type="presParOf" srcId="{AE01E68A-0599-4EB5-B63E-03C16FC4FB1D}" destId="{10CB4E85-DD4D-4A92-81C9-D50264D2BC03}" srcOrd="8" destOrd="0" presId="urn:microsoft.com/office/officeart/2005/8/layout/vList2"/>
    <dgm:cxn modelId="{4465E942-255E-4978-AF0E-F87A1CE8DD5E}" type="presParOf" srcId="{AE01E68A-0599-4EB5-B63E-03C16FC4FB1D}" destId="{56764F43-9CC8-478E-8C3D-EEA1411F59DD}" srcOrd="9" destOrd="0" presId="urn:microsoft.com/office/officeart/2005/8/layout/vList2"/>
    <dgm:cxn modelId="{D0987F54-FC63-45AD-9552-D5D67341C7FF}" type="presParOf" srcId="{AE01E68A-0599-4EB5-B63E-03C16FC4FB1D}" destId="{53504894-A894-4773-8274-E3CD8205B6B4}" srcOrd="1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153-A7A7-4D78-B69A-50BEFFCA025F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D48F-823E-489B-A09E-F0990A497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11FE-3AA9-467C-BB0B-531451B5226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6D76-3340-438D-9485-88FA2B7F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88F4-B214-4F17-8985-398CB5CCFDC6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058B-1681-4ADB-A253-C9899F88F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6C11-3791-48FE-9B58-AC973C04F558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C6CE-867C-405E-B7AF-94E340EC3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7A01-B148-4E79-90A7-D236F0A7367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E9C-8E76-40F1-B762-5344FD9AF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FF09-824C-451E-BB44-1BF3CB765D0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DF90-9ECF-4957-B4A3-8A8718AF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8DF5-8322-4CAD-991B-815C1F35486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9521-15CF-4966-946E-12CD10865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0C8D-63E4-4745-A03F-1BEEEB7A615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37A3-622F-45C4-8E63-E951E8E87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3DCD-FA40-442E-84EE-E94928C589CB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1F53-8EAB-494F-928D-9639B312B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5D88-B9F4-46F0-915D-9570646CF0C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7FEE-A0A8-45BC-86C4-15EE36994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CCD0-2D5A-49E1-B097-9DA43B9FFE9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113D-E320-42DB-8245-633DFCD1E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2A946-FE97-419C-97DA-04BA8ADF51F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9114A-F359-481C-8A1F-C91AAC6A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ransition>
    <p:wip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161811/chto-takoe-dinamicheskie-pauzyi-dlya-doshkolnikov-i-dlya-chego-oni-nujny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000" smtClean="0"/>
              <a:t>МБДОУ Чухломский детский сад «Родничок»</a:t>
            </a: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2900" b="1" i="1" smtClean="0">
                <a:solidFill>
                  <a:srgbClr val="03495C"/>
                </a:solidFill>
              </a:rPr>
              <a:t>Использование здоровьесберегающих</a:t>
            </a:r>
            <a:br>
              <a:rPr lang="ru-RU" sz="2900" b="1" i="1" smtClean="0">
                <a:solidFill>
                  <a:srgbClr val="03495C"/>
                </a:solidFill>
              </a:rPr>
            </a:br>
            <a:r>
              <a:rPr lang="ru-RU" sz="2900" b="1" i="1" smtClean="0">
                <a:solidFill>
                  <a:srgbClr val="03495C"/>
                </a:solidFill>
              </a:rPr>
              <a:t>технологий </a:t>
            </a:r>
            <a:br>
              <a:rPr lang="ru-RU" sz="2900" b="1" i="1" smtClean="0">
                <a:solidFill>
                  <a:srgbClr val="03495C"/>
                </a:solidFill>
              </a:rPr>
            </a:br>
            <a:r>
              <a:rPr lang="ru-RU" sz="2900" b="1" i="1" smtClean="0">
                <a:solidFill>
                  <a:srgbClr val="03495C"/>
                </a:solidFill>
              </a:rPr>
              <a:t>в развитии связной речи детей</a:t>
            </a:r>
            <a:br>
              <a:rPr lang="ru-RU" sz="2900" b="1" i="1" smtClean="0">
                <a:solidFill>
                  <a:srgbClr val="03495C"/>
                </a:solidFill>
              </a:rPr>
            </a:br>
            <a:r>
              <a:rPr lang="ru-RU" sz="2900" smtClean="0"/>
              <a:t/>
            </a:r>
            <a:br>
              <a:rPr lang="ru-RU" sz="2900" smtClean="0"/>
            </a:br>
            <a:r>
              <a:rPr lang="ru-RU" sz="1800" b="1" i="1" smtClean="0">
                <a:solidFill>
                  <a:srgbClr val="0B5395"/>
                </a:solidFill>
              </a:rPr>
              <a:t>выступление из опыта работы </a:t>
            </a:r>
            <a:br>
              <a:rPr lang="ru-RU" sz="1800" b="1" i="1" smtClean="0">
                <a:solidFill>
                  <a:srgbClr val="0B5395"/>
                </a:solidFill>
              </a:rPr>
            </a:br>
            <a:r>
              <a:rPr lang="ru-RU" sz="1800" b="1" i="1" smtClean="0">
                <a:solidFill>
                  <a:srgbClr val="0B5395"/>
                </a:solidFill>
              </a:rPr>
              <a:t>к педагогическому совету</a:t>
            </a:r>
            <a:br>
              <a:rPr lang="ru-RU" sz="1800" b="1" i="1" smtClean="0">
                <a:solidFill>
                  <a:srgbClr val="0B5395"/>
                </a:solidFill>
              </a:rPr>
            </a:br>
            <a:r>
              <a:rPr lang="ru-RU" sz="1800" b="1" i="1" smtClean="0">
                <a:solidFill>
                  <a:srgbClr val="0B5395"/>
                </a:solidFill>
              </a:rPr>
              <a:t/>
            </a:r>
            <a:br>
              <a:rPr lang="ru-RU" sz="1800" b="1" i="1" smtClean="0">
                <a:solidFill>
                  <a:srgbClr val="0B5395"/>
                </a:solidFill>
              </a:rPr>
            </a:br>
            <a:r>
              <a:rPr lang="ru-RU" sz="1800" b="1" i="1" smtClean="0">
                <a:solidFill>
                  <a:srgbClr val="0B5395"/>
                </a:solidFill>
              </a:rPr>
              <a:t>Воспитатель Молчанова О.В.</a:t>
            </a:r>
            <a:br>
              <a:rPr lang="ru-RU" sz="1800" b="1" i="1" smtClean="0">
                <a:solidFill>
                  <a:srgbClr val="0B5395"/>
                </a:solidFill>
              </a:rPr>
            </a:br>
            <a:endParaRPr lang="ru-RU" sz="1800" b="1" i="1" smtClean="0">
              <a:solidFill>
                <a:srgbClr val="03495C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2988" y="5373688"/>
            <a:ext cx="7126287" cy="923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>
              <a:lnSpc>
                <a:spcPct val="80000"/>
              </a:lnSpc>
            </a:pP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800">
                <a:solidFill>
                  <a:srgbClr val="404040"/>
                </a:solidFill>
                <a:latin typeface="Verdana" pitchFamily="34" charset="0"/>
              </a:rPr>
              <a:t/>
            </a:r>
            <a:br>
              <a:rPr lang="ru-RU" sz="800">
                <a:solidFill>
                  <a:srgbClr val="404040"/>
                </a:solidFill>
                <a:latin typeface="Verdana" pitchFamily="34" charset="0"/>
              </a:rPr>
            </a:br>
            <a:r>
              <a:rPr lang="ru-RU" sz="2000">
                <a:solidFill>
                  <a:srgbClr val="404040"/>
                </a:solidFill>
                <a:latin typeface="Verdana" pitchFamily="34" charset="0"/>
              </a:rPr>
              <a:t>2022-2023 уч.год</a:t>
            </a:r>
            <a:endParaRPr lang="ru-RU" sz="2000" b="1" i="1">
              <a:solidFill>
                <a:srgbClr val="03495C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IMG-20221219-WA0051.jpg"/>
          <p:cNvPicPr>
            <a:picLocks noChangeAspect="1" noChangeArrowheads="1"/>
          </p:cNvPicPr>
          <p:nvPr/>
        </p:nvPicPr>
        <p:blipFill>
          <a:blip r:embed="rId2"/>
          <a:srcRect b="41493"/>
          <a:stretch>
            <a:fillRect/>
          </a:stretch>
        </p:blipFill>
        <p:spPr bwMode="auto">
          <a:xfrm>
            <a:off x="539750" y="620713"/>
            <a:ext cx="32305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F:\Новая папка\IMG-20221219-WA0052.jpg"/>
          <p:cNvPicPr>
            <a:picLocks noChangeAspect="1" noChangeArrowheads="1"/>
          </p:cNvPicPr>
          <p:nvPr/>
        </p:nvPicPr>
        <p:blipFill>
          <a:blip r:embed="rId3"/>
          <a:srcRect b="44463"/>
          <a:stretch>
            <a:fillRect/>
          </a:stretch>
        </p:blipFill>
        <p:spPr bwMode="auto">
          <a:xfrm>
            <a:off x="4643438" y="620713"/>
            <a:ext cx="35020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F:\Новая папка\IMG-20221219-WA0055.jpg"/>
          <p:cNvPicPr>
            <a:picLocks noChangeAspect="1" noChangeArrowheads="1"/>
          </p:cNvPicPr>
          <p:nvPr/>
        </p:nvPicPr>
        <p:blipFill>
          <a:blip r:embed="rId4"/>
          <a:srcRect b="43094"/>
          <a:stretch>
            <a:fillRect/>
          </a:stretch>
        </p:blipFill>
        <p:spPr bwMode="auto">
          <a:xfrm>
            <a:off x="611188" y="3716338"/>
            <a:ext cx="33226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F:\Новая папка\IMG-20221219-WA0072.jpg"/>
          <p:cNvPicPr>
            <a:picLocks noChangeAspect="1" noChangeArrowheads="1"/>
          </p:cNvPicPr>
          <p:nvPr/>
        </p:nvPicPr>
        <p:blipFill>
          <a:blip r:embed="rId5"/>
          <a:srcRect b="35124"/>
          <a:stretch>
            <a:fillRect/>
          </a:stretch>
        </p:blipFill>
        <p:spPr bwMode="auto">
          <a:xfrm>
            <a:off x="4572000" y="3429000"/>
            <a:ext cx="36623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-20221216-WA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3673475" cy="4897437"/>
          </a:xfrm>
          <a:prstGeom prst="rect">
            <a:avLst/>
          </a:prstGeom>
          <a:noFill/>
        </p:spPr>
      </p:pic>
      <p:pic>
        <p:nvPicPr>
          <p:cNvPr id="34821" name="Picture 5" descr="IMG-20221216-WA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836613"/>
            <a:ext cx="3662363" cy="48831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0810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cs typeface="Times New Roman" pitchFamily="18" charset="0"/>
              </a:rPr>
              <a:t>Массаж и самомассаж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196975"/>
            <a:ext cx="4105275" cy="45354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Массаж  лица,  головы, шеи.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Аурикуломассаж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массаж ушных раковин.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кистей рук и пальцев с одновременным  проговариванием стихов и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Массаж ладоней и пальцев рук с помощью 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массажёр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Су-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природных материалов и бытовых предметов. 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Картинки по запросу аурикуломассаж для развития ре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41438"/>
            <a:ext cx="19716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madou1.ru/images/Documents/samomassazh-kistej-ruk/up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81525"/>
            <a:ext cx="36718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F:\Новая папка\IMG-20221219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0973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Новая папка\IMG-20221219-WA0038.jpg"/>
          <p:cNvPicPr>
            <a:picLocks noChangeAspect="1" noChangeArrowheads="1"/>
          </p:cNvPicPr>
          <p:nvPr/>
        </p:nvPicPr>
        <p:blipFill>
          <a:blip r:embed="rId2"/>
          <a:srcRect l="25430"/>
          <a:stretch>
            <a:fillRect/>
          </a:stretch>
        </p:blipFill>
        <p:spPr bwMode="auto">
          <a:xfrm>
            <a:off x="539750" y="476250"/>
            <a:ext cx="30559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F:\Новая папка\IMG-20221219-WA0077.jpg"/>
          <p:cNvPicPr>
            <a:picLocks noChangeAspect="1" noChangeArrowheads="1"/>
          </p:cNvPicPr>
          <p:nvPr/>
        </p:nvPicPr>
        <p:blipFill>
          <a:blip r:embed="rId3"/>
          <a:srcRect t="16057" b="25735"/>
          <a:stretch>
            <a:fillRect/>
          </a:stretch>
        </p:blipFill>
        <p:spPr bwMode="auto">
          <a:xfrm>
            <a:off x="4500563" y="549275"/>
            <a:ext cx="36004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F:\Новая папка\IMG-20221219-WA0075.jpg"/>
          <p:cNvPicPr>
            <a:picLocks noChangeAspect="1" noChangeArrowheads="1"/>
          </p:cNvPicPr>
          <p:nvPr/>
        </p:nvPicPr>
        <p:blipFill>
          <a:blip r:embed="rId4"/>
          <a:srcRect t="20477" b="23323"/>
          <a:stretch>
            <a:fillRect/>
          </a:stretch>
        </p:blipFill>
        <p:spPr bwMode="auto">
          <a:xfrm>
            <a:off x="611188" y="3789363"/>
            <a:ext cx="34559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F:\Новая папка\IMG-20221219-WA0076.jpg"/>
          <p:cNvPicPr>
            <a:picLocks noChangeAspect="1" noChangeArrowheads="1"/>
          </p:cNvPicPr>
          <p:nvPr/>
        </p:nvPicPr>
        <p:blipFill>
          <a:blip r:embed="rId5"/>
          <a:srcRect t="23877" b="29961"/>
          <a:stretch>
            <a:fillRect/>
          </a:stretch>
        </p:blipFill>
        <p:spPr bwMode="auto">
          <a:xfrm>
            <a:off x="4427538" y="3789363"/>
            <a:ext cx="41052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124700" cy="1223962"/>
          </a:xfrm>
        </p:spPr>
        <p:txBody>
          <a:bodyPr/>
          <a:lstStyle/>
          <a:p>
            <a:pPr algn="ctr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>
                <a:solidFill>
                  <a:srgbClr val="C00000"/>
                </a:solidFill>
              </a:rPr>
              <a:t>Гимнастика для глаз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08962" cy="4824412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Глазодвигательные упражнения: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озволяют расширить пространство зрительного восприятия;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Развивают межполушарное взаимодействие и повышают энергетику мозга;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ктивизируют кровообращение;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Помогают снять умственное утомление;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Улучшают циркуляцию внутриглазной жидкости;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Совершенствуют координацию в горизонтальной плоскости;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Повышают устойчивость вестибулярных реакций;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 улучшению координации движений глаз и головы;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/>
            </a:pP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956550" cy="360363"/>
          </a:xfrm>
        </p:spPr>
        <p:txBody>
          <a:bodyPr/>
          <a:lstStyle/>
          <a:p>
            <a:r>
              <a:rPr lang="ru-RU" sz="1800" smtClean="0"/>
              <a:t>             Глазодвигательное упражнение  « Стрельба глазами»</a:t>
            </a:r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1973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Кинезиологические упражнения</a:t>
            </a:r>
          </a:p>
        </p:txBody>
      </p:sp>
      <p:sp>
        <p:nvSpPr>
          <p:cNvPr id="28674" name="Объект 4"/>
          <p:cNvSpPr>
            <a:spLocks noGrp="1"/>
          </p:cNvSpPr>
          <p:nvPr>
            <p:ph idx="1"/>
          </p:nvPr>
        </p:nvSpPr>
        <p:spPr>
          <a:xfrm>
            <a:off x="1009650" y="476250"/>
            <a:ext cx="7124700" cy="53832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Кинезиология- это наука о развитии умственных способностей и физического здоровья через определённые двигательные упражнения, которые позволяют создавать новые нейронные сети и улучшить межполушарное взаимодействие, которое является основой развития интеллекта .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систематического выполнения к кинезиологических  упражнений у детей: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971550" y="4292600"/>
            <a:ext cx="75612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улучшается память и концентрация внимания;</a:t>
            </a:r>
          </a:p>
          <a:p>
            <a:pPr>
              <a:buFont typeface="Arial" charset="0"/>
              <a:buChar char="•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развиваются межполушарные взаимосвязи;</a:t>
            </a:r>
          </a:p>
          <a:p>
            <a:pPr>
              <a:buFont typeface="Arial" charset="0"/>
              <a:buChar char="•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улучшается речь;</a:t>
            </a:r>
          </a:p>
          <a:p>
            <a:pPr>
              <a:buFont typeface="Arial" charset="0"/>
              <a:buChar char="•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снижается утомляемость;</a:t>
            </a:r>
          </a:p>
          <a:p>
            <a:pPr>
              <a:buFont typeface="Arial" charset="0"/>
              <a:buChar char="•"/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активизируются интеллектуальные и познавательные процессы;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93062" cy="13398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69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Психогимнастика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курс специальных игр и упражнений, направленных на развитие и коррекцию различных сторон психики ребёнка( как познавательной, так и эмоционально-личностной сферы).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: 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снимают напряжение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аппарате;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речевую эмоциональность детей;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Содействуют совершенствованию основных психологических процессо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внимания ,памяти, способности к переключению;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Воспитывают волевую регуляцию;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Создают благоприятный фон для занятий;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592138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Динамические паузы, логоритмические упражнения.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557338"/>
            <a:ext cx="7124700" cy="4895850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Динамические паузы это интересная и эффективная форма активного отдыха во время малоподвижных занятий с детьми.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Динамические паузы,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упражнения:    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снимают нервное напряжение  и усталость;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совершенствуют общую моторику;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вырабатывают  чёткие , координированные движения во взаимосвязи с речью;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способствуют взаимодействию детей, воспитывают и прививают навыки общения;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активизируют словарный запас, развивают внимание,  мышление и память;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ненавязчиво корректируют эмоциональные проблемы в поведении ребенка, предупреждают психологические нарушения;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700338" y="21070888"/>
            <a:ext cx="503237" cy="610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Какую смысловую Какую смысловую нагрузку несут динамические паузы д Массаж  жевательно –артикуляторных  мышц-специальный комплекс упражнений ,которые помогают укрепить жевательные, глотательные и мимические мышцы ля дошкольников? Они развлекают детей, создают благоприятную для обучения атмосферу, несут элементы релаксации, снимают нервное напряже</a:t>
            </a:r>
            <a:r>
              <a:rPr lang="ru-RU">
                <a:latin typeface="Verdana" pitchFamily="34" charset="0"/>
                <a:hlinkClick r:id="rId2"/>
              </a:rPr>
              <a:t>http://fb.ru/article/161811/chto-takoe-dinamicheskie-pauzyi-dlya-doshkolnikov-i-dlya-chego-oni-nujnyi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971550" y="981075"/>
            <a:ext cx="7124700" cy="5200650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в ДОУ</a:t>
            </a: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/>
            </a:r>
            <a:br>
              <a:rPr lang="ru-RU" sz="1800" b="1" smtClean="0">
                <a:solidFill>
                  <a:srgbClr val="C00000"/>
                </a:solidFill>
              </a:rPr>
            </a:b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 специально организованное взаимодействие детей и педагога; процесс, направленный на обеспечение физического, психического и социального благополучия ребёнка.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сохранение и укрепление здоровья воспитанников, пропаганда здорового образа жизни.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-повысить результативность воспитательно-образовательного процесса;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-стимулировать работоспособность, способствовать восстановлению сил, снятию напряжения у детей;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-создавать благоприятную психоэмоциональную  атмосферу для поддержки психологического здоровья воспитанников;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idx="1"/>
          </p:nvPr>
        </p:nvSpPr>
        <p:spPr>
          <a:xfrm>
            <a:off x="179388" y="1806575"/>
            <a:ext cx="7954962" cy="46466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331913" y="2828925"/>
            <a:ext cx="552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физминутки</a:t>
            </a:r>
          </a:p>
        </p:txBody>
      </p:sp>
      <p:pic>
        <p:nvPicPr>
          <p:cNvPr id="32770" name="Picture 2" descr="F:\Новая папка\IMG-20221220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3989387" cy="2990850"/>
          </a:xfr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9443" y="764705"/>
          <a:ext cx="7125112" cy="509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064500" cy="1150938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C00000"/>
                </a:solidFill>
              </a:rPr>
              <a:t>Современные здоровьесберегающие технологии в системе развития речевой деятельности дошкольников: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2133600"/>
            <a:ext cx="8135938" cy="3959225"/>
          </a:xfrm>
        </p:spPr>
        <p:txBody>
          <a:bodyPr rtlCol="0">
            <a:normAutofit lnSpcReduction="10000"/>
          </a:bodyPr>
          <a:lstStyle/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1.Дыхательная гимнастика.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2.Артикуляционная гимнастика.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3.Гимнастика для глаз.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4.Массаж, самомассаж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5.Пальчиковая гимнастика.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6.Динамические паузы, 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упражнения.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7.Кинезиологические упражнения. 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</a:t>
            </a: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AutoNum type="arabicPeriod"/>
              <a:defRPr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AutoNum type="arabicPeriod"/>
              <a:defRPr/>
            </a:pPr>
            <a:endParaRPr lang="ru-RU" i="1" dirty="0" smtClean="0"/>
          </a:p>
          <a:p>
            <a:pPr marL="342900" indent="-34290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AutoNum type="arabicPeriod"/>
              <a:defRPr/>
            </a:pPr>
            <a:endParaRPr lang="ru-RU" dirty="0" smtClean="0"/>
          </a:p>
          <a:p>
            <a:pPr marL="342900" indent="-34290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AutoNum type="arabicPeriod"/>
              <a:defRPr/>
            </a:pPr>
            <a:endParaRPr lang="ru-RU" dirty="0" smtClean="0"/>
          </a:p>
          <a:p>
            <a:pPr marL="342900" indent="-34290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Дыхательная гимнастика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188" y="1809750"/>
            <a:ext cx="3240087" cy="40513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Дыхательная система-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энергетическая база для речевой системы.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улучшают ритмы, повышают энергетическое обеспечение деятельности мозга, улучшают обменные процессы, нормализуют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эмоциональное состояние детей.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дыхательных упражнений: увеличить объём дыхания, нормализовать его ритм, выработать плавный, длительный, экономный выдох.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2"/>
          </p:nvPr>
        </p:nvSpPr>
        <p:spPr>
          <a:xfrm>
            <a:off x="4662488" y="1809750"/>
            <a:ext cx="3470275" cy="4051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3" name="Picture 5" descr="IMG-20221216-WA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3717925" cy="49561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Артикуляционная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3240088" cy="52292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совокупность специальных упражнений , направленных на укрепление мышц артикуляционного аппарата, развитие силы, подвижности и  чёткой координации движений органов, участвующих в речевом процессе .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Picture 2" descr="F:\Новая папка\IMG-20221219-WA0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2565400"/>
            <a:ext cx="4321175" cy="32400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IMG-20221220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4560888" cy="3421063"/>
          </a:xfrm>
        </p:spPr>
      </p:pic>
      <p:pic>
        <p:nvPicPr>
          <p:cNvPr id="20482" name="Picture 3" descr="F:\Новая папка\IMG-20221220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549275"/>
            <a:ext cx="4408487" cy="3306763"/>
          </a:xfrm>
        </p:spPr>
      </p:pic>
      <p:pic>
        <p:nvPicPr>
          <p:cNvPr id="20483" name="Picture 4" descr="F:\Новая папка\IMG-20221220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482975"/>
            <a:ext cx="41687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7124700" cy="9080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642350" cy="53276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упражнений и ритмических движений пальцами индуктивно приводит к возбуждению в речевых центрах головного мозга и  усилению согласованной деятельности речевых зон, что в конечном итоге, развивает мозг ребенка и стимулирует развитие речи.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пальчиками создают благоприятный эмоциональный фон и повышают речевую активность ребенка.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 учится концентрировать свое внимание и правильно его распределять.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Упражнения,  в сопровождении с короткими стихотворными строчками, делает речь ребёнка  более четкой, ритмичной, яркой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память ребенка, так как он учится запоминать определенные положения рук и последовательность движений.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Развиваются творческие способности, воображение, фантазия. Овладев всеми упражнениями, ребёнок сможет «рассказывать руками» целые истории.</a:t>
            </a:r>
            <a:b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Простые движения помогают убрать напряжение не только с самих рук, но и расслабить мышцы всего тела.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IMG-20221220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6290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F:\Новая папка\IMG-20221220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4813"/>
            <a:ext cx="39163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F:\Новая папка\IMG-20221219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068638"/>
            <a:ext cx="47640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T4CTUPCNHN5M-256796007-3712</_dlc_DocId>
    <_dlc_DocIdUrl xmlns="c71519f2-859d-46c1-a1b6-2941efed936d">
      <Url>http://www.eduportal44.ru/chuhloma/rodnik/1/_layouts/15/DocIdRedir.aspx?ID=T4CTUPCNHN5M-256796007-3712</Url>
      <Description>T4CTUPCNHN5M-256796007-3712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1C3015-CE21-44C0-8BBA-54FAF25E4031}"/>
</file>

<file path=customXml/itemProps2.xml><?xml version="1.0" encoding="utf-8"?>
<ds:datastoreItem xmlns:ds="http://schemas.openxmlformats.org/officeDocument/2006/customXml" ds:itemID="{303BE9CD-2868-4325-9FF9-DF254819FC89}"/>
</file>

<file path=customXml/itemProps3.xml><?xml version="1.0" encoding="utf-8"?>
<ds:datastoreItem xmlns:ds="http://schemas.openxmlformats.org/officeDocument/2006/customXml" ds:itemID="{ED2031FB-7243-4C9A-9FC0-3E1E4C34B7B1}"/>
</file>

<file path=customXml/itemProps4.xml><?xml version="1.0" encoding="utf-8"?>
<ds:datastoreItem xmlns:ds="http://schemas.openxmlformats.org/officeDocument/2006/customXml" ds:itemID="{90212A43-A611-4533-B056-2891DDF872B5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1471</TotalTime>
  <Words>586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Verdana</vt:lpstr>
      <vt:lpstr>Arial</vt:lpstr>
      <vt:lpstr>Wingdings 2</vt:lpstr>
      <vt:lpstr>Calibri</vt:lpstr>
      <vt:lpstr>Times New Roman</vt:lpstr>
      <vt:lpstr>Wingdings</vt:lpstr>
      <vt:lpstr>Spring</vt:lpstr>
      <vt:lpstr>Spring</vt:lpstr>
      <vt:lpstr>        МБДОУ Чухломский детский сад «Родничок»  Использование здоровьесберегающих технологий  в развитии связной речи детей  выступление из опыта работы  к педагогическому совету  Воспитатель Молчанова О.В. </vt:lpstr>
      <vt:lpstr>Здоровьесберегающие технологии в ДОУ   –это  специально организованное взаимодействие детей и педагога; процесс, направленный на обеспечение физического, психического и социального благополучия ребёнка.  Цель: сохранение и укрепление здоровья воспитанников, пропаганда здорового образа жизни.  Задачи: -повысить результативность воспитательно-образовательного процесса; -стимулировать работоспособность, способствовать восстановлению сил, снятию напряжения у детей; -создавать благоприятную психоэмоциональную  атмосферу для поддержки психологического здоровья воспитанников;   </vt:lpstr>
      <vt:lpstr>Слайд 3</vt:lpstr>
      <vt:lpstr>Современные здоровьесберегающие технологии в системе развития речевой деятельности дошкольников:</vt:lpstr>
      <vt:lpstr>Дыхательная гимнастика</vt:lpstr>
      <vt:lpstr>Артикуляционная гимнастика</vt:lpstr>
      <vt:lpstr>Слайд 7</vt:lpstr>
      <vt:lpstr>Пальчиковая гимнастика</vt:lpstr>
      <vt:lpstr>Слайд 9</vt:lpstr>
      <vt:lpstr>Слайд 10</vt:lpstr>
      <vt:lpstr>Слайд 11</vt:lpstr>
      <vt:lpstr>Массаж и самомассаж</vt:lpstr>
      <vt:lpstr>Слайд 13</vt:lpstr>
      <vt:lpstr>    Гимнастика для глаз   </vt:lpstr>
      <vt:lpstr>             Глазодвигательное упражнение  « Стрельба глазами»</vt:lpstr>
      <vt:lpstr>Кинезиологические упражнения</vt:lpstr>
      <vt:lpstr>Слайд 17</vt:lpstr>
      <vt:lpstr>Психогимнастика</vt:lpstr>
      <vt:lpstr>Динамические паузы, логоритмические упражнения.</vt:lpstr>
      <vt:lpstr>физминутки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 в системе развития  речевой деятельности у детей дошкольного возраста.</dc:title>
  <dc:creator>Артем</dc:creator>
  <cp:lastModifiedBy>Пользователь</cp:lastModifiedBy>
  <cp:revision>144</cp:revision>
  <dcterms:created xsi:type="dcterms:W3CDTF">2017-11-21T07:52:11Z</dcterms:created>
  <dcterms:modified xsi:type="dcterms:W3CDTF">2022-12-21T09:23:10Z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7770f899-e261-4999-a0a7-187765de892b</vt:lpwstr>
  </property>
</Properties>
</file>