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3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24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5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Relationship Id="rId35" Type="http://schemas.openxmlformats.org/officeDocument/2006/relationships/customXml" Target="../customXml/item4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9D0AF-69B8-4EAC-9E5A-E8964C416B37}" type="datetimeFigureOut">
              <a:rPr lang="ru-RU"/>
              <a:pPr>
                <a:defRPr/>
              </a:pPr>
              <a:t>20.03.2019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62F51-E22E-4378-92CA-AC8133BB02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1CEA9-16C0-4D01-BC22-4F67D633529A}" type="datetimeFigureOut">
              <a:rPr lang="ru-RU"/>
              <a:pPr>
                <a:defRPr/>
              </a:pPr>
              <a:t>20.03.2019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EF7A4-271B-4B29-A5B1-2B1DC112A0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21510-00FA-43E2-B381-BB956300FA65}" type="datetimeFigureOut">
              <a:rPr lang="ru-RU"/>
              <a:pPr>
                <a:defRPr/>
              </a:pPr>
              <a:t>20.03.2019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2A93C-9619-4DF0-9CAA-2D267A725E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C9D07-2E21-446C-86A5-C63DA91ED78A}" type="datetimeFigureOut">
              <a:rPr lang="ru-RU"/>
              <a:pPr>
                <a:defRPr/>
              </a:pPr>
              <a:t>20.03.2019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DB029-B036-4BE1-A95B-583DAB8DB8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3C9E9-251A-4D45-92B0-53C1A7315B42}" type="datetimeFigureOut">
              <a:rPr lang="ru-RU"/>
              <a:pPr>
                <a:defRPr/>
              </a:pPr>
              <a:t>20.03.2019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6B9C9-2076-4681-8CF3-1E4A1F6911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1F8C2-223E-4730-B7E8-25B2180541A7}" type="datetimeFigureOut">
              <a:rPr lang="ru-RU"/>
              <a:pPr>
                <a:defRPr/>
              </a:pPr>
              <a:t>20.03.2019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EA278-C2B4-4AF1-9FA9-FE61C5DCB1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FBF74-197F-4510-96E0-4ADB6CFB27AA}" type="datetimeFigureOut">
              <a:rPr lang="ru-RU"/>
              <a:pPr>
                <a:defRPr/>
              </a:pPr>
              <a:t>20.03.2019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BECE9-62F6-4481-97AC-30C0C77E61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49617-427A-4E40-9161-0FA9ABFAB1D3}" type="datetimeFigureOut">
              <a:rPr lang="ru-RU"/>
              <a:pPr>
                <a:defRPr/>
              </a:pPr>
              <a:t>20.03.2019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13073-0FFB-48D1-84A9-4321C36069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01040-9716-4B9B-9C13-67C09B393F77}" type="datetimeFigureOut">
              <a:rPr lang="ru-RU"/>
              <a:pPr>
                <a:defRPr/>
              </a:pPr>
              <a:t>20.03.2019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DA1B0-2702-47EC-824E-8C0EB9C046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C42FE-F208-440D-B245-A244E629DE58}" type="datetimeFigureOut">
              <a:rPr lang="ru-RU"/>
              <a:pPr>
                <a:defRPr/>
              </a:pPr>
              <a:t>20.03.2019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16027-F146-4432-B27A-FA5D479739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F3977-ED23-4F1A-89D2-DB5C4C8133DA}" type="datetimeFigureOut">
              <a:rPr lang="ru-RU"/>
              <a:pPr>
                <a:defRPr/>
              </a:pPr>
              <a:t>20.03.2019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509BC-F167-404D-A24A-CEE07AF1BA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C633D0B-263B-455A-9B7D-065A83C001B9}" type="datetimeFigureOut">
              <a:rPr lang="ru-RU"/>
              <a:pPr>
                <a:defRPr/>
              </a:pPr>
              <a:t>20.03.2019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AD4AA10-842A-4F84-8701-0FE87A2051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ctrTitle"/>
          </p:nvPr>
        </p:nvSpPr>
        <p:spPr>
          <a:xfrm>
            <a:off x="684213" y="260350"/>
            <a:ext cx="7772400" cy="1366838"/>
          </a:xfrm>
        </p:spPr>
        <p:txBody>
          <a:bodyPr/>
          <a:lstStyle/>
          <a:p>
            <a:r>
              <a:rPr lang="ru-RU" sz="1800" b="1" smtClean="0">
                <a:latin typeface="Georgia" pitchFamily="18" charset="0"/>
              </a:rPr>
              <a:t>Муниципальное казённое</a:t>
            </a:r>
            <a:br>
              <a:rPr lang="ru-RU" sz="1800" b="1" smtClean="0">
                <a:latin typeface="Georgia" pitchFamily="18" charset="0"/>
              </a:rPr>
            </a:br>
            <a:r>
              <a:rPr lang="ru-RU" sz="1800" b="1" smtClean="0">
                <a:latin typeface="Georgia" pitchFamily="18" charset="0"/>
              </a:rPr>
              <a:t> дошкольное образовательное учреждение </a:t>
            </a:r>
            <a:br>
              <a:rPr lang="ru-RU" sz="1800" b="1" smtClean="0">
                <a:latin typeface="Georgia" pitchFamily="18" charset="0"/>
              </a:rPr>
            </a:br>
            <a:r>
              <a:rPr lang="ru-RU" sz="1800" b="1" smtClean="0">
                <a:latin typeface="Georgia" pitchFamily="18" charset="0"/>
              </a:rPr>
              <a:t>Чухломский детский сад «Родничок»</a:t>
            </a:r>
            <a:endParaRPr lang="ru-RU" sz="1800" smtClean="0"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913" y="1628775"/>
            <a:ext cx="6400800" cy="35052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80000"/>
              </a:lnSpc>
            </a:pPr>
            <a:r>
              <a:rPr lang="ru-RU" sz="800" b="1" dirty="0" smtClean="0">
                <a:solidFill>
                  <a:srgbClr val="7030A0"/>
                </a:solidFill>
              </a:rPr>
              <a:t/>
            </a:r>
            <a:br>
              <a:rPr lang="ru-RU" sz="800" b="1" dirty="0" smtClean="0">
                <a:solidFill>
                  <a:srgbClr val="7030A0"/>
                </a:solidFill>
              </a:rPr>
            </a:br>
            <a:r>
              <a:rPr lang="ru-RU" sz="800" b="1" dirty="0" smtClean="0">
                <a:solidFill>
                  <a:srgbClr val="7030A0"/>
                </a:solidFill>
              </a:rPr>
              <a:t/>
            </a:r>
            <a:br>
              <a:rPr lang="ru-RU" sz="800" b="1" dirty="0" smtClean="0">
                <a:solidFill>
                  <a:srgbClr val="7030A0"/>
                </a:solidFill>
              </a:rPr>
            </a:br>
            <a:r>
              <a:rPr lang="ru-RU" sz="2400" b="1" dirty="0" smtClean="0">
                <a:solidFill>
                  <a:srgbClr val="7030A0"/>
                </a:solidFill>
                <a:latin typeface="Georgia" pitchFamily="18" charset="0"/>
              </a:rPr>
              <a:t>НОД по приобщению к искусству детей </a:t>
            </a:r>
          </a:p>
          <a:p>
            <a:pPr>
              <a:lnSpc>
                <a:spcPct val="80000"/>
              </a:lnSpc>
            </a:pPr>
            <a:endParaRPr lang="ru-RU" sz="2400" b="1" dirty="0" smtClean="0">
              <a:solidFill>
                <a:srgbClr val="7030A0"/>
              </a:solidFill>
              <a:latin typeface="Georgia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2400" b="1" dirty="0" smtClean="0">
                <a:solidFill>
                  <a:srgbClr val="7030A0"/>
                </a:solidFill>
                <a:latin typeface="Georgia" pitchFamily="18" charset="0"/>
              </a:rPr>
              <a:t>средней группы</a:t>
            </a:r>
          </a:p>
          <a:p>
            <a:pPr>
              <a:lnSpc>
                <a:spcPct val="80000"/>
              </a:lnSpc>
            </a:pPr>
            <a:r>
              <a:rPr lang="ru-RU" sz="2400" dirty="0" smtClean="0">
                <a:solidFill>
                  <a:srgbClr val="7030A0"/>
                </a:solidFill>
                <a:latin typeface="Georgia" pitchFamily="18" charset="0"/>
              </a:rPr>
              <a:t/>
            </a:r>
            <a:br>
              <a:rPr lang="ru-RU" sz="2400" dirty="0" smtClean="0">
                <a:solidFill>
                  <a:srgbClr val="7030A0"/>
                </a:solidFill>
                <a:latin typeface="Georgia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Georgia" pitchFamily="18" charset="0"/>
              </a:rPr>
              <a:t>«Рассматривание репродукции картины </a:t>
            </a:r>
          </a:p>
          <a:p>
            <a:pPr>
              <a:lnSpc>
                <a:spcPct val="80000"/>
              </a:lnSpc>
            </a:pPr>
            <a:r>
              <a:rPr lang="ru-RU" sz="2400" b="1" dirty="0" smtClean="0">
                <a:solidFill>
                  <a:srgbClr val="7030A0"/>
                </a:solidFill>
                <a:latin typeface="Georgia" pitchFamily="18" charset="0"/>
              </a:rPr>
              <a:t>                                                                         И.И. Шишкина</a:t>
            </a:r>
            <a:br>
              <a:rPr lang="ru-RU" sz="2400" b="1" dirty="0" smtClean="0">
                <a:solidFill>
                  <a:srgbClr val="7030A0"/>
                </a:solidFill>
                <a:latin typeface="Georgia" pitchFamily="18" charset="0"/>
              </a:rPr>
            </a:br>
            <a:endParaRPr lang="ru-RU" sz="2400" b="1" dirty="0" smtClean="0">
              <a:solidFill>
                <a:srgbClr val="7030A0"/>
              </a:solidFill>
              <a:latin typeface="Georgia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2400" b="1" dirty="0" smtClean="0">
                <a:solidFill>
                  <a:srgbClr val="7030A0"/>
                </a:solidFill>
                <a:latin typeface="Georgia" pitchFamily="18" charset="0"/>
              </a:rPr>
              <a:t> «Утро в сосновом лесу».</a:t>
            </a:r>
            <a:br>
              <a:rPr lang="ru-RU" sz="2400" b="1" dirty="0" smtClean="0">
                <a:solidFill>
                  <a:srgbClr val="7030A0"/>
                </a:solidFill>
                <a:latin typeface="Georgia" pitchFamily="18" charset="0"/>
              </a:rPr>
            </a:br>
            <a:r>
              <a:rPr lang="ru-RU" sz="1800" b="1" dirty="0" smtClean="0">
                <a:solidFill>
                  <a:srgbClr val="7030A0"/>
                </a:solidFill>
              </a:rPr>
              <a:t/>
            </a:r>
            <a:br>
              <a:rPr lang="ru-RU" sz="1800" b="1" dirty="0" smtClean="0">
                <a:solidFill>
                  <a:srgbClr val="7030A0"/>
                </a:solidFill>
              </a:rPr>
            </a:br>
            <a:endParaRPr lang="ru-RU" sz="1800" b="1" dirty="0" smtClean="0">
              <a:solidFill>
                <a:srgbClr val="7030A0"/>
              </a:solidFill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ru-RU" sz="1800" b="1" dirty="0" smtClean="0">
                <a:solidFill>
                  <a:schemeClr val="tx1"/>
                </a:solidFill>
                <a:latin typeface="Georgia" pitchFamily="18" charset="0"/>
              </a:rPr>
              <a:t>Разработала и провела:</a:t>
            </a:r>
          </a:p>
          <a:p>
            <a:pPr>
              <a:lnSpc>
                <a:spcPct val="80000"/>
              </a:lnSpc>
            </a:pPr>
            <a:r>
              <a:rPr lang="ru-RU" sz="1800" b="1" dirty="0" smtClean="0">
                <a:solidFill>
                  <a:schemeClr val="tx1"/>
                </a:solidFill>
                <a:latin typeface="Georgia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Georgia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Georgia" pitchFamily="18" charset="0"/>
              </a:rPr>
              <a:t> воспитатель Демидова Юлия Николаевна</a:t>
            </a:r>
          </a:p>
          <a:p>
            <a:pPr>
              <a:lnSpc>
                <a:spcPct val="80000"/>
              </a:lnSpc>
            </a:pPr>
            <a:endParaRPr lang="ru-RU" sz="1800" b="1" dirty="0" smtClean="0">
              <a:solidFill>
                <a:schemeClr val="tx1"/>
              </a:solidFill>
              <a:latin typeface="Georgia" pitchFamily="18" charset="0"/>
            </a:endParaRPr>
          </a:p>
          <a:p>
            <a:pPr>
              <a:lnSpc>
                <a:spcPct val="80000"/>
              </a:lnSpc>
            </a:pPr>
            <a:endParaRPr lang="ru-RU" sz="1800" b="1" dirty="0" smtClean="0">
              <a:solidFill>
                <a:schemeClr val="tx1"/>
              </a:solidFill>
              <a:latin typeface="Georgia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1800" b="1" dirty="0" smtClean="0">
                <a:solidFill>
                  <a:schemeClr val="tx1"/>
                </a:solidFill>
                <a:latin typeface="Georgia" pitchFamily="18" charset="0"/>
              </a:rPr>
              <a:t>2018-2019 </a:t>
            </a:r>
            <a:r>
              <a:rPr lang="ru-RU" sz="1800" b="1" dirty="0" err="1" smtClean="0">
                <a:solidFill>
                  <a:schemeClr val="tx1"/>
                </a:solidFill>
                <a:latin typeface="Georgia" pitchFamily="18" charset="0"/>
              </a:rPr>
              <a:t>уч.год</a:t>
            </a:r>
            <a:r>
              <a:rPr lang="ru-RU" sz="1800" dirty="0" smtClean="0">
                <a:solidFill>
                  <a:schemeClr val="tx1"/>
                </a:solidFill>
                <a:latin typeface="Georgia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latin typeface="Georgia" pitchFamily="18" charset="0"/>
              </a:rPr>
            </a:br>
            <a:endParaRPr lang="ru-RU" sz="1200" dirty="0" smtClean="0">
              <a:solidFill>
                <a:schemeClr val="tx1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>
                <a:latin typeface="Georgia" pitchFamily="18" charset="0"/>
              </a:rPr>
              <a:t>Знакомство с новыми картинами, формирование эмоционального отклика на произведения искусства.</a:t>
            </a:r>
          </a:p>
        </p:txBody>
      </p:sp>
      <p:pic>
        <p:nvPicPr>
          <p:cNvPr id="22530" name="Picture 2" descr="C:\Users\User\Desktop\166___09\IMG_22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31913" y="1196975"/>
            <a:ext cx="6840537" cy="5129213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>
                <a:latin typeface="Georgia" pitchFamily="18" charset="0"/>
              </a:rPr>
              <a:t>Дети становятся участниками путешествия, в которое пригласил художник, отгадывают загадки и узнают название картины.</a:t>
            </a:r>
          </a:p>
        </p:txBody>
      </p:sp>
      <p:pic>
        <p:nvPicPr>
          <p:cNvPr id="23554" name="Picture 3" descr="C:\Users\User\Desktop\166___09\IMG_22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7450" y="1196975"/>
            <a:ext cx="7058025" cy="5291138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>
                <a:latin typeface="Georgia" pitchFamily="18" charset="0"/>
              </a:rPr>
              <a:t>Дети с воспитателем ,используя  иллюстрации, составляют название картины «Утро в сосновом лесу».</a:t>
            </a:r>
          </a:p>
        </p:txBody>
      </p:sp>
      <p:pic>
        <p:nvPicPr>
          <p:cNvPr id="24578" name="Picture 2" descr="C:\Users\User\Desktop\166___09\IMG_22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7450" y="1268413"/>
            <a:ext cx="6985000" cy="5237162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>
                <a:latin typeface="Georgia" pitchFamily="18" charset="0"/>
              </a:rPr>
              <a:t>Игровой приём - «вхождение в картину».</a:t>
            </a:r>
            <a:r>
              <a:rPr lang="ru-RU" sz="1800" dirty="0" smtClean="0"/>
              <a:t> </a:t>
            </a:r>
          </a:p>
        </p:txBody>
      </p:sp>
      <p:pic>
        <p:nvPicPr>
          <p:cNvPr id="25602" name="Picture 2" descr="C:\Users\User\Desktop\166___09\IMG_22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8888" y="1196975"/>
            <a:ext cx="6834187" cy="512445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>
                <a:latin typeface="Georgia" pitchFamily="18" charset="0"/>
              </a:rPr>
              <a:t>Воспитатель произносит волшебные слова, звучит музыка Эдварда Грига «Утро в лесу».</a:t>
            </a:r>
          </a:p>
        </p:txBody>
      </p:sp>
      <p:pic>
        <p:nvPicPr>
          <p:cNvPr id="26626" name="Picture 2" descr="C:\Users\User\Desktop\166___09\IMG_22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2988" y="1196975"/>
            <a:ext cx="7058025" cy="5291138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smtClean="0">
                <a:latin typeface="Georgia" pitchFamily="18" charset="0"/>
              </a:rPr>
              <a:t>Динамическая пауза «Деревья в лесу»</a:t>
            </a:r>
          </a:p>
        </p:txBody>
      </p:sp>
      <p:pic>
        <p:nvPicPr>
          <p:cNvPr id="27650" name="Picture 2" descr="C:\Users\User\Desktop\166___09\IMG_22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31913" y="1268413"/>
            <a:ext cx="6834187" cy="512445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>
                <a:latin typeface="Georgia" pitchFamily="18" charset="0"/>
              </a:rPr>
              <a:t>Дети становятся героями картины, слушают стихотворение, рассматривают картину И. Шишкина «Утро в сосновом лесу».</a:t>
            </a:r>
          </a:p>
        </p:txBody>
      </p:sp>
      <p:pic>
        <p:nvPicPr>
          <p:cNvPr id="28674" name="Picture 2" descr="C:\Users\User\Desktop\166___09\IMG_22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8888" y="1268413"/>
            <a:ext cx="6905625" cy="5178425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>
                <a:latin typeface="Georgia" pitchFamily="18" charset="0"/>
              </a:rPr>
              <a:t>Чтение стихотворение  «Утро в сосновом бору».</a:t>
            </a:r>
          </a:p>
        </p:txBody>
      </p:sp>
      <p:pic>
        <p:nvPicPr>
          <p:cNvPr id="29698" name="Picture 2" descr="C:\Users\User\Desktop\166___09\IMG_22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31913" y="1268413"/>
            <a:ext cx="6905625" cy="5178425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smtClean="0"/>
              <a:t> </a:t>
            </a:r>
            <a:r>
              <a:rPr lang="ru-RU" sz="1800" smtClean="0">
                <a:latin typeface="Georgia" pitchFamily="18" charset="0"/>
              </a:rPr>
              <a:t>Формирование эмоционального отклика на произведения искусства, воспитание эмоциональных чувств.</a:t>
            </a:r>
          </a:p>
        </p:txBody>
      </p:sp>
      <p:pic>
        <p:nvPicPr>
          <p:cNvPr id="30722" name="Picture 2" descr="C:\Users\User\Desktop\166___09\IMG_22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7450" y="1268413"/>
            <a:ext cx="6978650" cy="523240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>
                <a:latin typeface="Georgia" pitchFamily="18" charset="0"/>
              </a:rPr>
              <a:t>Рассматривание репродукции картины, беседа, организация диалога.</a:t>
            </a:r>
            <a:br>
              <a:rPr lang="ru-RU" sz="1800" dirty="0" smtClean="0">
                <a:latin typeface="Georgia" pitchFamily="18" charset="0"/>
              </a:rPr>
            </a:br>
            <a:endParaRPr lang="ru-RU" sz="1800" dirty="0" smtClean="0">
              <a:latin typeface="Georgia" pitchFamily="18" charset="0"/>
            </a:endParaRPr>
          </a:p>
        </p:txBody>
      </p:sp>
      <p:pic>
        <p:nvPicPr>
          <p:cNvPr id="31746" name="Picture 2" descr="C:\Users\User\Desktop\166___09\IMG_22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7450" y="1125538"/>
            <a:ext cx="6905625" cy="5178425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u="sng" smtClean="0">
                <a:latin typeface="Georgia" pitchFamily="18" charset="0"/>
              </a:rPr>
              <a:t>Цель</a:t>
            </a:r>
            <a:r>
              <a:rPr lang="ru-RU" sz="2400" b="1" smtClean="0">
                <a:latin typeface="Georgia" pitchFamily="18" charset="0"/>
              </a:rPr>
              <a:t>: Ознакомление детей с жанром изобразительного искусства – пейзаж.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200" u="sng" smtClean="0">
                <a:latin typeface="Georgia" pitchFamily="18" charset="0"/>
              </a:rPr>
              <a:t>Программное содержание</a:t>
            </a:r>
            <a:r>
              <a:rPr lang="ru-RU" sz="2200" smtClean="0">
                <a:latin typeface="Georgia" pitchFamily="18" charset="0"/>
              </a:rPr>
              <a:t>:</a:t>
            </a:r>
          </a:p>
          <a:p>
            <a:pPr>
              <a:lnSpc>
                <a:spcPct val="80000"/>
              </a:lnSpc>
            </a:pPr>
            <a:r>
              <a:rPr lang="ru-RU" sz="2200" smtClean="0">
                <a:latin typeface="Georgia" pitchFamily="18" charset="0"/>
              </a:rPr>
              <a:t>-Продолжать учить детей воспринимать содержание пейзажной картины, понимать красоту природы, которую изобразил художник;</a:t>
            </a:r>
          </a:p>
          <a:p>
            <a:pPr>
              <a:lnSpc>
                <a:spcPct val="80000"/>
              </a:lnSpc>
            </a:pPr>
            <a:r>
              <a:rPr lang="ru-RU" sz="2200" smtClean="0">
                <a:latin typeface="Georgia" pitchFamily="18" charset="0"/>
              </a:rPr>
              <a:t>-Вызывать у детей желание рассматривать картины о природе;</a:t>
            </a:r>
          </a:p>
          <a:p>
            <a:pPr>
              <a:lnSpc>
                <a:spcPct val="80000"/>
              </a:lnSpc>
            </a:pPr>
            <a:r>
              <a:rPr lang="ru-RU" sz="2200" smtClean="0">
                <a:latin typeface="Georgia" pitchFamily="18" charset="0"/>
              </a:rPr>
              <a:t>-Расширять знания детей о творчестве художника пейзажиста И. И. Шишкина;</a:t>
            </a:r>
          </a:p>
          <a:p>
            <a:pPr>
              <a:lnSpc>
                <a:spcPct val="80000"/>
              </a:lnSpc>
            </a:pPr>
            <a:r>
              <a:rPr lang="ru-RU" sz="2200" smtClean="0">
                <a:latin typeface="Georgia" pitchFamily="18" charset="0"/>
              </a:rPr>
              <a:t>-Развивать наблюдательность, воображение, речь, умение осмысленно отвечать на вопросы;</a:t>
            </a:r>
          </a:p>
          <a:p>
            <a:pPr>
              <a:lnSpc>
                <a:spcPct val="80000"/>
              </a:lnSpc>
            </a:pPr>
            <a:r>
              <a:rPr lang="ru-RU" sz="2200" smtClean="0">
                <a:latin typeface="Georgia" pitchFamily="18" charset="0"/>
              </a:rPr>
              <a:t>-Создать условия для формирования художественного вкуса;</a:t>
            </a:r>
          </a:p>
          <a:p>
            <a:pPr>
              <a:lnSpc>
                <a:spcPct val="80000"/>
              </a:lnSpc>
            </a:pPr>
            <a:r>
              <a:rPr lang="ru-RU" sz="2200" smtClean="0">
                <a:latin typeface="Georgia" pitchFamily="18" charset="0"/>
              </a:rPr>
              <a:t>-Воспитывать эстетическое отношение к произведениям искусства, к явлениям окружающего мира</a:t>
            </a:r>
            <a:r>
              <a:rPr lang="ru-RU" sz="2200" smtClean="0"/>
              <a:t>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>
          <a:xfrm>
            <a:off x="611188" y="260350"/>
            <a:ext cx="8229600" cy="1143000"/>
          </a:xfrm>
        </p:spPr>
        <p:txBody>
          <a:bodyPr/>
          <a:lstStyle/>
          <a:p>
            <a:r>
              <a:rPr lang="ru-RU" sz="1800" dirty="0" smtClean="0">
                <a:latin typeface="Georgia" pitchFamily="18" charset="0"/>
              </a:rPr>
              <a:t>Дыхательная гимнастика «Сосновый аромат».</a:t>
            </a:r>
          </a:p>
        </p:txBody>
      </p:sp>
      <p:pic>
        <p:nvPicPr>
          <p:cNvPr id="32770" name="Picture 2" descr="C:\Users\User\Desktop\166___09\IMG_22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7450" y="1196975"/>
            <a:ext cx="6978650" cy="523240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User\Desktop\166___09\IMG_22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692150"/>
            <a:ext cx="7589837" cy="5691188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>
                <a:latin typeface="Georgia" pitchFamily="18" charset="0"/>
              </a:rPr>
              <a:t>Выход из игровой ситуации, воспитатель произносит волшебные слова, чтобы вернуться в детский сад, дети выполняют движения.</a:t>
            </a:r>
          </a:p>
        </p:txBody>
      </p:sp>
      <p:pic>
        <p:nvPicPr>
          <p:cNvPr id="34818" name="Picture 2" descr="C:\Users\User\Desktop\166___09\IMG_22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47813" y="1484313"/>
            <a:ext cx="6473825" cy="4854575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>
                <a:latin typeface="Georgia" pitchFamily="18" charset="0"/>
              </a:rPr>
              <a:t>Воспитатель  спрашивает о впечатлениях, подводит итоги, </a:t>
            </a:r>
            <a:br>
              <a:rPr lang="ru-RU" sz="1800" dirty="0" smtClean="0">
                <a:latin typeface="Georgia" pitchFamily="18" charset="0"/>
              </a:rPr>
            </a:br>
            <a:r>
              <a:rPr lang="ru-RU" sz="1800" dirty="0" smtClean="0">
                <a:latin typeface="Georgia" pitchFamily="18" charset="0"/>
              </a:rPr>
              <a:t>обобщает знания детей.</a:t>
            </a:r>
          </a:p>
        </p:txBody>
      </p:sp>
      <p:pic>
        <p:nvPicPr>
          <p:cNvPr id="35842" name="Picture 2" descr="C:\Users\User\Desktop\166___09\IMG_22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8888" y="1268413"/>
            <a:ext cx="6769100" cy="5075237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>
                <a:latin typeface="Georgia" pitchFamily="18" charset="0"/>
              </a:rPr>
              <a:t>Рефлексия «Подари улыбку». Позитивная «точка»  НОД.</a:t>
            </a:r>
          </a:p>
        </p:txBody>
      </p:sp>
      <p:pic>
        <p:nvPicPr>
          <p:cNvPr id="36866" name="Picture 2" descr="C:\Users\User\Desktop\166___09\IMG_22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31913" y="1268413"/>
            <a:ext cx="6834187" cy="512445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User\Desktop\166___09\IMG_22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404813"/>
            <a:ext cx="7561263" cy="5668962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>
                <a:latin typeface="Georgia" pitchFamily="18" charset="0"/>
              </a:rPr>
              <a:t>По окончанию НОД  воспитатель предлагает детям стать художниками, изобразить деревья, птиц, медвежат (по желанию детей).</a:t>
            </a:r>
            <a:endParaRPr lang="ru-RU" sz="1800" dirty="0" smtClean="0"/>
          </a:p>
        </p:txBody>
      </p:sp>
      <p:pic>
        <p:nvPicPr>
          <p:cNvPr id="38914" name="Picture 2" descr="C:\Users\User\Desktop\166___09\IMG_22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31913" y="1268413"/>
            <a:ext cx="6834187" cy="512445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 </a:t>
            </a:r>
            <a:r>
              <a:rPr lang="ru-RU" sz="1800" dirty="0" smtClean="0">
                <a:latin typeface="Georgia" pitchFamily="18" charset="0"/>
              </a:rPr>
              <a:t>Создание игровой  ситуации : </a:t>
            </a:r>
            <a:br>
              <a:rPr lang="ru-RU" sz="1800" dirty="0" smtClean="0">
                <a:latin typeface="Georgia" pitchFamily="18" charset="0"/>
              </a:rPr>
            </a:br>
            <a:r>
              <a:rPr lang="ru-RU" sz="1800" dirty="0" smtClean="0">
                <a:latin typeface="Georgia" pitchFamily="18" charset="0"/>
              </a:rPr>
              <a:t>привлечь внимание детей показом волшебной палочки, с помощью которой можно перемещаться в пространстве.</a:t>
            </a:r>
          </a:p>
        </p:txBody>
      </p:sp>
      <p:pic>
        <p:nvPicPr>
          <p:cNvPr id="15362" name="Picture 2" descr="C:\Users\User\Desktop\166___09\IMG_21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esktop\166___09\IMG_22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6013" y="476250"/>
            <a:ext cx="7339012" cy="5503863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>
                <a:latin typeface="Georgia" pitchFamily="18" charset="0"/>
              </a:rPr>
              <a:t>Воспитатель перевоплощается в волшебницу, читает </a:t>
            </a:r>
            <a:r>
              <a:rPr lang="ru-RU" sz="1800" dirty="0" smtClean="0">
                <a:latin typeface="Georgia" pitchFamily="18" charset="0"/>
              </a:rPr>
              <a:t>стихотворение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В. </a:t>
            </a:r>
            <a:r>
              <a:rPr lang="ru-RU" sz="1800" dirty="0" err="1" smtClean="0"/>
              <a:t>Шамонина</a:t>
            </a:r>
            <a:r>
              <a:rPr lang="ru-RU" sz="1800" dirty="0" smtClean="0"/>
              <a:t> </a:t>
            </a:r>
            <a:r>
              <a:rPr lang="ru-RU" sz="1800" dirty="0" smtClean="0">
                <a:latin typeface="Georgia" pitchFamily="18" charset="0"/>
              </a:rPr>
              <a:t>«Я иду тропой лесною…»</a:t>
            </a:r>
            <a:br>
              <a:rPr lang="ru-RU" sz="1800" dirty="0" smtClean="0">
                <a:latin typeface="Georgia" pitchFamily="18" charset="0"/>
              </a:rPr>
            </a:br>
            <a:endParaRPr lang="ru-RU" sz="1800" dirty="0" smtClean="0">
              <a:latin typeface="Georgia" pitchFamily="18" charset="0"/>
            </a:endParaRPr>
          </a:p>
        </p:txBody>
      </p:sp>
      <p:pic>
        <p:nvPicPr>
          <p:cNvPr id="17410" name="Picture 2" descr="C:\Users\User\Desktop\166___09\IMG_22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7450" y="1196975"/>
            <a:ext cx="7056438" cy="5291138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smtClean="0">
                <a:latin typeface="Georgia" pitchFamily="18" charset="0"/>
              </a:rPr>
              <a:t>Через наглядность дети учатся восприятие стихотворение, </a:t>
            </a:r>
            <a:br>
              <a:rPr lang="ru-RU" sz="1800" smtClean="0">
                <a:latin typeface="Georgia" pitchFamily="18" charset="0"/>
              </a:rPr>
            </a:br>
            <a:r>
              <a:rPr lang="ru-RU" sz="1800" smtClean="0">
                <a:latin typeface="Georgia" pitchFamily="18" charset="0"/>
              </a:rPr>
              <a:t>происходит формирование положительного отношения к миру</a:t>
            </a:r>
          </a:p>
        </p:txBody>
      </p:sp>
      <p:pic>
        <p:nvPicPr>
          <p:cNvPr id="18434" name="Picture 2" descr="C:\Users\User\Desktop\166___09\IMG_22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03350" y="1268413"/>
            <a:ext cx="6834188" cy="512445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>
                <a:latin typeface="Georgia" pitchFamily="18" charset="0"/>
              </a:rPr>
              <a:t>Рассказ воспитателя о пейзажной живописи, сообщение темы НОД.</a:t>
            </a:r>
          </a:p>
        </p:txBody>
      </p:sp>
      <p:pic>
        <p:nvPicPr>
          <p:cNvPr id="19458" name="Picture 2" descr="C:\Users\User\Desktop\166___09\IMG_22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7450" y="1268413"/>
            <a:ext cx="6840538" cy="5129212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>
                <a:latin typeface="Georgia" pitchFamily="18" charset="0"/>
              </a:rPr>
              <a:t>Знакомство с известным русским художником И.И.Шишкиным, рассматривание портрета, восприятие через описательный рассказ</a:t>
            </a:r>
          </a:p>
        </p:txBody>
      </p:sp>
      <p:pic>
        <p:nvPicPr>
          <p:cNvPr id="20482" name="Picture 3" descr="C:\Users\User\Desktop\166___09\IMG_22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31913" y="1268413"/>
            <a:ext cx="6978650" cy="52324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Desktop\166___09\IMG_22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476250"/>
            <a:ext cx="7920038" cy="5938838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c71519f2-859d-46c1-a1b6-2941efed936d">T4CTUPCNHN5M-256796007-1285</_dlc_DocId>
    <_dlc_DocIdUrl xmlns="c71519f2-859d-46c1-a1b6-2941efed936d">
      <Url>http://edu-sps.koiro.local/chuhloma/rodnik/1/_layouts/15/DocIdRedir.aspx?ID=T4CTUPCNHN5M-256796007-1285</Url>
      <Description>T4CTUPCNHN5M-256796007-1285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E4D920DBF4D4B04191863210841415BE" ma:contentTypeVersion="1" ma:contentTypeDescription="Создание документа." ma:contentTypeScope="" ma:versionID="38d73d9ff08d865971145368586c1aa8">
  <xsd:schema xmlns:xsd="http://www.w3.org/2001/XMLSchema" xmlns:xs="http://www.w3.org/2001/XMLSchema" xmlns:p="http://schemas.microsoft.com/office/2006/metadata/properties" xmlns:ns2="c71519f2-859d-46c1-a1b6-2941efed936d" targetNamespace="http://schemas.microsoft.com/office/2006/metadata/properties" ma:root="true" ma:fieldsID="50cb86ceb6424ce5d7cfd0ce4d0e3de2" ns2:_="">
    <xsd:import namespace="c71519f2-859d-46c1-a1b6-2941efed936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1519f2-859d-46c1-a1b6-2941efed936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B7F791D-DF1A-4E98-BA5E-06873D21A0F9}"/>
</file>

<file path=customXml/itemProps2.xml><?xml version="1.0" encoding="utf-8"?>
<ds:datastoreItem xmlns:ds="http://schemas.openxmlformats.org/officeDocument/2006/customXml" ds:itemID="{2C398340-1F19-47FD-903A-BE5434047D41}"/>
</file>

<file path=customXml/itemProps3.xml><?xml version="1.0" encoding="utf-8"?>
<ds:datastoreItem xmlns:ds="http://schemas.openxmlformats.org/officeDocument/2006/customXml" ds:itemID="{D9341C6A-8CC7-4010-8D3F-1CB71C3BEEAF}"/>
</file>

<file path=customXml/itemProps4.xml><?xml version="1.0" encoding="utf-8"?>
<ds:datastoreItem xmlns:ds="http://schemas.openxmlformats.org/officeDocument/2006/customXml" ds:itemID="{98996878-AA98-4609-B8E2-64FCB567BBC0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</TotalTime>
  <Words>249</Words>
  <Application>Microsoft Office PowerPoint</Application>
  <PresentationFormat>Экран (4:3)</PresentationFormat>
  <Paragraphs>40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Муниципальное казённое  дошкольное образовательное учреждение  Чухломский детский сад «Родничок»</vt:lpstr>
      <vt:lpstr>Цель: Ознакомление детей с жанром изобразительного искусства – пейзаж.</vt:lpstr>
      <vt:lpstr> Создание игровой  ситуации :  привлечь внимание детей показом волшебной палочки, с помощью которой можно перемещаться в пространстве.</vt:lpstr>
      <vt:lpstr>Слайд 4</vt:lpstr>
      <vt:lpstr>Воспитатель перевоплощается в волшебницу, читает стихотворение  В. Шамонина «Я иду тропой лесною…» </vt:lpstr>
      <vt:lpstr>Через наглядность дети учатся восприятие стихотворение,  происходит формирование положительного отношения к миру</vt:lpstr>
      <vt:lpstr>Рассказ воспитателя о пейзажной живописи, сообщение темы НОД.</vt:lpstr>
      <vt:lpstr>Знакомство с известным русским художником И.И.Шишкиным, рассматривание портрета, восприятие через описательный рассказ</vt:lpstr>
      <vt:lpstr>Слайд 9</vt:lpstr>
      <vt:lpstr>Знакомство с новыми картинами, формирование эмоционального отклика на произведения искусства.</vt:lpstr>
      <vt:lpstr>Дети становятся участниками путешествия, в которое пригласил художник, отгадывают загадки и узнают название картины.</vt:lpstr>
      <vt:lpstr>Дети с воспитателем ,используя  иллюстрации, составляют название картины «Утро в сосновом лесу».</vt:lpstr>
      <vt:lpstr>Игровой приём - «вхождение в картину». </vt:lpstr>
      <vt:lpstr>Воспитатель произносит волшебные слова, звучит музыка Эдварда Грига «Утро в лесу».</vt:lpstr>
      <vt:lpstr>Динамическая пауза «Деревья в лесу»</vt:lpstr>
      <vt:lpstr>Дети становятся героями картины, слушают стихотворение, рассматривают картину И. Шишкина «Утро в сосновом лесу».</vt:lpstr>
      <vt:lpstr>Чтение стихотворение  «Утро в сосновом бору».</vt:lpstr>
      <vt:lpstr> Формирование эмоционального отклика на произведения искусства, воспитание эмоциональных чувств.</vt:lpstr>
      <vt:lpstr>Рассматривание репродукции картины, беседа, организация диалога. </vt:lpstr>
      <vt:lpstr>Дыхательная гимнастика «Сосновый аромат».</vt:lpstr>
      <vt:lpstr>Слайд 21</vt:lpstr>
      <vt:lpstr>Выход из игровой ситуации, воспитатель произносит волшебные слова, чтобы вернуться в детский сад, дети выполняют движения.</vt:lpstr>
      <vt:lpstr>Воспитатель  спрашивает о впечатлениях, подводит итоги,  обобщает знания детей.</vt:lpstr>
      <vt:lpstr>Рефлексия «Подари улыбку». Позитивная «точка»  НОД.</vt:lpstr>
      <vt:lpstr>Слайд 25</vt:lpstr>
      <vt:lpstr>По окончанию НОД  воспитатель предлагает детям стать художниками, изобразить деревья, птиц, медвежат (по желанию детей).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казённое  дошкольное образовательное учреждение  Чухломский детский сад «Родничок»</dc:title>
  <dc:creator>User</dc:creator>
  <cp:lastModifiedBy>comp</cp:lastModifiedBy>
  <cp:revision>8</cp:revision>
  <dcterms:created xsi:type="dcterms:W3CDTF">2019-03-20T08:40:51Z</dcterms:created>
  <dcterms:modified xsi:type="dcterms:W3CDTF">2019-03-20T16:25:03Z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0x010100E4D920DBF4D4B04191863210841415BE</vt:lpwstr>
  </property>
  <property fmtid="{D5CDD505-2E9C-101B-9397-08002B2CF9AE}" pid="3" name="_dlc_DocIdItemGuid">
    <vt:lpwstr>b64e4821-cd01-43f1-976c-bc435f8b4ab3</vt:lpwstr>
  </property>
</Properties>
</file>