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8.xml" ContentType="application/vnd.openxmlformats-officedocument.presentationml.slide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9.xml" ContentType="application/vnd.openxmlformats-officedocument.presentationml.slide+xml"/>
  <Override PartName="/ppt/slides/slide29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4" r:id="rId2"/>
    <p:sldId id="305" r:id="rId3"/>
    <p:sldId id="306" r:id="rId4"/>
    <p:sldId id="257" r:id="rId5"/>
    <p:sldId id="294" r:id="rId6"/>
    <p:sldId id="277" r:id="rId7"/>
    <p:sldId id="307" r:id="rId8"/>
    <p:sldId id="262" r:id="rId9"/>
    <p:sldId id="287" r:id="rId10"/>
    <p:sldId id="278" r:id="rId11"/>
    <p:sldId id="260" r:id="rId12"/>
    <p:sldId id="261" r:id="rId13"/>
    <p:sldId id="279" r:id="rId14"/>
    <p:sldId id="280" r:id="rId15"/>
    <p:sldId id="293" r:id="rId16"/>
    <p:sldId id="265" r:id="rId17"/>
    <p:sldId id="291" r:id="rId18"/>
    <p:sldId id="292" r:id="rId19"/>
    <p:sldId id="281" r:id="rId20"/>
    <p:sldId id="290" r:id="rId21"/>
    <p:sldId id="289" r:id="rId22"/>
    <p:sldId id="264" r:id="rId23"/>
    <p:sldId id="267" r:id="rId24"/>
    <p:sldId id="271" r:id="rId25"/>
    <p:sldId id="272" r:id="rId26"/>
    <p:sldId id="299" r:id="rId27"/>
    <p:sldId id="295" r:id="rId28"/>
    <p:sldId id="297" r:id="rId29"/>
    <p:sldId id="302" r:id="rId30"/>
    <p:sldId id="303" r:id="rId31"/>
    <p:sldId id="269" r:id="rId32"/>
    <p:sldId id="282" r:id="rId33"/>
    <p:sldId id="283" r:id="rId34"/>
    <p:sldId id="273" r:id="rId35"/>
    <p:sldId id="274" r:id="rId36"/>
    <p:sldId id="300" r:id="rId37"/>
    <p:sldId id="301" r:id="rId38"/>
    <p:sldId id="275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 autoAdjust="0"/>
    <p:restoredTop sz="9466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72BAE-A7DB-4C96-B6DB-FAE00C20FB6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B55E-12E1-46C0-AFDA-BB635E69D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1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Великая </a:t>
            </a:r>
            <a:r>
              <a:rPr lang="ru-RU" dirty="0" smtClean="0">
                <a:solidFill>
                  <a:srgbClr val="FF0000"/>
                </a:solidFill>
              </a:rPr>
              <a:t>Отечественная </a:t>
            </a:r>
            <a:r>
              <a:rPr lang="ru-RU" dirty="0" smtClean="0">
                <a:solidFill>
                  <a:srgbClr val="FF0000"/>
                </a:solidFill>
              </a:rPr>
              <a:t>война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22 июня 1941 год </a:t>
            </a:r>
            <a:br>
              <a:rPr lang="ru-RU" sz="2200" dirty="0" smtClean="0"/>
            </a:br>
            <a:r>
              <a:rPr lang="ru-RU" sz="2200" dirty="0" smtClean="0"/>
              <a:t>-</a:t>
            </a:r>
            <a:br>
              <a:rPr lang="ru-RU" sz="2200" dirty="0" smtClean="0"/>
            </a:br>
            <a:r>
              <a:rPr lang="ru-RU" sz="2200" dirty="0" smtClean="0"/>
              <a:t>9 мая 1945 год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Была </a:t>
            </a:r>
            <a:r>
              <a:rPr lang="ru-RU" sz="4400" dirty="0" smtClean="0"/>
              <a:t>война, прошла война,</a:t>
            </a:r>
            <a:br>
              <a:rPr lang="ru-RU" sz="4400" dirty="0" smtClean="0"/>
            </a:br>
            <a:r>
              <a:rPr lang="ru-RU" sz="4400" dirty="0" smtClean="0"/>
              <a:t>Над полем боя тишина.</a:t>
            </a:r>
            <a:br>
              <a:rPr lang="ru-RU" sz="4400" dirty="0" smtClean="0"/>
            </a:br>
            <a:r>
              <a:rPr lang="ru-RU" sz="4400" dirty="0" smtClean="0"/>
              <a:t>Но по стране, по тишине,</a:t>
            </a:r>
            <a:br>
              <a:rPr lang="ru-RU" sz="4400" dirty="0" smtClean="0"/>
            </a:br>
            <a:r>
              <a:rPr lang="ru-RU" sz="4400" dirty="0" smtClean="0"/>
              <a:t>Идут легенды о войне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35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Блокада Ленинграда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блокада? Из окруженного города нельзя выехать ни на поезде, ни на машине. Все пути к нему на суше захвачены фашистами.</a:t>
            </a:r>
            <a:endParaRPr lang="ru-RU" sz="2800" dirty="0"/>
          </a:p>
        </p:txBody>
      </p:sp>
      <p:pic>
        <p:nvPicPr>
          <p:cNvPr id="3" name="Рисунок 2" descr="обстрел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" y="2528887"/>
            <a:ext cx="31432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Ирина\My Pictures\20f0b09b8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7125" y="2500312"/>
            <a:ext cx="4206875" cy="4357688"/>
          </a:xfrm>
          <a:prstGeom prst="rect">
            <a:avLst/>
          </a:prstGeom>
          <a:ln w="38100" cap="sq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7638"/>
            <a:ext cx="4286250" cy="615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9190" y="2420888"/>
            <a:ext cx="42148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/>
              <a:t>С 4 </a:t>
            </a:r>
            <a:r>
              <a:rPr lang="en-GB" sz="3200" dirty="0" err="1" smtClean="0"/>
              <a:t>сентября</a:t>
            </a:r>
            <a:r>
              <a:rPr lang="en-GB" sz="3200" dirty="0" smtClean="0"/>
              <a:t> 1941 </a:t>
            </a:r>
            <a:r>
              <a:rPr lang="en-GB" sz="3200" dirty="0" err="1" smtClean="0"/>
              <a:t>года</a:t>
            </a:r>
            <a:r>
              <a:rPr lang="en-GB" sz="3200" dirty="0" smtClean="0"/>
              <a:t> </a:t>
            </a:r>
            <a:r>
              <a:rPr lang="en-GB" sz="3200" dirty="0" err="1" smtClean="0"/>
              <a:t>по</a:t>
            </a:r>
            <a:r>
              <a:rPr lang="en-GB" sz="3200" dirty="0" smtClean="0"/>
              <a:t> 22 </a:t>
            </a:r>
            <a:r>
              <a:rPr lang="en-GB" sz="3200" dirty="0" err="1" smtClean="0"/>
              <a:t>января</a:t>
            </a:r>
            <a:r>
              <a:rPr lang="en-GB" sz="3200" dirty="0" smtClean="0"/>
              <a:t> 1944 </a:t>
            </a:r>
            <a:r>
              <a:rPr lang="en-GB" sz="3200" dirty="0" err="1" smtClean="0"/>
              <a:t>года</a:t>
            </a:r>
            <a:r>
              <a:rPr lang="en-GB" sz="3200" dirty="0" smtClean="0"/>
              <a:t> </a:t>
            </a:r>
            <a:r>
              <a:rPr lang="en-GB" sz="3200" dirty="0" err="1" smtClean="0"/>
              <a:t>на</a:t>
            </a:r>
            <a:r>
              <a:rPr lang="en-GB" sz="3200" dirty="0" smtClean="0"/>
              <a:t> </a:t>
            </a:r>
            <a:r>
              <a:rPr lang="en-GB" sz="3200" dirty="0" err="1" smtClean="0"/>
              <a:t>город</a:t>
            </a:r>
            <a:r>
              <a:rPr lang="en-GB" sz="3200" dirty="0" smtClean="0"/>
              <a:t> </a:t>
            </a:r>
            <a:r>
              <a:rPr lang="en-GB" sz="3200" dirty="0" err="1" smtClean="0"/>
              <a:t>было</a:t>
            </a:r>
            <a:r>
              <a:rPr lang="en-GB" sz="3200" dirty="0" smtClean="0"/>
              <a:t> </a:t>
            </a:r>
            <a:r>
              <a:rPr lang="en-GB" sz="3200" dirty="0" err="1" smtClean="0"/>
              <a:t>сброшено</a:t>
            </a:r>
            <a:r>
              <a:rPr lang="en-GB" sz="3200" dirty="0" smtClean="0"/>
              <a:t> 107158 </a:t>
            </a:r>
            <a:r>
              <a:rPr lang="en-GB" sz="3200" dirty="0" err="1" smtClean="0"/>
              <a:t>авиабомб</a:t>
            </a:r>
            <a:r>
              <a:rPr lang="en-GB" sz="3200" dirty="0" smtClean="0"/>
              <a:t>, </a:t>
            </a:r>
            <a:r>
              <a:rPr lang="en-GB" sz="3200" dirty="0" err="1" smtClean="0"/>
              <a:t>выпущено</a:t>
            </a:r>
            <a:r>
              <a:rPr lang="en-GB" sz="3200" dirty="0" smtClean="0"/>
              <a:t> 148478 </a:t>
            </a:r>
            <a:r>
              <a:rPr lang="en-GB" sz="3200" dirty="0" err="1" smtClean="0"/>
              <a:t>снарядов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ledebeaute.ru/files/images/pub/part_1/37375/src/27.jpg?450_33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55092" y="764704"/>
            <a:ext cx="7805339" cy="4857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сентября 1941 года кольцо вокруг города замкнулось.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блокадном Ленинграде оставалось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2,9 миллионов жителей</a:t>
            </a:r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826107"/>
            <a:ext cx="4405315" cy="303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actualhistory.ru/app/var/pub/files/278/bomboubezhis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66" y="2296158"/>
            <a:ext cx="3722854" cy="5300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714356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В бессильной злобе немцы целыми днями обстреливают город…</a:t>
            </a: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Рушатся дома, гибнут мирные люди.</a:t>
            </a: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В Ленинграде всё ещё много детей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" name="Содержимое 3" descr="28-12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00108"/>
            <a:ext cx="4059238" cy="485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очка\Desktop\фото Блокады\74101760_37015678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60" y="25400"/>
            <a:ext cx="762952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64357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mbria Math" pitchFamily="18" charset="0"/>
              </a:rPr>
              <a:t>В детском госпитале . Дети, раненные осколками  бомб. </a:t>
            </a:r>
            <a:endParaRPr lang="ru-RU" sz="3200" b="1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82588" y="1071546"/>
            <a:ext cx="8293100" cy="474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071546"/>
            <a:ext cx="3571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Cambria Math" pitchFamily="18" charset="0"/>
              </a:rPr>
              <a:t>За  водой  на  Неву</a:t>
            </a:r>
            <a:endParaRPr lang="ru-RU" sz="3000" b="1" dirty="0">
              <a:solidFill>
                <a:schemeClr val="bg1"/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1277937"/>
            <a:ext cx="3994150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 descr="C:\Users\Мариночка\Desktop\фото Блокады\фото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60" y="0"/>
            <a:ext cx="6096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8577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Cambria Math" pitchFamily="18" charset="0"/>
              </a:rPr>
              <a:t>Поход  за  водой</a:t>
            </a:r>
          </a:p>
          <a:p>
            <a:r>
              <a:rPr lang="ru-RU" sz="2800" b="1" dirty="0" smtClean="0">
                <a:latin typeface="Cambria Math" pitchFamily="18" charset="0"/>
              </a:rPr>
              <a:t>был  для  ленинградцев</a:t>
            </a:r>
          </a:p>
          <a:p>
            <a:r>
              <a:rPr lang="ru-RU" sz="2800" b="1" dirty="0" smtClean="0">
                <a:latin typeface="Cambria Math" pitchFamily="18" charset="0"/>
              </a:rPr>
              <a:t>настоящим   испытанием</a:t>
            </a:r>
            <a:endParaRPr lang="ru-RU" sz="2800" b="1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Мариночка\Desktop\фото Блокады\b22133a8ed72379c3e836ea2e675ca1d_fu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157898"/>
            <a:ext cx="3643306" cy="470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Users\Мариночка\Desktop\фото Блокады\фото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00496" cy="584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496" y="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</a:rPr>
              <a:t>Печка-буржуйка</a:t>
            </a:r>
          </a:p>
          <a:p>
            <a:pPr algn="ctr"/>
            <a:r>
              <a:rPr lang="ru-RU" sz="3200" b="1" dirty="0" smtClean="0">
                <a:latin typeface="Cambria Math" pitchFamily="18" charset="0"/>
              </a:rPr>
              <a:t> зимой была единственным </a:t>
            </a:r>
          </a:p>
          <a:p>
            <a:pPr algn="ctr"/>
            <a:r>
              <a:rPr lang="ru-RU" sz="3200" b="1" dirty="0" smtClean="0">
                <a:latin typeface="Cambria Math" pitchFamily="18" charset="0"/>
              </a:rPr>
              <a:t>источником тепла</a:t>
            </a:r>
            <a:endParaRPr lang="ru-RU" sz="3200" b="1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928670"/>
            <a:ext cx="41781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В ноябре 1941 года рабочие получали 250 граммов хлеба в день, а дети, иждивенцы и служащие – по 125 граммов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388" y="928670"/>
            <a:ext cx="4410075" cy="51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Июнь! Клонился к вечеру закат.</a:t>
            </a:r>
            <a:br>
              <a:rPr lang="ru-RU" dirty="0" smtClean="0"/>
            </a:br>
            <a:r>
              <a:rPr lang="ru-RU" dirty="0" smtClean="0"/>
              <a:t>И белой ночью разливалось море.</a:t>
            </a:r>
            <a:br>
              <a:rPr lang="ru-RU" dirty="0" smtClean="0"/>
            </a:br>
            <a:r>
              <a:rPr lang="ru-RU" dirty="0" smtClean="0"/>
              <a:t>И раздавался звонкий смех ребят.</a:t>
            </a:r>
            <a:br>
              <a:rPr lang="ru-RU" dirty="0" smtClean="0"/>
            </a:br>
            <a:r>
              <a:rPr lang="ru-RU" dirty="0" smtClean="0"/>
              <a:t>НЕ знающих, не ведающих горя</a:t>
            </a:r>
            <a:br>
              <a:rPr lang="ru-RU" dirty="0" smtClean="0"/>
            </a:br>
            <a:r>
              <a:rPr lang="ru-RU" dirty="0" smtClean="0"/>
              <a:t>Июнь! Тогда еще не знали </a:t>
            </a:r>
            <a:br>
              <a:rPr lang="ru-RU" dirty="0" smtClean="0"/>
            </a:br>
            <a:r>
              <a:rPr lang="ru-RU" dirty="0" smtClean="0"/>
              <a:t>Со школьных вечеров к Неве шагая.</a:t>
            </a:r>
            <a:br>
              <a:rPr lang="ru-RU" dirty="0" smtClean="0"/>
            </a:br>
            <a:r>
              <a:rPr lang="ru-RU" dirty="0" smtClean="0"/>
              <a:t>Что завтра будет первый день войны,</a:t>
            </a:r>
            <a:br>
              <a:rPr lang="ru-RU" dirty="0" smtClean="0"/>
            </a:br>
            <a:r>
              <a:rPr lang="ru-RU" dirty="0" smtClean="0"/>
              <a:t>А кончится лишь в 45-м в мае.</a:t>
            </a:r>
            <a:br>
              <a:rPr lang="ru-RU" dirty="0" smtClean="0"/>
            </a:br>
            <a:r>
              <a:rPr lang="ru-RU" dirty="0" smtClean="0"/>
              <a:t>И песня над рекой лилась Невой,</a:t>
            </a:r>
            <a:br>
              <a:rPr lang="ru-RU" dirty="0" smtClean="0"/>
            </a:br>
            <a:r>
              <a:rPr lang="ru-RU" dirty="0" smtClean="0"/>
              <a:t>Мы шли на встречу утру и смеялись,</a:t>
            </a:r>
            <a:br>
              <a:rPr lang="ru-RU" dirty="0" smtClean="0"/>
            </a:br>
            <a:r>
              <a:rPr lang="ru-RU" dirty="0" smtClean="0"/>
              <a:t>НЕ знали мы еще тогда с тобой.</a:t>
            </a:r>
            <a:br>
              <a:rPr lang="ru-RU" dirty="0" smtClean="0"/>
            </a:br>
            <a:r>
              <a:rPr lang="ru-RU" dirty="0" smtClean="0"/>
              <a:t>Что с детством мы и с юностью прощались.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532263"/>
            <a:ext cx="6868906" cy="41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5572140"/>
            <a:ext cx="62151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Это вся еда  на целый день...</a:t>
            </a:r>
            <a:endParaRPr lang="ru-RU" sz="3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post-28-13155704114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43306" cy="267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0"/>
            <a:ext cx="4786346" cy="761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320" y="357166"/>
            <a:ext cx="4154680" cy="4794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Содержимое 7" descr="хлеб блок ленин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571744"/>
            <a:ext cx="4349189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79388"/>
            <a:ext cx="8435975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746" y="2905752"/>
            <a:ext cx="5486400" cy="38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50476" y="714725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Дорога Жизни</a:t>
            </a:r>
            <a:endParaRPr lang="ru-RU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350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40" y="0"/>
            <a:ext cx="5715000" cy="370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C:\Users\Мариночка\Desktop\фото Блокады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752" y="3381375"/>
            <a:ext cx="5715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288925"/>
            <a:ext cx="6986587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6660361"/>
      </p:ext>
    </p:extLst>
  </p:cSld>
  <p:clrMapOvr>
    <a:masterClrMapping/>
  </p:clrMapOvr>
  <p:transition spd="slow" advTm="3989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blokada-leningrada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455" y="2959050"/>
            <a:ext cx="5440545" cy="38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2855" y="260648"/>
            <a:ext cx="4071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000" b="1" dirty="0">
                <a:solidFill>
                  <a:prstClr val="white"/>
                </a:solidFill>
                <a:latin typeface="Batang" pitchFamily="18" charset="-127"/>
                <a:ea typeface="Batang" pitchFamily="18" charset="-127"/>
              </a:rPr>
              <a:t>Голодные дети блокады</a:t>
            </a:r>
          </a:p>
        </p:txBody>
      </p:sp>
    </p:spTree>
    <p:extLst>
      <p:ext uri="{BB962C8B-B14F-4D97-AF65-F5344CB8AC3E}">
        <p14:creationId xmlns="" xmlns:p14="http://schemas.microsoft.com/office/powerpoint/2010/main" val="21790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27b757e52d4e23224958cda7ed70779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590" y="2790220"/>
            <a:ext cx="5472410" cy="40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tatic.diary.ru/userdir/2/0/9/6/2096281/65130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" y="-82196"/>
            <a:ext cx="3662747" cy="5134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5116" y="332656"/>
            <a:ext cx="5341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dirty="0">
                <a:latin typeface="Cambria Math" pitchFamily="18" charset="0"/>
              </a:rPr>
              <a:t>Люди блокадного города</a:t>
            </a:r>
          </a:p>
          <a:p>
            <a:r>
              <a:rPr lang="ru-RU" altLang="ru-RU" sz="3000" dirty="0">
                <a:latin typeface="Cambria Math" pitchFamily="18" charset="0"/>
              </a:rPr>
              <a:t>привыкли </a:t>
            </a:r>
            <a:r>
              <a:rPr lang="en-US" altLang="ru-RU" sz="3000" dirty="0" smtClean="0">
                <a:latin typeface="Cambria Math" pitchFamily="18" charset="0"/>
              </a:rPr>
              <a:t> </a:t>
            </a:r>
            <a:r>
              <a:rPr lang="ru-RU" altLang="ru-RU" sz="3000" dirty="0" smtClean="0">
                <a:latin typeface="Cambria Math" pitchFamily="18" charset="0"/>
              </a:rPr>
              <a:t>к </a:t>
            </a:r>
            <a:r>
              <a:rPr lang="en-US" altLang="ru-RU" sz="3000" dirty="0" smtClean="0">
                <a:latin typeface="Cambria Math" pitchFamily="18" charset="0"/>
              </a:rPr>
              <a:t> </a:t>
            </a:r>
            <a:r>
              <a:rPr lang="ru-RU" altLang="ru-RU" sz="3000" dirty="0" smtClean="0">
                <a:latin typeface="Cambria Math" pitchFamily="18" charset="0"/>
              </a:rPr>
              <a:t>виду </a:t>
            </a:r>
            <a:r>
              <a:rPr lang="en-US" altLang="ru-RU" sz="3000" dirty="0" smtClean="0">
                <a:latin typeface="Cambria Math" pitchFamily="18" charset="0"/>
              </a:rPr>
              <a:t> </a:t>
            </a:r>
            <a:r>
              <a:rPr lang="ru-RU" altLang="ru-RU" sz="3000" dirty="0" smtClean="0">
                <a:latin typeface="Cambria Math" pitchFamily="18" charset="0"/>
              </a:rPr>
              <a:t>смерти</a:t>
            </a:r>
            <a:endParaRPr lang="ru-RU" altLang="ru-RU" sz="3000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9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f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85750"/>
            <a:ext cx="5334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Мариночка\Desktop\фото Блокады\блокадный театр звер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34486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36" y="4581128"/>
            <a:ext cx="51022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>
                <a:latin typeface="Cambria Math" pitchFamily="18" charset="0"/>
              </a:rPr>
              <a:t>Все блокадные годы в </a:t>
            </a:r>
            <a:r>
              <a:rPr lang="ru-RU" altLang="ru-RU" sz="2500" b="1" dirty="0" smtClean="0">
                <a:latin typeface="Cambria Math" pitchFamily="18" charset="0"/>
              </a:rPr>
              <a:t>Ленинградском зоопарке</a:t>
            </a:r>
            <a:endParaRPr lang="ru-RU" altLang="ru-RU" sz="2500" b="1" dirty="0">
              <a:latin typeface="Cambria Math" pitchFamily="18" charset="0"/>
            </a:endParaRPr>
          </a:p>
          <a:p>
            <a:r>
              <a:rPr lang="ru-RU" altLang="ru-RU" sz="2500" b="1" dirty="0">
                <a:latin typeface="Cambria Math" pitchFamily="18" charset="0"/>
              </a:rPr>
              <a:t>работал театр зверей</a:t>
            </a:r>
            <a:r>
              <a:rPr lang="ru-RU" altLang="ru-RU" sz="2500" b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8180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   Фашисты говорили, что Москва – это сердце России, а Ленинград её душа. Как человек не может жить без души, так и страна потеряет свой боевой дух, когда лишится Ленинграда. Поэтому один из основных ударов они направили на Ленинград  с целью стереть его с лица земли.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5536" y="332656"/>
            <a:ext cx="1116658" cy="137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f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0" y="116632"/>
            <a:ext cx="40798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Мариночка\Desktop\фото Блокады\eab00dd6109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141379"/>
            <a:ext cx="5715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5102" y="13402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>
                <a:latin typeface="Cambria Math" pitchFamily="18" charset="0"/>
              </a:rPr>
              <a:t>Животные </a:t>
            </a:r>
          </a:p>
          <a:p>
            <a:r>
              <a:rPr lang="ru-RU" altLang="ru-RU" sz="3000" b="1" dirty="0">
                <a:latin typeface="Cambria Math" pitchFamily="18" charset="0"/>
              </a:rPr>
              <a:t>Ленинградского зоопарка</a:t>
            </a:r>
          </a:p>
          <a:p>
            <a:r>
              <a:rPr lang="ru-RU" altLang="ru-RU" sz="3000" b="1" dirty="0">
                <a:latin typeface="Cambria Math" pitchFamily="18" charset="0"/>
              </a:rPr>
              <a:t>переживали блокаду </a:t>
            </a:r>
          </a:p>
          <a:p>
            <a:r>
              <a:rPr lang="ru-RU" altLang="ru-RU" sz="3000" b="1" dirty="0">
                <a:latin typeface="Cambria Math" pitchFamily="18" charset="0"/>
              </a:rPr>
              <a:t>вместе с людьми</a:t>
            </a:r>
          </a:p>
        </p:txBody>
      </p:sp>
    </p:spTree>
    <p:extLst>
      <p:ext uri="{BB962C8B-B14F-4D97-AF65-F5344CB8AC3E}">
        <p14:creationId xmlns="" xmlns:p14="http://schemas.microsoft.com/office/powerpoint/2010/main" val="7520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759075"/>
            <a:ext cx="5302250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7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428604"/>
            <a:ext cx="35004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Дорогой папа! Я теперь не учусь в школе, а работаю на станках… А мама работает тоже, только</a:t>
            </a:r>
          </a:p>
          <a:p>
            <a:pPr algn="ctr"/>
            <a:r>
              <a:rPr lang="ru-RU" sz="2800" b="1" i="1" dirty="0" smtClean="0"/>
              <a:t>в другом цехе, где делают мины. Я всё время хочу есть, и мама тоже всё время хочет есть…</a:t>
            </a:r>
          </a:p>
          <a:p>
            <a:pPr algn="ctr"/>
            <a:r>
              <a:rPr lang="ru-RU" sz="2800" b="1" i="1" dirty="0" smtClean="0"/>
              <a:t>…твой сын,… Фёдор Быков »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77923" y="428604"/>
            <a:ext cx="4039738" cy="5693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1595" y="188640"/>
            <a:ext cx="3275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charset="0"/>
                <a:cs typeface="Arial" charset="0"/>
              </a:rPr>
              <a:t> 27 января 1944 года Ленинград</a:t>
            </a:r>
          </a:p>
          <a:p>
            <a:pPr algn="ctr"/>
            <a:r>
              <a:rPr lang="ru-RU" sz="2800" dirty="0">
                <a:latin typeface="Arial" charset="0"/>
                <a:cs typeface="Arial" charset="0"/>
              </a:rPr>
              <a:t>   салютовал  24  залпами  из 324</a:t>
            </a:r>
          </a:p>
          <a:p>
            <a:pPr algn="ctr"/>
            <a:r>
              <a:rPr lang="ru-RU" sz="2800" dirty="0">
                <a:latin typeface="Arial" charset="0"/>
                <a:cs typeface="Arial" charset="0"/>
              </a:rPr>
              <a:t>Орудий в честь полной ликвидации  вражеской  блокады- разгрома немцев под</a:t>
            </a:r>
          </a:p>
          <a:p>
            <a:pPr algn="ctr"/>
            <a:r>
              <a:rPr lang="ru-RU" sz="2800" dirty="0">
                <a:latin typeface="Arial" charset="0"/>
                <a:cs typeface="Arial" charset="0"/>
              </a:rPr>
              <a:t>Ленинградом.</a:t>
            </a:r>
          </a:p>
          <a:p>
            <a:pPr algn="ctr"/>
            <a:endParaRPr lang="ru-RU" sz="28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 descr="https://tvernews.ru/upload/information_system_18/1/6/8/item_168119/information_items_168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5516095" cy="4141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2274371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Содержимое 4" descr="медаль за лен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285728"/>
            <a:ext cx="371475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3965191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3000" dirty="0" smtClean="0"/>
              <a:t>Третьего июня 1943 года тысячам  ленинградцев были</a:t>
            </a:r>
          </a:p>
          <a:p>
            <a:pPr algn="ctr"/>
            <a:r>
              <a:rPr lang="ru-RU" sz="3000" dirty="0" smtClean="0"/>
              <a:t>Вручены первые медали  «За оборону</a:t>
            </a:r>
          </a:p>
          <a:p>
            <a:pPr algn="ctr"/>
            <a:r>
              <a:rPr lang="ru-RU" sz="3000" dirty="0" smtClean="0"/>
              <a:t>Ленинграда».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2175" cy="630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2" descr="C:\Users\Мариночка\Desktop\фото Блокады\Piskarevskoe_memorialnoe_kladbicshe_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608" y="3653366"/>
            <a:ext cx="47783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razkol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1125538"/>
            <a:ext cx="8208962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2456" y="260648"/>
            <a:ext cx="54473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500" b="1" dirty="0">
                <a:latin typeface="Batang" pitchFamily="18" charset="-127"/>
                <a:ea typeface="Batang" pitchFamily="18" charset="-127"/>
              </a:rPr>
              <a:t>«Разорванное    кольцо»</a:t>
            </a:r>
            <a:endParaRPr lang="ru-RU" sz="3500" dirty="0"/>
          </a:p>
        </p:txBody>
      </p:sp>
    </p:spTree>
    <p:extLst>
      <p:ext uri="{BB962C8B-B14F-4D97-AF65-F5344CB8AC3E}">
        <p14:creationId xmlns="" xmlns:p14="http://schemas.microsoft.com/office/powerpoint/2010/main" val="2457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ndmapplaces.com/bphoto/25/memorial-quottsvetok-zhizniquot_259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0763"/>
            <a:ext cx="9036495" cy="60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796" y="173849"/>
            <a:ext cx="39228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500" b="1" dirty="0">
                <a:latin typeface="Batang" pitchFamily="18" charset="-127"/>
                <a:ea typeface="Batang" pitchFamily="18" charset="-127"/>
              </a:rPr>
              <a:t>«Цветок  жизни»</a:t>
            </a:r>
            <a:endParaRPr lang="ru-RU" sz="3500" dirty="0"/>
          </a:p>
        </p:txBody>
      </p:sp>
    </p:spTree>
    <p:extLst>
      <p:ext uri="{BB962C8B-B14F-4D97-AF65-F5344CB8AC3E}">
        <p14:creationId xmlns="" xmlns:p14="http://schemas.microsoft.com/office/powerpoint/2010/main" val="11144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39700"/>
            <a:ext cx="4954139" cy="3717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3240088"/>
            <a:ext cx="4324350" cy="360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f86d70ab9e5a4987b3129514d2f872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681" y="332656"/>
            <a:ext cx="4517999" cy="6048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121442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Полгорода лежит в земле сырой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Неугасима память поколений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И память тех, кого так свято чтим,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Давайте люди, встанем на мгновенье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И в скорби постоим и помолчим…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000" spc="100" dirty="0" smtClean="0">
                <a:solidFill>
                  <a:schemeClr val="tx1"/>
                </a:solidFill>
              </a:rPr>
              <a:t>Блокада Ленинграда</a:t>
            </a:r>
            <a:br>
              <a:rPr lang="ru-RU" sz="4000" spc="100" dirty="0" smtClean="0">
                <a:solidFill>
                  <a:schemeClr val="tx1"/>
                </a:solidFill>
              </a:rPr>
            </a:br>
            <a:r>
              <a:rPr lang="ru-RU" sz="4000" spc="100" dirty="0" smtClean="0">
                <a:solidFill>
                  <a:schemeClr val="tx1"/>
                </a:solidFill>
              </a:rPr>
              <a:t>8 сентября 1941 года – </a:t>
            </a:r>
            <a:r>
              <a:rPr lang="en-US" sz="4000" spc="100" dirty="0">
                <a:solidFill>
                  <a:schemeClr val="tx1"/>
                </a:solidFill>
              </a:rPr>
              <a:t/>
            </a:r>
            <a:br>
              <a:rPr lang="en-US" sz="4000" spc="100" dirty="0">
                <a:solidFill>
                  <a:schemeClr val="tx1"/>
                </a:solidFill>
              </a:rPr>
            </a:br>
            <a:r>
              <a:rPr lang="ru-RU" sz="4000" spc="100" dirty="0" smtClean="0">
                <a:solidFill>
                  <a:schemeClr val="tx1"/>
                </a:solidFill>
              </a:rPr>
              <a:t>27 января 1944 года</a:t>
            </a:r>
            <a:endParaRPr lang="ru-RU" sz="4000" spc="100" dirty="0">
              <a:solidFill>
                <a:schemeClr val="tx1"/>
              </a:solidFill>
            </a:endParaRPr>
          </a:p>
        </p:txBody>
      </p:sp>
      <p:pic>
        <p:nvPicPr>
          <p:cNvPr id="4" name="Содержимое 5" descr="обложка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844824"/>
            <a:ext cx="7276356" cy="4850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5818.userapi.com/u8602519/-14/y_b0d72e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127"/>
            <a:ext cx="5208513" cy="3231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mycdn.me/image?t=0&amp;bid=836006863251&amp;id=836006863251&amp;plc=WEB&amp;tkn=*yibYSG4awcQhdVQkGlvQPAEW8Q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72493"/>
            <a:ext cx="5148064" cy="3385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5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баррикады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32656"/>
            <a:ext cx="4503368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571480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Август  1941  года. </a:t>
            </a:r>
          </a:p>
          <a:p>
            <a:pPr algn="ctr">
              <a:buFont typeface="Wingdings 2" pitchFamily="18" charset="2"/>
              <a:buNone/>
            </a:pPr>
            <a:r>
              <a:rPr lang="ru-RU" sz="3200" dirty="0" smtClean="0">
                <a:latin typeface="Arial" charset="0"/>
                <a:cs typeface="Arial" charset="0"/>
              </a:rPr>
              <a:t>Немцы неистово рвутся к Ленинграду. </a:t>
            </a:r>
          </a:p>
          <a:p>
            <a:pPr algn="ctr"/>
            <a:endParaRPr lang="ru-RU" sz="3200" dirty="0" smtClean="0">
              <a:latin typeface="Arial" charset="0"/>
              <a:cs typeface="Arial" charset="0"/>
            </a:endParaRP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Ленинградцы строят  баррикады на улицах, </a:t>
            </a: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готовясь, если понадобится , к уличным  боям.</a:t>
            </a:r>
          </a:p>
          <a:p>
            <a:pPr algn="ctr"/>
            <a:r>
              <a:rPr lang="ru-R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Но фашисты глубоко просчитались. Все жители мужественно обороняли свой город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Мариночка\Desktop\фото Блокады\0_9d78b_deee16a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26515" cy="473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646"/>
            <a:ext cx="9086582" cy="6561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blokada_00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8314"/>
          <a:stretch/>
        </p:blipFill>
        <p:spPr bwMode="auto">
          <a:xfrm>
            <a:off x="103080" y="908720"/>
            <a:ext cx="8890000" cy="51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T4CTUPCNHN5M-1019478048-1562</_dlc_DocId>
    <_dlc_DocIdUrl xmlns="c71519f2-859d-46c1-a1b6-2941efed936d">
      <Url>http://www.eduportal44.ru/chuhloma/povalihino/1/_layouts/15/DocIdRedir.aspx?ID=T4CTUPCNHN5M-1019478048-1562</Url>
      <Description>T4CTUPCNHN5M-1019478048-1562</Description>
    </_dlc_DocIdUrl>
  </documentManagement>
</p:properties>
</file>

<file path=customXml/itemProps1.xml><?xml version="1.0" encoding="utf-8"?>
<ds:datastoreItem xmlns:ds="http://schemas.openxmlformats.org/officeDocument/2006/customXml" ds:itemID="{1E9A88E3-657F-4207-8AE6-9C3E8428EA63}"/>
</file>

<file path=customXml/itemProps2.xml><?xml version="1.0" encoding="utf-8"?>
<ds:datastoreItem xmlns:ds="http://schemas.openxmlformats.org/officeDocument/2006/customXml" ds:itemID="{A51B751A-1706-4C2E-95B2-8E0DA5289452}"/>
</file>

<file path=customXml/itemProps3.xml><?xml version="1.0" encoding="utf-8"?>
<ds:datastoreItem xmlns:ds="http://schemas.openxmlformats.org/officeDocument/2006/customXml" ds:itemID="{6A672914-2B12-4897-95ED-C638A8C34BCC}"/>
</file>

<file path=customXml/itemProps4.xml><?xml version="1.0" encoding="utf-8"?>
<ds:datastoreItem xmlns:ds="http://schemas.openxmlformats.org/officeDocument/2006/customXml" ds:itemID="{847A6FF7-B25A-4954-9DCF-49B9AA24653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349</Words>
  <Application>Microsoft Office PowerPoint</Application>
  <PresentationFormat>Экран (4:3)</PresentationFormat>
  <Paragraphs>79</Paragraphs>
  <Slides>39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   Великая Отечественная война 22 июня 1941 год  - 9 мая 1945 год </vt:lpstr>
      <vt:lpstr>Слайд 2</vt:lpstr>
      <vt:lpstr>Слайд 3</vt:lpstr>
      <vt:lpstr>Блокада Ленинграда 8 сентября 1941 года –  27 января 1944 года</vt:lpstr>
      <vt:lpstr>Слайд 5</vt:lpstr>
      <vt:lpstr>Слайд 6</vt:lpstr>
      <vt:lpstr>Но фашисты глубоко просчитались. Все жители мужественно обороняли свой город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Админ</dc:creator>
  <cp:lastModifiedBy>User</cp:lastModifiedBy>
  <cp:revision>47</cp:revision>
  <dcterms:modified xsi:type="dcterms:W3CDTF">2022-01-27T05:01:00Z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2ed4c61d-6f5f-4ab3-8f35-a63f5495e66e</vt:lpwstr>
  </property>
</Properties>
</file>