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4" r:id="rId7"/>
    <p:sldId id="271" r:id="rId8"/>
    <p:sldId id="285" r:id="rId9"/>
    <p:sldId id="288" r:id="rId10"/>
    <p:sldId id="278" r:id="rId11"/>
    <p:sldId id="266" r:id="rId12"/>
    <p:sldId id="268" r:id="rId13"/>
    <p:sldId id="286" r:id="rId14"/>
    <p:sldId id="279" r:id="rId15"/>
    <p:sldId id="269" r:id="rId16"/>
    <p:sldId id="270" r:id="rId17"/>
    <p:sldId id="273" r:id="rId18"/>
    <p:sldId id="280" r:id="rId19"/>
    <p:sldId id="282" r:id="rId20"/>
    <p:sldId id="272" r:id="rId21"/>
    <p:sldId id="287" r:id="rId22"/>
    <p:sldId id="281" r:id="rId23"/>
    <p:sldId id="284" r:id="rId24"/>
    <p:sldId id="261" r:id="rId25"/>
    <p:sldId id="283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8" d="100"/>
          <a:sy n="98" d="100"/>
        </p:scale>
        <p:origin x="60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nantes.ufcquechoisir.fr/wp-content/uploads/sites/74/2017/02/Img_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93" y="3854012"/>
            <a:ext cx="1516007" cy="10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43192" cy="8572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zacademic.com/img/big/uk-the-big-medical-dictionary-2018/orthostatic-table-1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3586305"/>
            <a:ext cx="4104456" cy="14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6B31-DCB0-42EE-A0AC-94527D62D1BE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0%D0%B4%D0%B5%D0%BD%D0%B0_%D0%A0%D0%BE%D1%81%D1%81%D0%B8%D0%B9%D1%81%D0%BA%D0%BE%D0%B9_%D0%A4%D0%B5%D0%B4%D0%B5%D1%80%D0%B0%D1%86%D0%B8%D0%B8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hyperlink" Target="https://ru.wikipedia.org/wiki/%D0%9C%D0%B5%D0%B4%D0%B0%D0%BB%D0%B8_%D0%A0%D0%BE%D1%81%D1%81%D0%B8%D0%B9%D1%81%D0%BA%D0%BE%D0%B9_%D0%A4%D0%B5%D0%B4%D0%B5%D1%80%D0%B0%D1%86%D0%B8%D0%B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lib.ru/DIC/OZHEGOW/ozhegow_s_q.txt" TargetMode="External"/><Relationship Id="rId3" Type="http://schemas.openxmlformats.org/officeDocument/2006/relationships/hyperlink" Target="https://ru.wikipedia.org/wiki/%D0%93%D0%BE%D1%81%D1%83%D0%B4%D0%B0%D1%80%D1%81%D1%82%D0%B2%D0%B5%D0%BD%D0%BD%D1%8B%D0%B9_%D0%B3%D0%B8%D0%BC%D0%BD" TargetMode="External"/><Relationship Id="rId7" Type="http://schemas.openxmlformats.org/officeDocument/2006/relationships/hyperlink" Target="https://slovarozhegova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shared.ru/slide/200229/" TargetMode="External"/><Relationship Id="rId5" Type="http://schemas.openxmlformats.org/officeDocument/2006/relationships/hyperlink" Target="https://ru.wikipedia.org/wiki/%D0%93%D0%BE%D1%81%D1%83%D0%B4%D0%B0%D1%80%D1%81%D1%82%D0%B2%D0%B5%D0%BD%D0%BD%D1%8B%D0%B5_%D0%BD%D0%B0%D0%B3%D1%80%D0%B0%D0%B4%D1%8B_%D0%A0%D0%BE%D1%81%D1%81%D0%B8%D0%B9%D1%81%D0%BA%D0%BE%D0%B9_%D0%A4%D0%B5%D0%B4%D0%B5%D1%80%D0%B0%D1%86%D0%B8%D0%B8" TargetMode="External"/><Relationship Id="rId4" Type="http://schemas.openxmlformats.org/officeDocument/2006/relationships/hyperlink" Target="http://orchidea-shop.ru/romashka--simvol-rossii-s-prazdnikom" TargetMode="External"/><Relationship Id="rId9" Type="http://schemas.openxmlformats.org/officeDocument/2006/relationships/hyperlink" Target="http://900igr.net/up/datas/144839/008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s04.infourok.ru/uploads/ex/08f3/000302aa-7981a550/img6.jpg" TargetMode="External"/><Relationship Id="rId13" Type="http://schemas.openxmlformats.org/officeDocument/2006/relationships/hyperlink" Target="http://www.lpt48.ru/upload/medialibrary/126/126c5ac702a96d6d9bec34f8c570eb19.png" TargetMode="External"/><Relationship Id="rId18" Type="http://schemas.openxmlformats.org/officeDocument/2006/relationships/hyperlink" Target="https://files.askiitians.com/cdn1/cms-content/biologymorphology-of-flowering-plantsflower_5.jpg" TargetMode="External"/><Relationship Id="rId3" Type="http://schemas.openxmlformats.org/officeDocument/2006/relationships/hyperlink" Target="https://spb.hth24.ru/wp-content/uploads/2017/07/NavyDay0.png" TargetMode="External"/><Relationship Id="rId21" Type="http://schemas.openxmlformats.org/officeDocument/2006/relationships/hyperlink" Target="http://www.playcast.ru/uploads/2019/05/03/27000512.gif" TargetMode="External"/><Relationship Id="rId7" Type="http://schemas.openxmlformats.org/officeDocument/2006/relationships/hyperlink" Target="http://pngimg.com/uploads/coat_arms_russia/coat_arms_russia_PNG1.png" TargetMode="External"/><Relationship Id="rId12" Type="http://schemas.openxmlformats.org/officeDocument/2006/relationships/hyperlink" Target="http://new.artans.ru/upload/iblock/787/7870a46401cfb242323b63dddd6c4c85.png" TargetMode="External"/><Relationship Id="rId17" Type="http://schemas.openxmlformats.org/officeDocument/2006/relationships/hyperlink" Target="http://i.stack.imgur.com/x8eHp.png" TargetMode="External"/><Relationship Id="rId2" Type="http://schemas.openxmlformats.org/officeDocument/2006/relationships/hyperlink" Target="https://i.zacademic.com/img/big/uk-the-big-medical-dictionary-2018/orthostatic-table-1.jpg" TargetMode="External"/><Relationship Id="rId16" Type="http://schemas.openxmlformats.org/officeDocument/2006/relationships/hyperlink" Target="http://900igr.net/up/datai/127082/0003-010-.jpg" TargetMode="External"/><Relationship Id="rId20" Type="http://schemas.openxmlformats.org/officeDocument/2006/relationships/hyperlink" Target="https://board-stickers.ru/62607-thickbox_default/uzor-khokhloma-russkaya-tradicionnaya-dekorativnaya-rospis-narodnyj-promys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natrevel.ru/d/0_7ad66_9aab7c63_xl.png" TargetMode="External"/><Relationship Id="rId11" Type="http://schemas.openxmlformats.org/officeDocument/2006/relationships/hyperlink" Target="https://moderationgateway.com/wp-content/uploads/2013/03/question_mark_serious_thinker2.gif" TargetMode="External"/><Relationship Id="rId5" Type="http://schemas.openxmlformats.org/officeDocument/2006/relationships/hyperlink" Target="https://yandex.ru/images/_crpd/UgGc13582/ead620ilOp-7/grFdnG59Tuv-gsX-HpPMFqqlH47Tq-AlOhJ3b-zKSNauMKBf_edqWmibGjsKPF-yCvr0I0YI6iQzZe14MKvOioIhfGkPCG-72iZke5tH3AYPoNrLh95wlUpTV3-tT6mA" TargetMode="External"/><Relationship Id="rId15" Type="http://schemas.openxmlformats.org/officeDocument/2006/relationships/hyperlink" Target="http://www.coollady.ru/pic/0004/035/016.jpg" TargetMode="External"/><Relationship Id="rId10" Type="http://schemas.openxmlformats.org/officeDocument/2006/relationships/hyperlink" Target="https://avatars.mds.yandex.net/get-pdb/69339/e18a2867-6f04-4fda-b54c-31b2b482884e/s1200?webp=false" TargetMode="External"/><Relationship Id="rId19" Type="http://schemas.openxmlformats.org/officeDocument/2006/relationships/hyperlink" Target="http://mrsei.ru/sites/default/files/images/R/flag_RF.png" TargetMode="External"/><Relationship Id="rId4" Type="http://schemas.openxmlformats.org/officeDocument/2006/relationships/hyperlink" Target="https://magn.kassy.ru/media/8d/8df607dc8f2da1e76dfe42522dc17798-1800.png" TargetMode="External"/><Relationship Id="rId9" Type="http://schemas.openxmlformats.org/officeDocument/2006/relationships/hyperlink" Target="http://cdu174.ru/wp-content/uploads/2016/10/460326241000485109.jpg" TargetMode="External"/><Relationship Id="rId14" Type="http://schemas.openxmlformats.org/officeDocument/2006/relationships/hyperlink" Target="http://www.uroventur.ru/userfiles/image/Russia/%D0%BC%D0%BE%D1%81%D0%BA%D0%B2%D0%B0/moskva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Интерактивная игра-викторина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«Символы России»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Составитель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Полшкова Виктория Валерьяновна, педагог дополнительного образования МАОУ ДО ЦРТДиЮ Каменского района Пензенской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области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Управляющая кнопка: сведения 6">
            <a:hlinkClick r:id="rId2" action="ppaction://hlinksldjump" highlightClick="1"/>
          </p:cNvPr>
          <p:cNvSpPr/>
          <p:nvPr/>
        </p:nvSpPr>
        <p:spPr>
          <a:xfrm>
            <a:off x="142844" y="4643452"/>
            <a:ext cx="357190" cy="333698"/>
          </a:xfrm>
          <a:prstGeom prst="actionButtonInformati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22" y="1621336"/>
            <a:ext cx="2534438" cy="19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6611" y="1264331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 истории возникновения города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Герб рассказывает о самом главном в судьбе города, его внешнем облике, обычаях его жителей. Рассказ ведется на языке символов.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1054" y="3926480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 том, чем славится </a:t>
            </a:r>
            <a:r>
              <a:rPr lang="ru-RU" sz="1400" dirty="0" smtClean="0"/>
              <a:t>город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0099" y="3039097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/>
              <a:t>о названии города</a:t>
            </a:r>
            <a:endParaRPr lang="ru-RU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66611" y="215171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 памятных местах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 чем рассказывает герб города</a:t>
            </a:r>
            <a:r>
              <a:rPr lang="ru-RU" b="1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2082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48" y="296374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церковь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Московский Кремль - символ российской государственности, один из крупнейших архитектурных ансамблей </a:t>
            </a:r>
            <a:r>
              <a:rPr lang="ru-RU" sz="1400" dirty="0" smtClean="0"/>
              <a:t>мира. </a:t>
            </a:r>
            <a:r>
              <a:rPr lang="ru-RU" sz="1400" dirty="0"/>
              <a:t>Он расположен в центре столицы на высоком холме над Москвой-рекой. Издревле мощную крепость, центральную часть древнерусского города, называли кремлем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48" y="1233418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Кремль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237" y="382890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Третьяковская галерея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12292" name="Picture 4" descr="http://www.uroventur.ru/userfiles/image/Russia/%D0%BC%D0%BE%D1%81%D0%BA%D0%B2%D0%B0/moskv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58046"/>
            <a:ext cx="2198911" cy="219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86148" y="2128757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Большой театр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Это архитектурное сооружение часто используют как символ </a:t>
            </a:r>
            <a:r>
              <a:rPr lang="ru-RU" b="1" dirty="0" smtClean="0"/>
              <a:t>России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arandashchelny.ru/a/karandash/files/userfiles/images/catalog/08aa8edc-9801-11e8-844d-0c5b8f279a64_08aa8ede-9801-11e8-844d-0c5b8f279a6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582"/>
            <a:ext cx="2659329" cy="371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48" y="1214410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/>
              <a:t>музыкальное произведение для исполнения на всех праздниках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48" y="392907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/>
              <a:t>торжественный марш для выноса флага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</a:rPr>
              <a:t>Государственный гимн (также национальный гимн, национальная песня) —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торжественная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патриотическая музыкальная композиция, признанная правительством страны одним из государственных символом в качестве официальной национальной песни. </a:t>
            </a:r>
            <a:r>
              <a:rPr lang="ru-RU" sz="1400" i="0" dirty="0" smtClean="0">
                <a:solidFill>
                  <a:schemeClr val="tx1"/>
                </a:solidFill>
                <a:effectLst/>
                <a:latin typeface="+mj-lt"/>
              </a:rPr>
              <a:t>Один из официальных государственных символов Российской Федерации, наряду с флагом и гербом.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48" y="2122926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торжественная песня, прославляющая </a:t>
            </a:r>
            <a:r>
              <a:rPr lang="ru-RU" sz="1400" dirty="0" smtClean="0"/>
              <a:t>страну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1785" y="3025999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/>
              <a:t>торжественная песня о наших достижениях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Гимн страны – это</a:t>
            </a:r>
            <a:r>
              <a:rPr lang="ru-RU" b="1" dirty="0" smtClean="0"/>
              <a:t>….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85568" y="2125696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/>
              <a:t>внимательно, прекращая любое занятие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11266" name="Picture 2" descr="http://karandashchelny.ru/a/karandash/files/userfiles/images/catalog/08aa8edc-9801-11e8-844d-0c5b8f279a64_08aa8ede-9801-11e8-844d-0c5b8f279a6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582"/>
            <a:ext cx="2659329" cy="371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5568" y="1224008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сидя, руки вынуты из карманов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48" y="392907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/>
              <a:t>включая громко звук, чтобы слышно было всем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 торжественных церемониях при исполнении Государственного гимна все встают, мужчины снимают головные уборы, военные отдают честь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5568" y="302738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стоя, мужчины снимают головные </a:t>
            </a:r>
            <a:r>
              <a:rPr lang="ru-RU" sz="1600" dirty="0" smtClean="0"/>
              <a:t>уборы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Гимн страны слушают</a:t>
            </a:r>
            <a:r>
              <a:rPr lang="ru-RU" b="1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3301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 animBg="1"/>
      <p:bldP spid="10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86148" y="2112040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два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11266" name="Picture 2" descr="http://karandashchelny.ru/a/karandash/files/userfiles/images/catalog/08aa8edc-9801-11e8-844d-0c5b8f279a64_08aa8ede-9801-11e8-844d-0c5b8f279a6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582"/>
            <a:ext cx="2659329" cy="371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48" y="120352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один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48" y="392907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четыре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гимне Российской Федерации три куплета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6148" y="3020556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три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Сколько куплетов в Российском гимне</a:t>
            </a:r>
            <a:r>
              <a:rPr lang="ru-RU" b="1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5030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 animBg="1"/>
      <p:bldP spid="10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8256" y="1285866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самый большой город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8256" y="221180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город с множеством музеев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Столица – это главный город страны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68256" y="3922850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главный город государства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8256" y="299691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город на реке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7877" y="2089236"/>
            <a:ext cx="2432502" cy="15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Столица страны – это</a:t>
            </a:r>
            <a:r>
              <a:rPr lang="ru-RU" b="1" dirty="0" smtClean="0"/>
              <a:t>…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428" y="1403902"/>
            <a:ext cx="1245400" cy="23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8256" y="2214990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орден "За заслуги перед Отечеством"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8256" y="392907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Орден Мужества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Медалью «Золотая звезда» награждаются </a:t>
            </a:r>
            <a:r>
              <a:rPr lang="ru-RU" sz="1400" dirty="0"/>
              <a:t>лица за выдающиеся заслуги перед государством и народом, связанные с совершением геройского подвига и за личное мужество на государственной службе.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8256" y="1285866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Золотая </a:t>
            </a:r>
            <a:r>
              <a:rPr lang="ru-RU" dirty="0" smtClean="0"/>
              <a:t>звезда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8256" y="314411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медаль "За отвагу"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Высшая награда в нашей стране – это</a:t>
            </a:r>
            <a:r>
              <a:rPr lang="ru-RU" b="1" dirty="0" smtClean="0"/>
              <a:t>…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5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63196" y="1326307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плясовая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8256" y="2180415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змейка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Хоровод – древнейший массовый вид </a:t>
            </a:r>
            <a:r>
              <a:rPr lang="ru-RU" sz="1400" dirty="0" smtClean="0"/>
              <a:t>танцевального искусства. Его рисунок – простой круг олицетворял движение солнца вокруг Земли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63196" y="3034523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хоровод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63196" y="3888631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ручеек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34" y="1483045"/>
            <a:ext cx="2447614" cy="115964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Русский народный танец в кругу – это</a:t>
            </a:r>
            <a:r>
              <a:rPr lang="ru-RU" b="1" dirty="0" smtClean="0"/>
              <a:t>…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938" y="1818320"/>
            <a:ext cx="2523317" cy="20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8256" y="214312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колыбельные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8256" y="385763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припевки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Частушка – короткая, </a:t>
            </a:r>
            <a:r>
              <a:rPr lang="ru-RU" sz="1400" dirty="0"/>
              <a:t>народная </a:t>
            </a:r>
            <a:r>
              <a:rPr lang="ru-RU" sz="1400" dirty="0" smtClean="0"/>
              <a:t>песенка </a:t>
            </a:r>
            <a:r>
              <a:rPr lang="ru-RU" sz="1400" dirty="0"/>
              <a:t>юмористического </a:t>
            </a:r>
            <a:r>
              <a:rPr lang="ru-RU" sz="1400" dirty="0" smtClean="0"/>
              <a:t>содержания, исполняется в быстром темпе.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68256" y="1285866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частушки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1319" y="3000378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дразнилки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Короткие веселые лирические песенки-куплеты – это русские </a:t>
            </a:r>
            <a:r>
              <a:rPr lang="ru-RU" b="1" dirty="0" smtClean="0"/>
              <a:t>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1828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Ромашка – символ России, русской природы. По народному преданию, ромашка вырастает там, где упадет с неба звезда. </a:t>
            </a:r>
            <a:r>
              <a:rPr lang="ru-RU" sz="1400" dirty="0" smtClean="0"/>
              <a:t>Желто–белые </a:t>
            </a:r>
            <a:r>
              <a:rPr lang="ru-RU" sz="1400" dirty="0"/>
              <a:t>соцветия рисуют на глиняных горшках и матрешках. Но как матрешка изначально — японское изобретение, так и ромашка "родилась" не на Руси.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48" y="2993919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солнечный </a:t>
            </a:r>
            <a:r>
              <a:rPr lang="ru-RU" dirty="0" smtClean="0"/>
              <a:t>цветок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48" y="125826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царский цветок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237" y="382890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звездный цветок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7361" y="1885508"/>
            <a:ext cx="1975123" cy="195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86148" y="2128757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простой цветок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еще называют ромашку, символ России</a:t>
            </a:r>
            <a:r>
              <a:rPr lang="ru-RU" b="1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3367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7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pic>
        <p:nvPicPr>
          <p:cNvPr id="2070" name="Picture 22" descr="https://files.askiitians.com/cdn1/cms-content/biologymorphology-of-flowering-plantsflower_5.jpg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82897"/>
            <a:ext cx="2188985" cy="21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285866"/>
            <a:ext cx="2664296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ткань на деревянном шесте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143122"/>
            <a:ext cx="2664296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прямоугольный </a:t>
            </a:r>
            <a:r>
              <a:rPr lang="ru-RU" sz="1400" dirty="0"/>
              <a:t>отрез ткани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Флаг</a:t>
            </a:r>
            <a:r>
              <a:rPr lang="ru-RU" dirty="0" smtClean="0"/>
              <a:t> – </a:t>
            </a:r>
            <a:r>
              <a:rPr lang="ru-RU" dirty="0"/>
              <a:t>Прикрепленное к древку или шнуру полотнище </a:t>
            </a:r>
            <a:r>
              <a:rPr lang="ru-RU" dirty="0" smtClean="0"/>
              <a:t>определенного цвета </a:t>
            </a:r>
            <a:r>
              <a:rPr lang="ru-RU" dirty="0"/>
              <a:t>или нескольких цветов</a:t>
            </a:r>
            <a:r>
              <a:rPr lang="ru-RU" dirty="0" smtClean="0"/>
              <a:t>. </a:t>
            </a:r>
            <a:r>
              <a:rPr lang="ru-RU" i="1" dirty="0"/>
              <a:t>Синонимы слова флаг – знамя, стяг.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929072"/>
            <a:ext cx="2664296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прикрепленное к древку полотнище определенного размера и цвета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000378"/>
            <a:ext cx="2664296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треугольный кусок ткани на древке с острым наконечником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0"/>
              </a:rPr>
              <a:t>Что такое флаг?</a:t>
            </a:r>
            <a:endParaRPr lang="ru-RU" sz="2400" b="1" dirty="0">
              <a:ln w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5351" y="1904723"/>
            <a:ext cx="1905558" cy="19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8256" y="214312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белый, </a:t>
            </a:r>
            <a:r>
              <a:rPr lang="ru-RU" dirty="0"/>
              <a:t>синий, зеленый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8256" y="385763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красный, синий, зеленый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хохломской росписи используются только золотой, красный и черный цвета.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68256" y="1285866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красный, черный, </a:t>
            </a:r>
            <a:r>
              <a:rPr lang="ru-RU" dirty="0" smtClean="0"/>
              <a:t>золотой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1319" y="3000378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белый и синий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Какие цвета использовали хохломские мастера для своих деревянных изделий</a:t>
            </a:r>
            <a:r>
              <a:rPr lang="ru-RU" b="1" dirty="0" smtClean="0"/>
              <a:t>?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5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86148" y="2993919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ель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«Благодатная </a:t>
            </a:r>
            <a:r>
              <a:rPr lang="ru-RU" sz="1400" dirty="0"/>
              <a:t>Берёза, </a:t>
            </a:r>
            <a:endParaRPr lang="ru-RU" sz="1400" dirty="0" smtClean="0"/>
          </a:p>
          <a:p>
            <a:pPr algn="ctr"/>
            <a:r>
              <a:rPr lang="ru-RU" sz="1400" dirty="0" smtClean="0"/>
              <a:t>Ты </a:t>
            </a:r>
            <a:r>
              <a:rPr lang="ru-RU" sz="1400" dirty="0"/>
              <a:t>символ Родины моей. </a:t>
            </a:r>
            <a:endParaRPr lang="ru-RU" sz="1400" dirty="0" smtClean="0"/>
          </a:p>
          <a:p>
            <a:pPr algn="ctr"/>
            <a:r>
              <a:rPr lang="ru-RU" sz="1400" dirty="0" smtClean="0"/>
              <a:t>О </a:t>
            </a:r>
            <a:r>
              <a:rPr lang="ru-RU" sz="1400" dirty="0"/>
              <a:t>тебе стихи и проза, </a:t>
            </a:r>
            <a:endParaRPr lang="ru-RU" sz="1400" dirty="0" smtClean="0"/>
          </a:p>
          <a:p>
            <a:pPr algn="ctr"/>
            <a:r>
              <a:rPr lang="ru-RU" sz="1400" dirty="0" smtClean="0"/>
              <a:t>Ты </a:t>
            </a:r>
            <a:r>
              <a:rPr lang="ru-RU" sz="1400" dirty="0"/>
              <a:t>свет и радость для очей. </a:t>
            </a:r>
            <a:endParaRPr lang="ru-RU" sz="1400" dirty="0" smtClean="0"/>
          </a:p>
          <a:p>
            <a:pPr algn="ctr"/>
            <a:r>
              <a:rPr lang="ru-RU" sz="1400" dirty="0" smtClean="0"/>
              <a:t>Благодатная </a:t>
            </a:r>
            <a:r>
              <a:rPr lang="ru-RU" sz="1400" dirty="0"/>
              <a:t>Берёза – </a:t>
            </a:r>
            <a:endParaRPr lang="ru-RU" sz="1400" dirty="0" smtClean="0"/>
          </a:p>
          <a:p>
            <a:pPr algn="ctr"/>
            <a:r>
              <a:rPr lang="ru-RU" sz="1400" dirty="0" smtClean="0"/>
              <a:t>России </a:t>
            </a:r>
            <a:r>
              <a:rPr lang="ru-RU" sz="1400" dirty="0"/>
              <a:t>символ, красоты</a:t>
            </a:r>
            <a:r>
              <a:rPr lang="ru-RU" sz="1400" dirty="0" smtClean="0"/>
              <a:t>,</a:t>
            </a:r>
          </a:p>
          <a:p>
            <a:pPr algn="ctr"/>
            <a:r>
              <a:rPr lang="ru-RU" sz="1400" dirty="0" smtClean="0"/>
              <a:t>Неподвластная </a:t>
            </a:r>
            <a:r>
              <a:rPr lang="ru-RU" sz="1400" dirty="0"/>
              <a:t>невзгодам, </a:t>
            </a:r>
            <a:endParaRPr lang="ru-RU" sz="1400" dirty="0" smtClean="0"/>
          </a:p>
          <a:p>
            <a:pPr algn="ctr"/>
            <a:r>
              <a:rPr lang="ru-RU" sz="1400" dirty="0" smtClean="0"/>
              <a:t>Ты </a:t>
            </a:r>
            <a:r>
              <a:rPr lang="ru-RU" sz="1400" dirty="0"/>
              <a:t>- кладезь сил и доброты</a:t>
            </a:r>
            <a:r>
              <a:rPr lang="ru-RU" sz="1400" dirty="0" smtClean="0"/>
              <a:t>!»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48" y="382752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береза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48" y="1325330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сосна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48" y="216031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ива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57" y="1823638"/>
            <a:ext cx="2016034" cy="20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Какое дерево является символом России</a:t>
            </a:r>
            <a:r>
              <a:rPr lang="ru-RU" b="1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8945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5" grpId="0" animBg="1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6592" y="2211710"/>
            <a:ext cx="2394111" cy="12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Государственными наградами являются:</a:t>
            </a:r>
          </a:p>
          <a:p>
            <a:pPr algn="ctr"/>
            <a:r>
              <a:rPr lang="ru-RU" dirty="0" smtClean="0"/>
              <a:t>Ордена</a:t>
            </a:r>
            <a:r>
              <a:rPr lang="ru-RU" dirty="0" smtClean="0">
                <a:hlinkClick r:id="rId3" tooltip="Ордена Российской Федерации"/>
              </a:rPr>
              <a:t> </a:t>
            </a:r>
            <a:endParaRPr lang="ru-RU" dirty="0" smtClean="0"/>
          </a:p>
          <a:p>
            <a:pPr algn="ctr"/>
            <a:r>
              <a:rPr lang="ru-RU" dirty="0" smtClean="0"/>
              <a:t>Медали</a:t>
            </a:r>
            <a:r>
              <a:rPr lang="ru-RU" dirty="0" smtClean="0">
                <a:hlinkClick r:id="rId4" tooltip="Медали Российской Федерации"/>
              </a:rPr>
              <a:t> </a:t>
            </a:r>
            <a:endParaRPr lang="ru-RU" dirty="0" smtClean="0"/>
          </a:p>
          <a:p>
            <a:pPr algn="ctr"/>
            <a:r>
              <a:rPr lang="ru-RU" dirty="0" smtClean="0"/>
              <a:t>Знаки отличия</a:t>
            </a:r>
            <a:endParaRPr lang="ru-RU" dirty="0"/>
          </a:p>
          <a:p>
            <a:pPr algn="ctr"/>
            <a:r>
              <a:rPr lang="ru-RU" dirty="0"/>
              <a:t>Почётные </a:t>
            </a:r>
            <a:r>
              <a:rPr lang="ru-RU" dirty="0" smtClean="0"/>
              <a:t>звания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68256" y="214312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лентами через </a:t>
            </a:r>
            <a:r>
              <a:rPr lang="ru-RU" dirty="0" smtClean="0"/>
              <a:t>плечо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8256" y="1285866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почетными званиями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8256" y="385763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медалями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1319" y="3000378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орденами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Как не поощряют людей, которые имеют заслуги перед нашей страной</a:t>
            </a:r>
            <a:r>
              <a:rPr lang="ru-RU" b="1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3177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83" y="2049045"/>
            <a:ext cx="2313085" cy="1616914"/>
          </a:xfrm>
          <a:prstGeom prst="rect">
            <a:avLst/>
          </a:prstGeom>
        </p:spPr>
      </p:pic>
      <p:pic>
        <p:nvPicPr>
          <p:cNvPr id="15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3196" y="1326307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красный и синий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8256" y="2180415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синий и голубой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Андреевский флаг – флаг российского флота, появился в эпоху Петра </a:t>
            </a:r>
            <a:r>
              <a:rPr lang="en-US" sz="1400" dirty="0" smtClean="0"/>
              <a:t>I</a:t>
            </a:r>
            <a:r>
              <a:rPr lang="ru-RU" sz="1400" dirty="0" smtClean="0"/>
              <a:t>. Апостол Андрей считался покровителем России и мореплавания. </a:t>
            </a:r>
            <a:r>
              <a:rPr lang="ru-RU" sz="1400" dirty="0"/>
              <a:t>Сейчас это знамя </a:t>
            </a:r>
            <a:r>
              <a:rPr lang="ru-RU" sz="1400" dirty="0" smtClean="0"/>
              <a:t>военного флота России. Синий </a:t>
            </a:r>
            <a:r>
              <a:rPr lang="ru-RU" sz="1400" dirty="0"/>
              <a:t>крест – символ объединения Россией четырех европейских морей – Белого, Каспийского, Балтийского.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63196" y="3034523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белый и голубой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63196" y="3888631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белый и красный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Какие цвета на морском флаге России?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703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ysClr val="windowText" lastClr="000000"/>
                </a:solidFill>
                <a:hlinkClick r:id="rId3"/>
              </a:rPr>
              <a:t>Государственный гимн</a:t>
            </a:r>
            <a:endParaRPr lang="ru-RU" sz="1400" dirty="0" smtClean="0">
              <a:solidFill>
                <a:sysClr val="windowText" lastClr="000000"/>
              </a:solidFill>
              <a:hlinkClick r:id="rId4"/>
            </a:endParaRPr>
          </a:p>
          <a:p>
            <a:r>
              <a:rPr lang="ru-RU" sz="1400" dirty="0">
                <a:hlinkClick r:id="rId5"/>
              </a:rPr>
              <a:t>Государственные награды Российской Федерации</a:t>
            </a:r>
            <a:endParaRPr lang="ru-RU" sz="1400" dirty="0"/>
          </a:p>
          <a:p>
            <a:r>
              <a:rPr lang="ru-RU" sz="1400" dirty="0" smtClean="0">
                <a:solidFill>
                  <a:sysClr val="windowText" lastClr="000000"/>
                </a:solidFill>
                <a:hlinkClick r:id="rId6"/>
              </a:rPr>
              <a:t>О чем нам рассказывают гербы и эмблемы</a:t>
            </a:r>
            <a:endParaRPr lang="ru-RU" sz="1400" dirty="0" smtClean="0">
              <a:solidFill>
                <a:sysClr val="windowText" lastClr="000000"/>
              </a:solidFill>
            </a:endParaRPr>
          </a:p>
          <a:p>
            <a:r>
              <a:rPr lang="ru-RU" sz="1400" dirty="0"/>
              <a:t>Плешаков А.А. Мир вокруг нас. Учебник для 4 класса нач. </a:t>
            </a:r>
            <a:r>
              <a:rPr lang="ru-RU" sz="1400" dirty="0" err="1"/>
              <a:t>шк</a:t>
            </a:r>
            <a:r>
              <a:rPr lang="ru-RU" sz="1400" dirty="0"/>
              <a:t>. В 2 ч. Ч. 2/ А.А</a:t>
            </a:r>
            <a:r>
              <a:rPr lang="ru-RU" sz="1400" dirty="0" smtClean="0"/>
              <a:t>. Плешаков</a:t>
            </a:r>
            <a:r>
              <a:rPr lang="ru-RU" sz="1400" dirty="0"/>
              <a:t>, </a:t>
            </a:r>
            <a:r>
              <a:rPr lang="ru-RU" sz="1400" dirty="0" smtClean="0"/>
              <a:t>Е.А. </a:t>
            </a:r>
            <a:r>
              <a:rPr lang="ru-RU" sz="1400" dirty="0" err="1" smtClean="0"/>
              <a:t>Корючкова</a:t>
            </a:r>
            <a:r>
              <a:rPr lang="ru-RU" sz="1400" dirty="0"/>
              <a:t>. – М.: Просвещение, 2003 </a:t>
            </a:r>
            <a:endParaRPr lang="ru-RU" sz="1400" dirty="0" smtClean="0"/>
          </a:p>
          <a:p>
            <a:r>
              <a:rPr lang="ru-RU" sz="1400" dirty="0" err="1"/>
              <a:t>Пчелов</a:t>
            </a:r>
            <a:r>
              <a:rPr lang="ru-RU" sz="1400" dirty="0"/>
              <a:t> Е. В. Государственные символы России – герб, флаг, гимн: Учебное пособие. – М.: «ТИД «Русское слово – РС», 2002 </a:t>
            </a:r>
            <a:endParaRPr lang="ru-RU" sz="1400" dirty="0" smtClean="0"/>
          </a:p>
          <a:p>
            <a:r>
              <a:rPr lang="ru-RU" sz="1400" dirty="0">
                <a:solidFill>
                  <a:sysClr val="windowText" lastClr="000000"/>
                </a:solidFill>
                <a:hlinkClick r:id="rId4"/>
              </a:rPr>
              <a:t>Ромашка – символ России</a:t>
            </a:r>
            <a:endParaRPr lang="ru-RU" sz="1400" dirty="0">
              <a:solidFill>
                <a:sysClr val="windowText" lastClr="000000"/>
              </a:solidFill>
            </a:endParaRPr>
          </a:p>
          <a:p>
            <a:r>
              <a:rPr lang="ru-RU" sz="1400" dirty="0" smtClean="0">
                <a:hlinkClick r:id="rId7"/>
              </a:rPr>
              <a:t>Толковый </a:t>
            </a:r>
            <a:r>
              <a:rPr lang="ru-RU" sz="1400" dirty="0">
                <a:hlinkClick r:id="rId7"/>
              </a:rPr>
              <a:t>словарь Ожегова онлайн</a:t>
            </a:r>
            <a:endParaRPr lang="ru-RU" sz="1400" dirty="0"/>
          </a:p>
          <a:p>
            <a:r>
              <a:rPr lang="ru-RU" sz="1400" dirty="0" smtClean="0">
                <a:hlinkClick r:id="rId8"/>
              </a:rPr>
              <a:t>«</a:t>
            </a:r>
            <a:r>
              <a:rPr lang="ru-RU" sz="1400" dirty="0">
                <a:hlinkClick r:id="rId8"/>
              </a:rPr>
              <a:t>Толковый словарь русского языка» С.И. Ожегова и Н.Ю</a:t>
            </a:r>
            <a:r>
              <a:rPr lang="ru-RU" sz="1400" dirty="0" smtClean="0">
                <a:hlinkClick r:id="rId8"/>
              </a:rPr>
              <a:t>. Шведова</a:t>
            </a:r>
            <a:endParaRPr lang="ru-RU" sz="1400" dirty="0" smtClean="0"/>
          </a:p>
          <a:p>
            <a:r>
              <a:rPr lang="ru-RU" sz="1400" dirty="0">
                <a:solidFill>
                  <a:sysClr val="windowText" lastClr="000000"/>
                </a:solidFill>
                <a:hlinkClick r:id="rId9"/>
              </a:rPr>
              <a:t>Флаг Российского </a:t>
            </a:r>
            <a:r>
              <a:rPr lang="ru-RU" sz="1400" dirty="0" smtClean="0">
                <a:solidFill>
                  <a:sysClr val="windowText" lastClr="000000"/>
                </a:solidFill>
                <a:hlinkClick r:id="rId9"/>
              </a:rPr>
              <a:t>флота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 изображений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Autofit/>
          </a:bodyPr>
          <a:lstStyle/>
          <a:p>
            <a:r>
              <a:rPr lang="ru-RU" sz="1000" dirty="0" smtClean="0">
                <a:solidFill>
                  <a:sysClr val="windowText" lastClr="000000"/>
                </a:solidFill>
                <a:hlinkClick r:id="rId2"/>
              </a:rPr>
              <a:t>Абстракция </a:t>
            </a:r>
            <a:r>
              <a:rPr lang="ru-RU" sz="1000" dirty="0" err="1" smtClean="0">
                <a:solidFill>
                  <a:sysClr val="windowText" lastClr="000000"/>
                </a:solidFill>
                <a:hlinkClick r:id="rId2"/>
              </a:rPr>
              <a:t>триколор</a:t>
            </a:r>
            <a:endParaRPr lang="ru-RU" sz="1000" dirty="0" smtClean="0">
              <a:solidFill>
                <a:sysClr val="windowText" lastClr="000000"/>
              </a:solidFill>
              <a:hlinkClick r:id="rId3"/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3"/>
              </a:rPr>
              <a:t>Андреевский </a:t>
            </a:r>
            <a:r>
              <a:rPr lang="ru-RU" sz="1000" dirty="0">
                <a:solidFill>
                  <a:sysClr val="windowText" lastClr="000000"/>
                </a:solidFill>
                <a:hlinkClick r:id="rId3"/>
              </a:rPr>
              <a:t>флаг ВМФ </a:t>
            </a:r>
            <a:r>
              <a:rPr lang="ru-RU" sz="1000" dirty="0" smtClean="0">
                <a:solidFill>
                  <a:sysClr val="windowText" lastClr="000000"/>
                </a:solidFill>
                <a:hlinkClick r:id="rId3"/>
              </a:rPr>
              <a:t>России</a:t>
            </a:r>
            <a:endParaRPr lang="ru-RU" sz="1000" dirty="0" smtClean="0">
              <a:solidFill>
                <a:sysClr val="windowText" lastClr="000000"/>
              </a:solidFill>
              <a:hlinkClick r:id="rId4"/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4"/>
              </a:rPr>
              <a:t>Бабушка с гармошкой</a:t>
            </a:r>
            <a:endParaRPr lang="ru-RU" sz="1000" dirty="0" smtClean="0">
              <a:solidFill>
                <a:sysClr val="windowText" lastClr="000000"/>
              </a:solidFill>
              <a:hlinkClick r:id="rId5"/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6"/>
              </a:rPr>
              <a:t>Береза</a:t>
            </a:r>
            <a:endParaRPr lang="ru-RU" sz="1000" dirty="0" smtClean="0">
              <a:solidFill>
                <a:sysClr val="windowText" lastClr="000000"/>
              </a:solidFill>
              <a:hlinkClick r:id="rId5"/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5"/>
              </a:rPr>
              <a:t>Георгий Победоносец</a:t>
            </a:r>
            <a:endParaRPr lang="ru-RU" sz="1000" dirty="0" smtClean="0">
              <a:solidFill>
                <a:sysClr val="windowText" lastClr="000000"/>
              </a:solidFill>
              <a:hlinkClick r:id="rId7"/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7"/>
              </a:rPr>
              <a:t>Герб России</a:t>
            </a:r>
            <a:endParaRPr lang="ru-RU" sz="1000" dirty="0" smtClean="0">
              <a:solidFill>
                <a:sysClr val="windowText" lastClr="000000"/>
              </a:solidFill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8"/>
              </a:rPr>
              <a:t>Гербы городов</a:t>
            </a:r>
            <a:endParaRPr lang="ru-RU" sz="1000" dirty="0" smtClean="0">
              <a:solidFill>
                <a:sysClr val="windowText" lastClr="000000"/>
              </a:solidFill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9"/>
              </a:rPr>
              <a:t>Гимн России</a:t>
            </a:r>
            <a:endParaRPr lang="ru-RU" sz="1000" dirty="0" smtClean="0">
              <a:solidFill>
                <a:sysClr val="windowText" lastClr="000000"/>
              </a:solidFill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10"/>
              </a:rPr>
              <a:t>Достопримечательности (столицы) мира</a:t>
            </a:r>
            <a:endParaRPr lang="ru-RU" sz="1000" dirty="0" smtClean="0">
              <a:solidFill>
                <a:sysClr val="windowText" lastClr="000000"/>
              </a:solidFill>
            </a:endParaRPr>
          </a:p>
          <a:p>
            <a:r>
              <a:rPr lang="ru-RU" sz="1000" dirty="0">
                <a:solidFill>
                  <a:sysClr val="windowText" lastClr="000000"/>
                </a:solidFill>
                <a:hlinkClick r:id="rId11"/>
              </a:rPr>
              <a:t>Думающий человечек</a:t>
            </a:r>
            <a:endParaRPr lang="ru-RU" sz="1000" dirty="0">
              <a:solidFill>
                <a:sysClr val="windowText" lastClr="000000"/>
              </a:solidFill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12"/>
              </a:rPr>
              <a:t>Лента победителя</a:t>
            </a:r>
            <a:endParaRPr lang="ru-RU" sz="1000" dirty="0" smtClean="0">
              <a:solidFill>
                <a:sysClr val="windowText" lastClr="000000"/>
              </a:solidFill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13"/>
              </a:rPr>
              <a:t>Медаль </a:t>
            </a:r>
            <a:r>
              <a:rPr lang="ru-RU" sz="1000" dirty="0">
                <a:solidFill>
                  <a:sysClr val="windowText" lastClr="000000"/>
                </a:solidFill>
                <a:hlinkClick r:id="rId13"/>
              </a:rPr>
              <a:t>золотая </a:t>
            </a:r>
            <a:r>
              <a:rPr lang="ru-RU" sz="1000" dirty="0" smtClean="0">
                <a:solidFill>
                  <a:sysClr val="windowText" lastClr="000000"/>
                </a:solidFill>
                <a:hlinkClick r:id="rId13"/>
              </a:rPr>
              <a:t>звезда</a:t>
            </a:r>
            <a:endParaRPr lang="ru-RU" sz="1000" dirty="0" smtClean="0">
              <a:solidFill>
                <a:sysClr val="windowText" lastClr="000000"/>
              </a:solidFill>
              <a:hlinkClick r:id="rId14"/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14"/>
              </a:rPr>
              <a:t>Московский Кремль</a:t>
            </a:r>
            <a:endParaRPr lang="ru-RU" sz="1000" dirty="0" smtClean="0">
              <a:solidFill>
                <a:sysClr val="windowText" lastClr="000000"/>
              </a:solidFill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15"/>
              </a:rPr>
              <a:t>Ромашка</a:t>
            </a:r>
            <a:endParaRPr lang="ru-RU" sz="1000" dirty="0" smtClean="0">
              <a:solidFill>
                <a:sysClr val="windowText" lastClr="000000"/>
              </a:solidFill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16"/>
              </a:rPr>
              <a:t>Рыцарь</a:t>
            </a:r>
            <a:endParaRPr lang="ru-RU" sz="1000" dirty="0" smtClean="0">
              <a:solidFill>
                <a:sysClr val="windowText" lastClr="000000"/>
              </a:solidFill>
              <a:hlinkClick r:id="rId17"/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17"/>
              </a:rPr>
              <a:t>Стрелка-иконка</a:t>
            </a:r>
            <a:r>
              <a:rPr lang="ru-RU" sz="1000" dirty="0" smtClean="0">
                <a:solidFill>
                  <a:sysClr val="windowText" lastClr="000000"/>
                </a:solidFill>
              </a:rPr>
              <a:t> </a:t>
            </a: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18"/>
              </a:rPr>
              <a:t>Смайлик с вопросом</a:t>
            </a:r>
            <a:endParaRPr lang="ru-RU" sz="1000" dirty="0" smtClean="0">
              <a:solidFill>
                <a:sysClr val="windowText" lastClr="000000"/>
              </a:solidFill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19"/>
              </a:rPr>
              <a:t>Флаг Российской Федерации</a:t>
            </a:r>
            <a:endParaRPr lang="ru-RU" sz="1000" dirty="0" smtClean="0">
              <a:solidFill>
                <a:sysClr val="windowText" lastClr="000000"/>
              </a:solidFill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20"/>
              </a:rPr>
              <a:t>Хохлома</a:t>
            </a:r>
            <a:endParaRPr lang="ru-RU" sz="1000" dirty="0" smtClean="0">
              <a:solidFill>
                <a:sysClr val="windowText" lastClr="000000"/>
              </a:solidFill>
            </a:endParaRPr>
          </a:p>
          <a:p>
            <a:r>
              <a:rPr lang="ru-RU" sz="1000" dirty="0" smtClean="0">
                <a:solidFill>
                  <a:sysClr val="windowText" lastClr="000000"/>
                </a:solidFill>
                <a:hlinkClick r:id="rId21"/>
              </a:rPr>
              <a:t>Хоровод</a:t>
            </a:r>
            <a:endParaRPr lang="ru-RU" sz="1000" dirty="0" smtClean="0">
              <a:solidFill>
                <a:sysClr val="windowText" lastClr="000000"/>
              </a:solidFill>
            </a:endParaRPr>
          </a:p>
          <a:p>
            <a:endParaRPr lang="ru-RU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643966" y="4214824"/>
            <a:ext cx="334978" cy="322665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664166" y="4643452"/>
            <a:ext cx="336990" cy="354073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495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2" descr="https://files.askiitians.com/cdn1/cms-content/biologymorphology-of-flowering-plantsflower_5.jpg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82897"/>
            <a:ext cx="2188985" cy="21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8256" y="214312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флаг украшает башню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8256" y="385763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флаг развевается над городом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Флаг</a:t>
            </a:r>
            <a:r>
              <a:rPr lang="ru-RU" dirty="0"/>
              <a:t> государства - это его символ (наряду с гербом и гимном)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8256" y="1285866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флаг помогает узнать страну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0434" y="3000378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флаг разделяет границы государств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Зачем нужен флаг</a:t>
            </a:r>
            <a:r>
              <a:rPr lang="ru-RU" sz="2400" b="1" dirty="0" smtClean="0"/>
              <a:t>?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Государственный </a:t>
            </a:r>
            <a:r>
              <a:rPr lang="ru-RU" sz="1400" b="1" dirty="0"/>
              <a:t>флаг Российской Федерации </a:t>
            </a:r>
            <a:r>
              <a:rPr lang="ru-RU" sz="1400" dirty="0"/>
              <a:t>представляет собой прямоугольное полотнище из трех одинаковых по размеру горизонтальных полос: верхняя – </a:t>
            </a:r>
            <a:r>
              <a:rPr lang="ru-RU" sz="1400" dirty="0" smtClean="0"/>
              <a:t>белого (мир</a:t>
            </a:r>
            <a:r>
              <a:rPr lang="ru-RU" sz="1400" dirty="0"/>
              <a:t>, </a:t>
            </a:r>
            <a:r>
              <a:rPr lang="ru-RU" sz="1400" dirty="0" smtClean="0"/>
              <a:t>чистота, надежда), </a:t>
            </a:r>
            <a:r>
              <a:rPr lang="ru-RU" sz="1400" dirty="0"/>
              <a:t>средняя – синего </a:t>
            </a:r>
            <a:r>
              <a:rPr lang="ru-RU" sz="1400" dirty="0" smtClean="0"/>
              <a:t>(</a:t>
            </a:r>
            <a:r>
              <a:rPr lang="ru-RU" sz="1400" dirty="0"/>
              <a:t>цвет безоблачного мирного неба, верности и </a:t>
            </a:r>
            <a:r>
              <a:rPr lang="ru-RU" sz="1400" dirty="0" smtClean="0"/>
              <a:t>правды) и </a:t>
            </a:r>
            <a:r>
              <a:rPr lang="ru-RU" sz="1400" dirty="0"/>
              <a:t>нижняя – красного </a:t>
            </a:r>
            <a:r>
              <a:rPr lang="ru-RU" sz="1400" dirty="0" smtClean="0"/>
              <a:t>цвета (огонь </a:t>
            </a:r>
            <a:r>
              <a:rPr lang="ru-RU" sz="1400" dirty="0"/>
              <a:t>и </a:t>
            </a:r>
            <a:r>
              <a:rPr lang="ru-RU" sz="1400" dirty="0" smtClean="0"/>
              <a:t>отвага).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8256" y="304088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белая, синяя, красная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mrsei.ru/sites/default/files/images/R/flag_RF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292"/>
          <a:stretch/>
        </p:blipFill>
        <p:spPr bwMode="auto">
          <a:xfrm>
            <a:off x="972460" y="1871893"/>
            <a:ext cx="1323336" cy="197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48" y="1258410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синяя, красная , </a:t>
            </a:r>
            <a:r>
              <a:rPr lang="ru-RU" dirty="0" smtClean="0"/>
              <a:t>белая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48" y="392907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белая, красная, синяя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8256" y="215269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красная</a:t>
            </a:r>
            <a:r>
              <a:rPr lang="ru-RU" dirty="0"/>
              <a:t>, белая, </a:t>
            </a:r>
            <a:r>
              <a:rPr lang="ru-RU" dirty="0" smtClean="0"/>
              <a:t>синяя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Adobe Heiti Std R" panose="020B0400000000000000" pitchFamily="34" charset="-128"/>
              </a:rPr>
              <a:t>В каком порядке расположены полосы на флаге России</a:t>
            </a:r>
            <a:r>
              <a:rPr lang="ru-RU" sz="2400" b="1" dirty="0" smtClean="0">
                <a:latin typeface="Calibri" panose="020F0502020204030204" pitchFamily="34" charset="0"/>
                <a:ea typeface="Adobe Heiti Std R" panose="020B0400000000000000" pitchFamily="34" charset="-128"/>
              </a:rPr>
              <a:t>?</a:t>
            </a:r>
            <a:endParaRPr lang="ru-RU" sz="2400" dirty="0">
              <a:latin typeface="Calibri" panose="020F0502020204030204" pitchFamily="34" charset="0"/>
              <a:ea typeface="Adobe Heiti Std R" panose="020B0400000000000000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5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pngimg.com/uploads/coat_arms_russia/coat_arms_russia_PNG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730" y="1957401"/>
            <a:ext cx="1543029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48" y="1142027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одна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2045" y="3000057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Поскольку одна часть нашей страны расположена в Европе, а другая в Азии, то и головы орла обращены каждая в свою сторону. Тем самым они смотрят за порядком: одна в европейской части России, а другая в Сибири и на Дальнем Востоке.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7700" y="207104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две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7700" y="3929072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четыре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Сколько голов у орла на гербе России</a:t>
            </a:r>
            <a:r>
              <a:rPr lang="ru-RU" sz="2400" b="1" dirty="0" smtClean="0"/>
              <a:t>?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pngimg.com/uploads/coat_arms_russia/coat_arms_russia_PNG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730" y="1957401"/>
            <a:ext cx="1543029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6611" y="1264331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рисунок с орлом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3923" y="3926480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рисунок на монете страны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Герб – это отличительный знак государства, изображаемый на флагах, монетах, </a:t>
            </a:r>
            <a:r>
              <a:rPr lang="ru-RU" sz="1400" dirty="0" smtClean="0"/>
              <a:t>печатях, государственных и </a:t>
            </a:r>
            <a:r>
              <a:rPr lang="ru-RU" sz="1400" dirty="0"/>
              <a:t>других официальных документах.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66611" y="215171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эмблема с отличительными символами </a:t>
            </a:r>
            <a:r>
              <a:rPr lang="ru-RU" sz="1400" dirty="0" smtClean="0"/>
              <a:t>страны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0099" y="3039097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изображение Георгия Победоносца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такое "герб страны</a:t>
            </a:r>
            <a:r>
              <a:rPr lang="ru-RU" b="1" dirty="0" smtClean="0"/>
              <a:t>"?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8050" y="1776619"/>
            <a:ext cx="1789605" cy="21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5704" y="1219718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нашу армию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5704" y="3884020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наши богатства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Всадник, поражающий </a:t>
            </a:r>
            <a:r>
              <a:rPr lang="ru-RU" sz="1400" dirty="0"/>
              <a:t>копьём дракона, </a:t>
            </a:r>
            <a:r>
              <a:rPr lang="ru-RU" sz="1400" dirty="0" smtClean="0"/>
              <a:t>– древний символ </a:t>
            </a:r>
            <a:r>
              <a:rPr lang="ru-RU" sz="1400" dirty="0"/>
              <a:t>борьбы добра со злом, света с тьмой и защиты Отечества</a:t>
            </a:r>
            <a:r>
              <a:rPr lang="ru-RU" sz="1400" dirty="0" smtClean="0"/>
              <a:t>. </a:t>
            </a:r>
            <a:r>
              <a:rPr lang="ru-RU" sz="1400" dirty="0"/>
              <a:t>Зовут </a:t>
            </a:r>
            <a:r>
              <a:rPr lang="ru-RU" sz="1400" dirty="0" smtClean="0"/>
              <a:t>всадника </a:t>
            </a:r>
            <a:r>
              <a:rPr lang="ru-RU" sz="1400" dirty="0"/>
              <a:t>Георгий </a:t>
            </a:r>
            <a:r>
              <a:rPr lang="ru-RU" sz="1400" dirty="0" smtClean="0"/>
              <a:t>Победоносец. В руках у него серебряное копье, которым он поражает змея, а верный конь топчет змея копытами. Змей – символ зла. Наш герб символизирует победу добра над злом, красоту и справедливость.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5704" y="2995919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победу добра над </a:t>
            </a:r>
            <a:r>
              <a:rPr lang="ru-RU" dirty="0" smtClean="0"/>
              <a:t>злом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5704" y="2107818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большую и интересную историю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Что означает изображение всадника на гербе России</a:t>
            </a:r>
            <a:r>
              <a:rPr lang="ru-RU" sz="2400" b="1" dirty="0" smtClean="0"/>
              <a:t>?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835835"/>
            <a:ext cx="1730729" cy="209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6611" y="1264331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документах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Изображение</a:t>
            </a:r>
            <a:r>
              <a:rPr lang="ru-RU" sz="1400" dirty="0"/>
              <a:t> герба </a:t>
            </a:r>
            <a:r>
              <a:rPr lang="ru-RU" sz="1400" dirty="0" smtClean="0"/>
              <a:t>можно увидеть на </a:t>
            </a:r>
            <a:r>
              <a:rPr lang="ru-RU" sz="1400" dirty="0"/>
              <a:t>фасадах тех зданий, где работают руководители нашего </a:t>
            </a:r>
            <a:r>
              <a:rPr lang="ru-RU" sz="1400" dirty="0" smtClean="0"/>
              <a:t>государства; на </a:t>
            </a:r>
            <a:r>
              <a:rPr lang="ru-RU" sz="1400" dirty="0"/>
              <a:t>официальных документах; на пограничных столбах; на боевых знамёнах воинских частей; на печатях государственных учреждений и организаций и т.д</a:t>
            </a:r>
            <a:r>
              <a:rPr lang="ru-RU" sz="1400" dirty="0" smtClean="0"/>
              <a:t>.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6611" y="2151714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</a:t>
            </a:r>
            <a:r>
              <a:rPr lang="ru-RU" dirty="0" smtClean="0"/>
              <a:t>домах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0099" y="3039097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на монетах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66611" y="3926480"/>
            <a:ext cx="242889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на паспортах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Где не может быть изображение герба</a:t>
            </a:r>
            <a:r>
              <a:rPr lang="ru-RU" b="1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9088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63638"/>
            <a:ext cx="1440160" cy="25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derationgateway.com/wp-content/uploads/2013/03/question_mark_serious_thinker2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545" y="185164"/>
            <a:ext cx="766261" cy="9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806" y="4572014"/>
            <a:ext cx="432000" cy="432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881" y="1264331"/>
            <a:ext cx="245362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путешественники, чтобы знать, в каких странах побывали</a:t>
            </a:r>
            <a:endParaRPr lang="ru-RU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704" y="1214428"/>
            <a:ext cx="2571768" cy="32861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Самые </a:t>
            </a:r>
            <a:r>
              <a:rPr lang="ru-RU" sz="1400" dirty="0"/>
              <a:t>первые гербы появились в Западной Европе в средние века. Это были личные знаки рыцарей, которые ставили на боевых щитах, а также на </a:t>
            </a:r>
            <a:r>
              <a:rPr lang="ru-RU" sz="1400" dirty="0" smtClean="0"/>
              <a:t>шлемах, </a:t>
            </a:r>
            <a:r>
              <a:rPr lang="ru-RU" sz="1400" dirty="0"/>
              <a:t>флагах и попонах лошадей. Они помогали закованным с головы до ног воинам различать друг друга на </a:t>
            </a:r>
            <a:r>
              <a:rPr lang="ru-RU" sz="1400" dirty="0" smtClean="0"/>
              <a:t>расстоянии. Герб был знаком чести и рода.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41881" y="2151714"/>
            <a:ext cx="245362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рыцари, чтобы различать </a:t>
            </a:r>
            <a:r>
              <a:rPr lang="ru-RU" sz="1400" dirty="0" smtClean="0"/>
              <a:t>войска</a:t>
            </a:r>
            <a:endParaRPr lang="ru-RU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1881" y="3039097"/>
            <a:ext cx="245362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/>
              <a:t>главы государств, чтобы обозначить свою территорию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41881" y="3926480"/>
            <a:ext cx="2453622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жители, чтобы не перепутать города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Первыми гербы начали придумывать</a:t>
            </a:r>
            <a:r>
              <a:rPr lang="ru-RU" b="1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2663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T4CTUPCNHN5M-1019478048-1903</_dlc_DocId>
    <_dlc_DocIdUrl xmlns="c71519f2-859d-46c1-a1b6-2941efed936d">
      <Url>http://www.eduportal44.ru/chuhloma/povalihino/1/_layouts/15/DocIdRedir.aspx?ID=T4CTUPCNHN5M-1019478048-1903</Url>
      <Description>T4CTUPCNHN5M-1019478048-1903</Description>
    </_dlc_DocIdUrl>
  </documentManagement>
</p:properties>
</file>

<file path=customXml/itemProps1.xml><?xml version="1.0" encoding="utf-8"?>
<ds:datastoreItem xmlns:ds="http://schemas.openxmlformats.org/officeDocument/2006/customXml" ds:itemID="{ED10FC03-6520-412D-96B5-5362ED8B456C}"/>
</file>

<file path=customXml/itemProps2.xml><?xml version="1.0" encoding="utf-8"?>
<ds:datastoreItem xmlns:ds="http://schemas.openxmlformats.org/officeDocument/2006/customXml" ds:itemID="{D1DB2E43-C4D6-44CA-9BA9-2D71DABB31DA}"/>
</file>

<file path=customXml/itemProps3.xml><?xml version="1.0" encoding="utf-8"?>
<ds:datastoreItem xmlns:ds="http://schemas.openxmlformats.org/officeDocument/2006/customXml" ds:itemID="{22B7736D-AFBF-49F1-A9B0-8C5BE18A8E33}"/>
</file>

<file path=customXml/itemProps4.xml><?xml version="1.0" encoding="utf-8"?>
<ds:datastoreItem xmlns:ds="http://schemas.openxmlformats.org/officeDocument/2006/customXml" ds:itemID="{51DBD11F-917F-45BC-BB2F-6C6B0641D151}"/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956</Words>
  <Application>Microsoft Office PowerPoint</Application>
  <PresentationFormat>Экран (16:9)</PresentationFormat>
  <Paragraphs>176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Adobe Heiti Std R</vt:lpstr>
      <vt:lpstr>AGReverance</vt:lpstr>
      <vt:lpstr>Arial</vt:lpstr>
      <vt:lpstr>Calibri</vt:lpstr>
      <vt:lpstr>Тема Office</vt:lpstr>
      <vt:lpstr>Интерактивная игра-викторина  «Символы России»</vt:lpstr>
      <vt:lpstr>Что такое флаг?</vt:lpstr>
      <vt:lpstr>Зачем нужен флаг?</vt:lpstr>
      <vt:lpstr>В каком порядке расположены полосы на флаге России?</vt:lpstr>
      <vt:lpstr>Сколько голов у орла на гербе России?</vt:lpstr>
      <vt:lpstr>Что такое "герб страны"?</vt:lpstr>
      <vt:lpstr>Что означает изображение всадника на гербе России?</vt:lpstr>
      <vt:lpstr>Где не может быть изображение герба?</vt:lpstr>
      <vt:lpstr>Первыми гербы начали придумывать…</vt:lpstr>
      <vt:lpstr>О чем рассказывает герб города?</vt:lpstr>
      <vt:lpstr>Это архитектурное сооружение часто используют как символ России</vt:lpstr>
      <vt:lpstr>Гимн страны – это….</vt:lpstr>
      <vt:lpstr>Гимн страны слушают…</vt:lpstr>
      <vt:lpstr>Сколько куплетов в Российском гимне?</vt:lpstr>
      <vt:lpstr>Столица страны – это…</vt:lpstr>
      <vt:lpstr>Высшая награда в нашей стране – это…</vt:lpstr>
      <vt:lpstr>Русский народный танец в кругу – это…</vt:lpstr>
      <vt:lpstr>Короткие веселые лирические песенки-куплеты – это русские …..</vt:lpstr>
      <vt:lpstr>Как еще называют ромашку, символ России?</vt:lpstr>
      <vt:lpstr>Какие цвета использовали хохломские мастера для своих деревянных изделий?</vt:lpstr>
      <vt:lpstr>Какое дерево является символом России?</vt:lpstr>
      <vt:lpstr>Как не поощряют людей, которые имеют заслуги перед нашей страной?</vt:lpstr>
      <vt:lpstr>Какие цвета на морском флаге России?</vt:lpstr>
      <vt:lpstr>Источники информации</vt:lpstr>
      <vt:lpstr>Источники изображений</vt:lpstr>
    </vt:vector>
  </TitlesOfParts>
  <Manager>Полшкова Виктория Валерьяновна</Manager>
  <Company>МАОУ ДО ЦРТДиЮ Каменского района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России</dc:title>
  <dc:subject>Россия</dc:subject>
  <dc:creator>Виктория Валерьяновна</dc:creator>
  <cp:keywords>Россия;викторина;игра;окружающий мир;Родина</cp:keywords>
  <cp:lastModifiedBy>Хозяйка</cp:lastModifiedBy>
  <cp:revision>225</cp:revision>
  <dcterms:created xsi:type="dcterms:W3CDTF">2017-12-28T17:13:38Z</dcterms:created>
  <dcterms:modified xsi:type="dcterms:W3CDTF">2023-06-07T07:02:05Z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0x01010087B7A7C4F272A741A350E9E61AFA1D19</vt:lpwstr>
  </property>
  <property fmtid="{D5CDD505-2E9C-101B-9397-08002B2CF9AE}" pid="3" name="_dlc_DocIdItemGuid">
    <vt:lpwstr>19ef7423-1eeb-4e49-a3ea-cf613487a145</vt:lpwstr>
  </property>
</Properties>
</file>