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4" r:id="rId5"/>
    <p:sldId id="257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FBA1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42502-4B20-47E9-9DDE-BA0120F6756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4A323-7CEB-4211-8908-366AAB94F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C4C0-B122-434E-BB02-7224D25BC815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EC8E-46CE-4E28-B107-E8589E713659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CFD95-C577-446A-B8D7-AF8F3519E9AD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4B51-6429-4B00-8DFF-8F5898F73D39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B349-1F99-4950-81EA-6E11AD19B17D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D02E-92C8-4125-AEF9-9C6E3E54EE14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F1DE-A5BD-4BAC-A437-90CA401F002F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964E-263D-4F6A-B736-5E4D8B8091E4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4E6C-A7A9-496D-A8F4-328D68B84557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4FD6-9F3F-46F2-98B1-F1C8D2A8430F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F053-3EC0-4894-855E-72375A98AC96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2F49-B8B2-46CA-A679-00660642F533}" type="datetime1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2016-2017%20&#1087;&#1083;&#1072;&#1085;%20&#1088;&#1072;&#1073;&#1086;&#1090;&#1099;%20&#1042;&#1064;&#1050;.doc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7846640" cy="211566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внутришкольного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контроля</a:t>
            </a:r>
            <a:b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инструмент обеспечения качества образования на этапе введения ФГОС</a:t>
            </a:r>
            <a:endParaRPr lang="ru-RU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229200"/>
            <a:ext cx="4816624" cy="108012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Заместитель директора МКОУ Чухломская средняя школа имени А.А. Яковлева Меньшикова Е.В.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http://ekollog.ru/mou-chuhlomskaya-srednyaya/13340_html_1df59a0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0100" y="188641"/>
            <a:ext cx="113586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ru-RU" sz="1600" dirty="0" smtClean="0">
                <a:solidFill>
                  <a:schemeClr val="bg1"/>
                </a:solidFill>
              </a:rPr>
              <a:t>август.2017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организации ВШК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1831975"/>
            <a:ext cx="2170113" cy="4035425"/>
            <a:chOff x="720" y="1296"/>
            <a:chExt cx="1367" cy="2542"/>
          </a:xfrm>
        </p:grpSpPr>
        <p:sp>
          <p:nvSpPr>
            <p:cNvPr id="98308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09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0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1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2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3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98315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8316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17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18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19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98320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98321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10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2000" b="1" dirty="0"/>
                <a:t>Координация всей работы в соответствии со стоящими задачами</a:t>
              </a:r>
              <a:endParaRPr lang="en-US" sz="2000" b="1" dirty="0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505200" y="1752600"/>
            <a:ext cx="2362200" cy="4114800"/>
            <a:chOff x="2208" y="1296"/>
            <a:chExt cx="1365" cy="2542"/>
          </a:xfrm>
        </p:grpSpPr>
        <p:sp>
          <p:nvSpPr>
            <p:cNvPr id="98323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4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5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6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7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98328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29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30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31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32" name="Text Box 28"/>
            <p:cNvSpPr txBox="1">
              <a:spLocks noChangeArrowheads="1"/>
            </p:cNvSpPr>
            <p:nvPr/>
          </p:nvSpPr>
          <p:spPr bwMode="gray">
            <a:xfrm>
              <a:off x="2772" y="1354"/>
              <a:ext cx="205" cy="2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98333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5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900" b="1"/>
                <a:t>Предупреждение возможных ошибок</a:t>
              </a:r>
              <a:endParaRPr lang="en-US" sz="1900" b="1"/>
            </a:p>
          </p:txBody>
        </p:sp>
        <p:sp>
          <p:nvSpPr>
            <p:cNvPr id="98334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35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5937250" y="1831975"/>
            <a:ext cx="2170113" cy="4035425"/>
            <a:chOff x="3692" y="1296"/>
            <a:chExt cx="1367" cy="2542"/>
          </a:xfrm>
        </p:grpSpPr>
        <p:sp>
          <p:nvSpPr>
            <p:cNvPr id="98337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38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39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40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98342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8343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4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5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6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98347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98348" name="Text Box 44"/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1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2000" b="1"/>
                <a:t>Оказание необходимой помощи педагогу при соблюдении принципов</a:t>
              </a:r>
              <a:endParaRPr lang="en-US" sz="2000" b="1"/>
            </a:p>
          </p:txBody>
        </p:sp>
        <p:sp>
          <p:nvSpPr>
            <p:cNvPr id="98349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50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9" name="Номер слайда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ВШК в соответствии с ФГОС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3528" y="1772816"/>
            <a:ext cx="2921769" cy="4035425"/>
            <a:chOff x="720" y="1296"/>
            <a:chExt cx="1367" cy="2542"/>
          </a:xfrm>
        </p:grpSpPr>
        <p:sp>
          <p:nvSpPr>
            <p:cNvPr id="98308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09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0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1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2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3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98315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8316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17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18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19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98320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98321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10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ru-RU" sz="2400" b="1" dirty="0" smtClean="0"/>
                <a:t>Контроль образовательного процесса</a:t>
              </a:r>
              <a:endParaRPr lang="ru-RU" sz="2400" b="1" dirty="0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131840" y="1772816"/>
            <a:ext cx="3240360" cy="4114800"/>
            <a:chOff x="2208" y="1296"/>
            <a:chExt cx="1365" cy="2542"/>
          </a:xfrm>
        </p:grpSpPr>
        <p:sp>
          <p:nvSpPr>
            <p:cNvPr id="98323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4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5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6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7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98328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29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30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31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32" name="Text Box 28"/>
            <p:cNvSpPr txBox="1">
              <a:spLocks noChangeArrowheads="1"/>
            </p:cNvSpPr>
            <p:nvPr/>
          </p:nvSpPr>
          <p:spPr bwMode="gray">
            <a:xfrm>
              <a:off x="2772" y="1354"/>
              <a:ext cx="205" cy="2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98333" name="Text Box 29"/>
            <p:cNvSpPr txBox="1">
              <a:spLocks noChangeArrowheads="1"/>
            </p:cNvSpPr>
            <p:nvPr/>
          </p:nvSpPr>
          <p:spPr bwMode="gray">
            <a:xfrm>
              <a:off x="2269" y="1575"/>
              <a:ext cx="1296" cy="19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ru-RU" sz="2400" b="1" dirty="0" smtClean="0"/>
                <a:t>Контроль условий, обеспечивающих достижение образовательных результатов</a:t>
              </a:r>
            </a:p>
            <a:p>
              <a:pPr algn="ctr"/>
              <a:endParaRPr lang="en-US" sz="1900" b="1" dirty="0"/>
            </a:p>
          </p:txBody>
        </p:sp>
        <p:sp>
          <p:nvSpPr>
            <p:cNvPr id="98334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35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6228184" y="1700808"/>
            <a:ext cx="2915816" cy="4035425"/>
            <a:chOff x="3692" y="1296"/>
            <a:chExt cx="1367" cy="2542"/>
          </a:xfrm>
        </p:grpSpPr>
        <p:sp>
          <p:nvSpPr>
            <p:cNvPr id="98337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38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39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40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98342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8343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4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5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6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98347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98348" name="Text Box 44"/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106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ru-RU" sz="2400" b="1" dirty="0" smtClean="0"/>
                <a:t>Контроль качества образовательных результатов</a:t>
              </a:r>
              <a:endParaRPr lang="en-US" sz="2400" b="1" dirty="0"/>
            </a:p>
          </p:txBody>
        </p:sp>
        <p:sp>
          <p:nvSpPr>
            <p:cNvPr id="98349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50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9" name="Номер слайда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259632" y="1196974"/>
            <a:ext cx="6912768" cy="1655961"/>
            <a:chOff x="1296" y="1824"/>
            <a:chExt cx="2976" cy="432"/>
          </a:xfrm>
          <a:solidFill>
            <a:schemeClr val="tx2">
              <a:lumMod val="40000"/>
              <a:lumOff val="6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88111" name="AutoShape 4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pFill/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2" name="AutoShape 4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pFill/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3" name="Text Box 49"/>
            <p:cNvSpPr txBox="1">
              <a:spLocks noChangeArrowheads="1"/>
            </p:cNvSpPr>
            <p:nvPr/>
          </p:nvSpPr>
          <p:spPr bwMode="gray">
            <a:xfrm>
              <a:off x="1792" y="1934"/>
              <a:ext cx="2048" cy="249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Контроль образовательного процесса</a:t>
              </a:r>
              <a:endPara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8114" name="Text Box 50"/>
            <p:cNvSpPr txBox="1">
              <a:spLocks noChangeArrowheads="1"/>
            </p:cNvSpPr>
            <p:nvPr/>
          </p:nvSpPr>
          <p:spPr bwMode="gray">
            <a:xfrm>
              <a:off x="1439" y="1937"/>
              <a:ext cx="146" cy="120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187624" y="2852936"/>
            <a:ext cx="7200800" cy="1728192"/>
            <a:chOff x="1296" y="1824"/>
            <a:chExt cx="2976" cy="432"/>
          </a:xfrm>
          <a:solidFill>
            <a:srgbClr val="79FBA1"/>
          </a:solidFill>
        </p:grpSpPr>
        <p:sp>
          <p:nvSpPr>
            <p:cNvPr id="88116" name="AutoShape 5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pFill/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7" name="AutoShape 5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pFill/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8" name="Text Box 54"/>
            <p:cNvSpPr txBox="1">
              <a:spLocks noChangeArrowheads="1"/>
            </p:cNvSpPr>
            <p:nvPr/>
          </p:nvSpPr>
          <p:spPr bwMode="gray">
            <a:xfrm>
              <a:off x="1742" y="1914"/>
              <a:ext cx="2411" cy="208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Контроль условий, обеспечивающих достижение образовательных результатов</a:t>
              </a:r>
              <a:endPara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8119" name="Text Box 55"/>
            <p:cNvSpPr txBox="1">
              <a:spLocks noChangeArrowheads="1"/>
            </p:cNvSpPr>
            <p:nvPr/>
          </p:nvSpPr>
          <p:spPr bwMode="gray">
            <a:xfrm>
              <a:off x="1393" y="1950"/>
              <a:ext cx="223" cy="115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1259632" y="4581128"/>
            <a:ext cx="7200800" cy="1656184"/>
            <a:chOff x="1296" y="1824"/>
            <a:chExt cx="2976" cy="432"/>
          </a:xfrm>
          <a:solidFill>
            <a:srgbClr val="FFFF9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88121" name="AutoShape 5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pFill/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2" name="AutoShape 5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pFill/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3" name="Text Box 59"/>
            <p:cNvSpPr txBox="1">
              <a:spLocks noChangeArrowheads="1"/>
            </p:cNvSpPr>
            <p:nvPr/>
          </p:nvSpPr>
          <p:spPr bwMode="gray">
            <a:xfrm>
              <a:off x="1802" y="1918"/>
              <a:ext cx="2071" cy="21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Контроль качества образовательных результатов. </a:t>
              </a:r>
              <a:endPara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8124" name="Text Box 60"/>
            <p:cNvSpPr txBox="1">
              <a:spLocks noChangeArrowheads="1"/>
            </p:cNvSpPr>
            <p:nvPr/>
          </p:nvSpPr>
          <p:spPr bwMode="gray">
            <a:xfrm>
              <a:off x="1445" y="1937"/>
              <a:ext cx="132" cy="120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</a:p>
          </p:txBody>
        </p:sp>
      </p:grpSp>
      <p:sp>
        <p:nvSpPr>
          <p:cNvPr id="88133" name="Rectangle 69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ВШК в соответствии с ФГОС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476672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ВШК в соответствии с ФГОС</a:t>
            </a:r>
            <a:endParaRPr lang="ru-RU" sz="40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 l="20750" t="22266" r="17819" b="8829"/>
          <a:stretch>
            <a:fillRect/>
          </a:stretch>
        </p:blipFill>
        <p:spPr bwMode="auto">
          <a:xfrm>
            <a:off x="395536" y="1196752"/>
            <a:ext cx="844962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476672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ВШК в соответствии с ФГОС</a:t>
            </a:r>
            <a:endParaRPr lang="ru-RU" sz="40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 l="20750" t="24235" r="18926" b="9813"/>
          <a:stretch>
            <a:fillRect/>
          </a:stretch>
        </p:blipFill>
        <p:spPr bwMode="auto">
          <a:xfrm>
            <a:off x="395536" y="1268760"/>
            <a:ext cx="8551756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476672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ВШК в соответствии с ФГОС</a:t>
            </a:r>
            <a:endParaRPr lang="ru-RU" sz="4000" dirty="0"/>
          </a:p>
        </p:txBody>
      </p:sp>
      <p:pic>
        <p:nvPicPr>
          <p:cNvPr id="16387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 l="21222" t="21454" r="18454" b="13579"/>
          <a:stretch>
            <a:fillRect/>
          </a:stretch>
        </p:blipFill>
        <p:spPr bwMode="auto">
          <a:xfrm>
            <a:off x="251520" y="1196752"/>
            <a:ext cx="8659508" cy="5243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23528" y="980728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ru-RU" sz="3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целом управление многими такое же, как и управление несколькими.</a:t>
            </a:r>
            <a:endParaRPr lang="ru-RU" sz="36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lnSpc>
                <a:spcPct val="150000"/>
              </a:lnSpc>
            </a:pPr>
            <a:r>
              <a:rPr lang="ru-RU" sz="3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Этот вопрос организации</a:t>
            </a:r>
            <a:endParaRPr lang="ru-RU" sz="36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lnSpc>
                <a:spcPct val="150000"/>
              </a:lnSpc>
            </a:pPr>
            <a:r>
              <a:rPr lang="ru-RU" sz="3600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Сунь-Цзы</a:t>
            </a:r>
            <a:endParaRPr lang="ru-RU" sz="40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август.2017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17412" name="Picture 4" descr="http://www.st-dsi.ru/sites/default/files/u65/den_znan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98273"/>
            <a:ext cx="8496944" cy="5947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T4CTUPCNHN5M-189131410-661</_dlc_DocId>
    <_dlc_DocIdUrl xmlns="c71519f2-859d-46c1-a1b6-2941efed936d">
      <Url>http://xn--44-6kcadhwnl3cfdx.xn--p1ai/chuhloma/metod/_layouts/15/DocIdRedir.aspx?ID=T4CTUPCNHN5M-189131410-661</Url>
      <Description>T4CTUPCNHN5M-189131410-661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4DBA683F905C4A9772F17C24E78147" ma:contentTypeVersion="1" ma:contentTypeDescription="Создание документа." ma:contentTypeScope="" ma:versionID="05b4754543bdf46404ce59fb87fe32b9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6C76B8-FCA0-4BB8-AA12-91CD1B3D4AB6}"/>
</file>

<file path=customXml/itemProps2.xml><?xml version="1.0" encoding="utf-8"?>
<ds:datastoreItem xmlns:ds="http://schemas.openxmlformats.org/officeDocument/2006/customXml" ds:itemID="{85FA3FDA-EC61-42DE-9992-17FB34F3F8A1}"/>
</file>

<file path=customXml/itemProps3.xml><?xml version="1.0" encoding="utf-8"?>
<ds:datastoreItem xmlns:ds="http://schemas.openxmlformats.org/officeDocument/2006/customXml" ds:itemID="{9179F927-C331-49B5-99DF-CAD548402F2D}"/>
</file>

<file path=customXml/itemProps4.xml><?xml version="1.0" encoding="utf-8"?>
<ds:datastoreItem xmlns:ds="http://schemas.openxmlformats.org/officeDocument/2006/customXml" ds:itemID="{FCE7DE8A-BA3E-4395-82BE-31D94CCDFB7E}"/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138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Система внутришкольного контроля как инструмент обеспечения качества образования на этапе введения ФГОС</vt:lpstr>
      <vt:lpstr>Цели организации ВШК</vt:lpstr>
      <vt:lpstr>Структура ВШК в соответствии с ФГОС</vt:lpstr>
      <vt:lpstr>Структура ВШК в соответствии с ФГОС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внутришкольного контроля как инструмент обеспечения качества образования на этапе введения ФГОС</dc:title>
  <dc:creator>ЕЛЕНА</dc:creator>
  <cp:lastModifiedBy>Лена</cp:lastModifiedBy>
  <cp:revision>16</cp:revision>
  <dcterms:created xsi:type="dcterms:W3CDTF">2017-08-27T13:09:45Z</dcterms:created>
  <dcterms:modified xsi:type="dcterms:W3CDTF">2017-08-27T20:39:32Z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0x010100534DBA683F905C4A9772F17C24E78147</vt:lpwstr>
  </property>
  <property fmtid="{D5CDD505-2E9C-101B-9397-08002B2CF9AE}" pid="3" name="_dlc_DocIdItemGuid">
    <vt:lpwstr>288fca2f-bcf5-4f65-ab48-31468cf23bf6</vt:lpwstr>
  </property>
</Properties>
</file>