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sldx" ContentType="application/vnd.openxmlformats-officedocument.presentationml.slide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7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Slides/notesSlide1.xml" ContentType="application/vnd.openxmlformats-officedocument.presentationml.notesSlide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62" r:id="rId3"/>
    <p:sldId id="276" r:id="rId4"/>
    <p:sldId id="258" r:id="rId5"/>
    <p:sldId id="261" r:id="rId6"/>
    <p:sldId id="269" r:id="rId7"/>
    <p:sldId id="270" r:id="rId8"/>
    <p:sldId id="266" r:id="rId9"/>
    <p:sldId id="278" r:id="rId10"/>
    <p:sldId id="267" r:id="rId11"/>
    <p:sldId id="268" r:id="rId12"/>
    <p:sldId id="264" r:id="rId13"/>
    <p:sldId id="265" r:id="rId14"/>
    <p:sldId id="273" r:id="rId15"/>
    <p:sldId id="272" r:id="rId16"/>
    <p:sldId id="271" r:id="rId17"/>
    <p:sldId id="274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82" d="100"/>
          <a:sy n="82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3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Relationship Id="rId27" Type="http://schemas.openxmlformats.org/officeDocument/2006/relationships/customXml" Target="../customXml/item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image" Target="../media/image4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439CF-B1A0-48FD-AFBB-F3E46B6FEACA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66217F-FA13-4B89-88FF-8FD4651F43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66217F-FA13-4B89-88FF-8FD4651F430F}" type="slidenum">
              <a:rPr lang="ru-RU" smtClean="0"/>
              <a:pPr/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731243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81223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94042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86400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984773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549415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65780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549361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81406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7330733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806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1D204-AD43-4C3F-B25D-EACD06FF59DF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A2CE2-D47B-473A-9C73-4A3ACCAD1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895863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package" Target="../embeddings/______Microsoft_Office_PowerPoint4.sldx"/><Relationship Id="rId5" Type="http://schemas.openxmlformats.org/officeDocument/2006/relationships/package" Target="../embeddings/______Microsoft_Office_PowerPoint3.sldx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51.png"/><Relationship Id="rId5" Type="http://schemas.openxmlformats.org/officeDocument/2006/relationships/package" Target="../embeddings/______Microsoft_Office_PowerPoint7.sldx"/><Relationship Id="rId4" Type="http://schemas.openxmlformats.org/officeDocument/2006/relationships/package" Target="../embeddings/______Microsoft_Office_PowerPoint6.sldx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.jpeg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package" Target="../embeddings/______Microsoft_Office_PowerPoint1.sldx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3648" y="1450519"/>
            <a:ext cx="7200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«Проектно-исследовательская </a:t>
            </a:r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как фактор развития личности обучающихся и роста профессионального мастерства учителя»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31840" y="40466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МКОУ Судайская средняя школа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015716" y="6170065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Строева М.Н., учитель начальных классов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https://arhivurokov.ru/kopilka/uploads/user_file_5440ea26704e5/gotovim-dietiei-k-shkolie-soviety-loghopieda_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3983569"/>
            <a:ext cx="1297424" cy="204721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s://arhivurokov.ru/multiurok/d/9/0/d90484ebd40a8ff1a955e37630b4605dcf9eb682/komplieksnaia-ozdorovitiel-no-obrazovatiel-naia-proghramma-dlia-lietniegho-palatochnogho-laghieria-ostrov-otkrytii_1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4005065"/>
            <a:ext cx="3004312" cy="19359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34742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D:\из опыта работы\для методического семинара\DSCN2380.JPG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56" y="3818006"/>
            <a:ext cx="3241251" cy="213127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D:\из опыта работы\для методического семинара\DSCN0560.JPG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269" y="845423"/>
            <a:ext cx="3023235" cy="226695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pic>
        <p:nvPicPr>
          <p:cNvPr id="7" name="Рисунок 6" descr="D:\из опыта работы\для методического семинара\Тряпичные куклы Дресвянина Д 1 класс\WP_20160420_20_09_17_Pro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12030" y="3804717"/>
            <a:ext cx="2941474" cy="214456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67227433"/>
              </p:ext>
            </p:extLst>
          </p:nvPr>
        </p:nvGraphicFramePr>
        <p:xfrm>
          <a:off x="1402757" y="845592"/>
          <a:ext cx="3257047" cy="2266781"/>
        </p:xfrm>
        <a:graphic>
          <a:graphicData uri="http://schemas.openxmlformats.org/presentationml/2006/ole">
            <p:oleObj spid="_x0000_s15383" name="Слайд" r:id="rId7" imgW="4568998" imgH="3425889" progId="PowerPoint.Slide.12">
              <p:embed/>
            </p:oleObj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5868144" y="328498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«Чудеса из оригами»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63688" y="325271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«Вязанки»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63241" y="60622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«Узоры осени»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020544" y="6062216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«Тряпичные куклы»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40347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F:\для конкурса\фестиваль\IMG_2070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162783"/>
            <a:ext cx="2995471" cy="2304256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 descr="F:\для конкурса\фестиваль\IMG_2082.JPG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145881"/>
            <a:ext cx="3024336" cy="2321157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F:\для конкурса\фестиваль\IMG_2085.JPG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898151"/>
            <a:ext cx="3089450" cy="20700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F:\для конкурса\фестиваль\IMG_2089.JPG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898152"/>
            <a:ext cx="3024336" cy="2070060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12944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2757" y="260648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«Край мой ромашковый»</a:t>
            </a:r>
          </a:p>
        </p:txBody>
      </p:sp>
      <p:pic>
        <p:nvPicPr>
          <p:cNvPr id="4" name="Рисунок 3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403649" y="1481882"/>
            <a:ext cx="3456384" cy="24511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5" name="Рисунок 4"/>
          <p:cNvPicPr/>
          <p:nvPr/>
        </p:nvPicPr>
        <p:blipFill rotWithShape="1">
          <a:blip r:embed="rId5" cstate="email"/>
          <a:srcRect/>
          <a:stretch/>
        </p:blipFill>
        <p:spPr>
          <a:xfrm>
            <a:off x="5220072" y="1481882"/>
            <a:ext cx="3312369" cy="2451174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6" name="Рисунок 5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445213" y="4077072"/>
            <a:ext cx="3414820" cy="2304256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7" name="Рисунок 6"/>
          <p:cNvPicPr/>
          <p:nvPr/>
        </p:nvPicPr>
        <p:blipFill>
          <a:blip r:embed="rId7" cstate="email"/>
          <a:stretch>
            <a:fillRect/>
          </a:stretch>
        </p:blipFill>
        <p:spPr>
          <a:xfrm>
            <a:off x="5220072" y="4077071"/>
            <a:ext cx="3312369" cy="2304257"/>
          </a:xfrm>
          <a:prstGeom prst="rect">
            <a:avLst/>
          </a:prstGeom>
          <a:ln>
            <a:solidFill>
              <a:srgbClr val="002060"/>
            </a:solidFill>
          </a:ln>
        </p:spPr>
      </p:pic>
    </p:spTree>
    <p:extLst>
      <p:ext uri="{BB962C8B-B14F-4D97-AF65-F5344CB8AC3E}">
        <p14:creationId xmlns="" xmlns:p14="http://schemas.microsoft.com/office/powerpoint/2010/main" val="2649718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D:\из опыта работы\для методического семинара\IMG_0539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868" y="1136408"/>
            <a:ext cx="3313259" cy="2580623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02757" y="116632"/>
            <a:ext cx="727280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Сетевой проект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«Математический замок»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0" name="Picture 4" descr="http://mim58.ucoz.ru/_si/0/80239486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002" y="1136409"/>
            <a:ext cx="3449046" cy="25806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upload2.schoolrm.ru/resize_cache/786221/c3bed4c46e3bebf9034448fed65e7b8e/iblock/13d/13d89ea5471c01f4ab11f196969e220a/a351fbff03e5007a26432f14f56c9105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05063"/>
            <a:ext cx="3288463" cy="2386063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8" name="Picture 4" descr="http://arinaalekceevna.ucoz.com/images/children/korabl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59002" y="3969714"/>
            <a:ext cx="3451054" cy="2421412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29518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 descr="D:\из опыта работы\для методического семинара\DSCN3657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57" y="1052736"/>
            <a:ext cx="3367517" cy="25922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Рисунок 4" descr="D:\из опыта работы\для методического семинара\DSCN1559.JPG"/>
          <p:cNvPicPr/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9159" y="1052736"/>
            <a:ext cx="3493279" cy="2592288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6" name="Прямоугольник 5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Юный исследователь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2" descr="IMG_0139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57" y="3861048"/>
            <a:ext cx="3367517" cy="2592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 descr="D:\из опыта работы\для методического семинара\Проращивание гороха или бобов\DSCN2352.JPG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014604" y="3828257"/>
            <a:ext cx="3517834" cy="262507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85671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/>
          <p:nvPr/>
        </p:nvPicPr>
        <p:blipFill>
          <a:blip r:embed="rId4" cstate="email"/>
          <a:stretch>
            <a:fillRect/>
          </a:stretch>
        </p:blipFill>
        <p:spPr>
          <a:xfrm>
            <a:off x="1417146" y="845422"/>
            <a:ext cx="3514894" cy="2727593"/>
          </a:xfrm>
          <a:prstGeom prst="rect">
            <a:avLst/>
          </a:prstGeom>
          <a:ln>
            <a:solidFill>
              <a:srgbClr val="002060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Исследовательские работы</a:t>
            </a:r>
            <a:endParaRPr lang="ru-RU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790516718"/>
              </p:ext>
            </p:extLst>
          </p:nvPr>
        </p:nvGraphicFramePr>
        <p:xfrm>
          <a:off x="5039161" y="846963"/>
          <a:ext cx="3636404" cy="2726053"/>
        </p:xfrm>
        <a:graphic>
          <a:graphicData uri="http://schemas.openxmlformats.org/presentationml/2006/ole">
            <p:oleObj spid="_x0000_s11331" name="Слайд" r:id="rId5" imgW="4568998" imgH="3425889" progId="PowerPoint.Slide.12">
              <p:embed/>
            </p:oleObj>
          </a:graphicData>
        </a:graphic>
      </p:graphicFrame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64316208"/>
              </p:ext>
            </p:extLst>
          </p:nvPr>
        </p:nvGraphicFramePr>
        <p:xfrm>
          <a:off x="1387592" y="3789040"/>
          <a:ext cx="3544447" cy="2655874"/>
        </p:xfrm>
        <a:graphic>
          <a:graphicData uri="http://schemas.openxmlformats.org/presentationml/2006/ole">
            <p:oleObj spid="_x0000_s11332" name="Слайд" r:id="rId6" imgW="4568998" imgH="3425889" progId="PowerPoint.Slide.12">
              <p:embed/>
            </p:oleObj>
          </a:graphicData>
        </a:graphic>
      </p:graphicFrame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626654462"/>
              </p:ext>
            </p:extLst>
          </p:nvPr>
        </p:nvGraphicFramePr>
        <p:xfrm>
          <a:off x="5039161" y="3789039"/>
          <a:ext cx="3636404" cy="2671489"/>
        </p:xfrm>
        <a:graphic>
          <a:graphicData uri="http://schemas.openxmlformats.org/presentationml/2006/ole">
            <p:oleObj spid="_x0000_s11333" name="Слайд" r:id="rId7" imgW="4568998" imgH="3425889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6215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Объект 2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562134022"/>
              </p:ext>
            </p:extLst>
          </p:nvPr>
        </p:nvGraphicFramePr>
        <p:xfrm>
          <a:off x="1475656" y="692696"/>
          <a:ext cx="3366608" cy="2520280"/>
        </p:xfrm>
        <a:graphic>
          <a:graphicData uri="http://schemas.openxmlformats.org/presentationml/2006/ole">
            <p:oleObj spid="_x0000_s12335" name="Слайд" r:id="rId4" imgW="4568998" imgH="3425889" progId="PowerPoint.Slide.12">
              <p:embed/>
            </p:oleObj>
          </a:graphicData>
        </a:graphic>
      </p:graphicFrame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957980785"/>
              </p:ext>
            </p:extLst>
          </p:nvPr>
        </p:nvGraphicFramePr>
        <p:xfrm>
          <a:off x="4932040" y="692696"/>
          <a:ext cx="3810972" cy="2520280"/>
        </p:xfrm>
        <a:graphic>
          <a:graphicData uri="http://schemas.openxmlformats.org/presentationml/2006/ole">
            <p:oleObj spid="_x0000_s12336" name="Слайд" r:id="rId5" imgW="4568998" imgH="3425889" progId="PowerPoint.Slide.12">
              <p:embed/>
            </p:oleObj>
          </a:graphicData>
        </a:graphic>
      </p:graphicFrame>
      <p:pic>
        <p:nvPicPr>
          <p:cNvPr id="12318" name="Picture 30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57421" y="3573016"/>
            <a:ext cx="3434730" cy="25611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2322" name="Picture 34" descr="https://ds04.infourok.ru/uploads/ex/0fef/00002376-119b9936/hello_html_m22e66871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40429"/>
            <a:ext cx="3744416" cy="2593751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3981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87624" y="2852936"/>
            <a:ext cx="767710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Спасибо за внимание!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05879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368659"/>
            <a:ext cx="2191476" cy="32936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 descr="C:\Users\Елена\Downloads\unnamed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68217" y="403474"/>
            <a:ext cx="2338410" cy="3258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Елена\Downloads\Certificate_5882471 (1)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1972" y="403475"/>
            <a:ext cx="2304256" cy="325887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20110" y="3789041"/>
            <a:ext cx="3655946" cy="2669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220072" y="3789038"/>
            <a:ext cx="3486555" cy="2669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793038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учебного занятия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278109" y="830196"/>
            <a:ext cx="7745333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1.Актуализация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знаний.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Мотивировка. 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Создание проблемной ситуации.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Постановка проблемы исследования.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Определение темы исследования.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Формулирование цели исследования.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Выдвижение гипотезы.</a:t>
            </a:r>
          </a:p>
          <a:p>
            <a:pPr>
              <a:tabLst>
                <a:tab pos="0" algn="l"/>
              </a:tabLst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Проверка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гипотезы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 эксперимента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лабораторной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работы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литературы, размышление,   просмотр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фрагментов учебных фильмов и т.д.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Интерпретация полученных данных.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Вывод по результатам исследовательской работы.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Применение новых знаний в учебной деятельности.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Итоги урока.</a:t>
            </a:r>
          </a:p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 Домашнее задание.</a:t>
            </a:r>
          </a:p>
        </p:txBody>
      </p:sp>
    </p:spTree>
    <p:extLst>
      <p:ext uri="{BB962C8B-B14F-4D97-AF65-F5344CB8AC3E}">
        <p14:creationId xmlns="" xmlns:p14="http://schemas.microsoft.com/office/powerpoint/2010/main" val="3736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53892329"/>
              </p:ext>
            </p:extLst>
          </p:nvPr>
        </p:nvGraphicFramePr>
        <p:xfrm>
          <a:off x="1402757" y="845423"/>
          <a:ext cx="7272808" cy="585363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2939"/>
                <a:gridCol w="6839869"/>
              </a:tblGrid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№ 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Обобщение (вывод)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Отбор учебного  материала (что?)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Источники информации 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5490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Формы организации деятельности  учеников (какие?)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5490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Проблемная ситуация (задание на выявление затруднения)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Тема урока (для учеников)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44367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Гипотеза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887349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 будет организована исследовательская деятельность?Какие задания?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5490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Какой результат (продукт) будет получен  и как предъявлен?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  <a:tr h="54900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ru-RU" sz="200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какой форме будут подведены  (оценены) итоги работы?</a:t>
                      </a:r>
                      <a:endParaRPr lang="ru-RU" sz="20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47145" marR="47145" marT="0" marB="0"/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Технологическая карта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3607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hkolarossii.ru/sites/default/files/11368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8052" y="857850"/>
            <a:ext cx="3508229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ukazka.ru/img/g/uk921617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62" y="857850"/>
            <a:ext cx="3634202" cy="5184576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3208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70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Русский язык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 descr="http://2.bp.blogspot.com/-GduhhDq1ghU/VlPS6MTzZEI/AAAAAAAAB6Q/PMGPdt4rebc/s1600/%25D0%259F%25D1%2580%25D0%25BE%25D0%25B5%25D0%25BA%25D1%2582%2B%25D0%25A1%25D0%25BE%25D1%2581%25D1%2582%25D0%25B0%25D0%25B2%2B%25D1%2581%25D0%25BB%25D0%25BE%25D0%25B2%25D0%25B00005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93087" y="963309"/>
            <a:ext cx="2486825" cy="409218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47664" y="504547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«Семья слов»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4" descr="https://fs00.infourok.ru/images/doc/225/28245/6/640/img3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588223" y="963309"/>
            <a:ext cx="2195380" cy="408216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497781" y="506687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«Языки мира»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s://otvet.imgsmail.ru/download/b6612914b414375012be71b29b5c9bc8_i-2767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923928" y="917688"/>
            <a:ext cx="2520280" cy="412778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23928" y="5073851"/>
            <a:ext cx="23762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«Путешествие в страну русского языка»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15616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Математика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https://fs00.infourok.ru/images/doc/145/167789/hello_html_m4016455b.jpg"/>
          <p:cNvPicPr/>
          <p:nvPr/>
        </p:nvPicPr>
        <p:blipFill>
          <a:blip r:embed="rId3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383" y="852707"/>
            <a:ext cx="3636404" cy="2397402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pic>
        <p:nvPicPr>
          <p:cNvPr id="5" name="Рисунок 4" descr="https://ds05.infourok.ru/uploads/ex/0ad3/0000456a-d5106a6d/img24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350652" y="857255"/>
            <a:ext cx="3312368" cy="23974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62734" y="3285588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«Такие разные углы»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92080" y="328558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«Занимательные цифры»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 descr="https://ds02.infourok.ru/uploads/ex/0cb1/00029138-74188441/img4.jpg"/>
          <p:cNvPicPr/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2757" y="3793420"/>
            <a:ext cx="3562030" cy="2155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1762734" y="6006713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«Сказка о фигурах»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 descr="http://boombob.ru/resize.php?id=148749&amp;num=4&amp;width=515&amp;height=359.28209459459"/>
          <p:cNvPicPr/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0652" y="3931919"/>
            <a:ext cx="3312368" cy="201736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/>
        </p:nvSpPr>
        <p:spPr>
          <a:xfrm>
            <a:off x="5650044" y="6035957"/>
            <a:ext cx="2736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«Состав числа»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3654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86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Окружающий мир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 descr="D:\из опыта работы\для методического семинара\сохраним планету\Широкова Виктория, 2 класс.BMP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480068" y="708972"/>
            <a:ext cx="2007513" cy="228041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из опыта работы\для методического семинара\сохраним планету\Пылова Карина, 2класс.BMP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572489" y="633446"/>
            <a:ext cx="1975257" cy="246372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D:\из опыта работы\для методического семинара\сохраним планету\Поляков Кирилл, 2 класс.BMP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953007" y="614384"/>
            <a:ext cx="2018721" cy="245837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D:\из опыта работы\для методического семинара\IMG_0542.JPG"/>
          <p:cNvPicPr/>
          <p:nvPr/>
        </p:nvPicPr>
        <p:blipFill>
          <a:blip r:embed="rId7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966" y="3645025"/>
            <a:ext cx="2163206" cy="19094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1343618" y="2988602"/>
            <a:ext cx="46805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«Сохраним планету голубой и зеленой!»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075301" y="5575963"/>
            <a:ext cx="2766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«Проращивание гороха и бобов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3978276" y="5572745"/>
            <a:ext cx="2204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«Зимующие птицы»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442087" y="5572745"/>
            <a:ext cx="23402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«Секреты разноцветья»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" name="Рисунок 15" descr="D:\из опыта работы\для методического семинара\Проращивание гороха или бобов\DSCN2336.JPG"/>
          <p:cNvPicPr/>
          <p:nvPr/>
        </p:nvPicPr>
        <p:blipFill>
          <a:blip r:embed="rId8" cstate="email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620" y="3645025"/>
            <a:ext cx="2407215" cy="1909496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6047868" y="2959792"/>
            <a:ext cx="27678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«Наша планета –Земля!»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Объект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096460153"/>
              </p:ext>
            </p:extLst>
          </p:nvPr>
        </p:nvGraphicFramePr>
        <p:xfrm>
          <a:off x="6491671" y="3651273"/>
          <a:ext cx="2260353" cy="1911275"/>
        </p:xfrm>
        <a:graphic>
          <a:graphicData uri="http://schemas.openxmlformats.org/presentationml/2006/ole">
            <p:oleObj spid="_x0000_s8217" name="Слайд" r:id="rId9" imgW="4568998" imgH="3425889" progId="PowerPoint.Slide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273067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s05.infourok.ru/uploads/ex/0ca4/0000473b-bccaf7f0/4/img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13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402757" y="260648"/>
            <a:ext cx="727280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Паспорт природных сообществ</a:t>
            </a:r>
            <a:endParaRPr lang="ru-RU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402758" y="1052736"/>
            <a:ext cx="7417714" cy="532859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05544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34DBA683F905C4A9772F17C24E78147" ma:contentTypeVersion="1" ma:contentTypeDescription="Создание документа." ma:contentTypeScope="" ma:versionID="05b4754543bdf46404ce59fb87fe32b9">
  <xsd:schema xmlns:xsd="http://www.w3.org/2001/XMLSchema" xmlns:xs="http://www.w3.org/2001/XMLSchema" xmlns:p="http://schemas.microsoft.com/office/2006/metadata/properties" xmlns:ns2="c71519f2-859d-46c1-a1b6-2941efed936d" targetNamespace="http://schemas.microsoft.com/office/2006/metadata/properties" ma:root="true" ma:fieldsID="ffa5264f57cd45d0824f5e35b57f2a87" ns2:_="">
    <xsd:import namespace="c71519f2-859d-46c1-a1b6-2941efed936d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71519f2-859d-46c1-a1b6-2941efed936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71519f2-859d-46c1-a1b6-2941efed936d">T4CTUPCNHN5M-189131410-891</_dlc_DocId>
    <_dlc_DocIdUrl xmlns="c71519f2-859d-46c1-a1b6-2941efed936d">
      <Url>http://www.eduportal44.ru/chuhloma/metod/_layouts/15/DocIdRedir.aspx?ID=T4CTUPCNHN5M-189131410-891</Url>
      <Description>T4CTUPCNHN5M-189131410-891</Description>
    </_dlc_DocIdUrl>
  </documentManagement>
</p:properties>
</file>

<file path=customXml/itemProps1.xml><?xml version="1.0" encoding="utf-8"?>
<ds:datastoreItem xmlns:ds="http://schemas.openxmlformats.org/officeDocument/2006/customXml" ds:itemID="{029D4927-0164-404D-8FAB-33498D1171F5}"/>
</file>

<file path=customXml/itemProps2.xml><?xml version="1.0" encoding="utf-8"?>
<ds:datastoreItem xmlns:ds="http://schemas.openxmlformats.org/officeDocument/2006/customXml" ds:itemID="{31582F3F-597C-4DC5-865B-4D9C7BA53AC5}"/>
</file>

<file path=customXml/itemProps3.xml><?xml version="1.0" encoding="utf-8"?>
<ds:datastoreItem xmlns:ds="http://schemas.openxmlformats.org/officeDocument/2006/customXml" ds:itemID="{12689D3A-6094-4C02-90B3-1D93E26587A3}"/>
</file>

<file path=customXml/itemProps4.xml><?xml version="1.0" encoding="utf-8"?>
<ds:datastoreItem xmlns:ds="http://schemas.openxmlformats.org/officeDocument/2006/customXml" ds:itemID="{79C7B63D-125A-415A-978B-328B64AFB181}"/>
</file>

<file path=docProps/app.xml><?xml version="1.0" encoding="utf-8"?>
<Properties xmlns="http://schemas.openxmlformats.org/officeDocument/2006/extended-properties" xmlns:vt="http://schemas.openxmlformats.org/officeDocument/2006/docPropsVTypes">
  <TotalTime>460</TotalTime>
  <Words>217</Words>
  <Application>Microsoft Office PowerPoint</Application>
  <PresentationFormat>Экран (4:3)</PresentationFormat>
  <Paragraphs>70</Paragraphs>
  <Slides>17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9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</vt:vector>
  </TitlesOfParts>
  <Company>diakov.net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use</cp:lastModifiedBy>
  <cp:revision>53</cp:revision>
  <dcterms:created xsi:type="dcterms:W3CDTF">2019-03-14T14:58:30Z</dcterms:created>
  <dcterms:modified xsi:type="dcterms:W3CDTF">2022-01-30T15:42:28Z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0x010100534DBA683F905C4A9772F17C24E78147</vt:lpwstr>
  </property>
  <property fmtid="{D5CDD505-2E9C-101B-9397-08002B2CF9AE}" pid="3" name="_dlc_DocIdItemGuid">
    <vt:lpwstr>2dc6e720-64f3-4e3a-8361-c67551d4ba70</vt:lpwstr>
  </property>
</Properties>
</file>