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5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CC"/>
    <a:srgbClr val="FF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2D0DE496-5AE3-46C8-BD68-83F52847258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C098174B-825A-4F73-932A-310F6E77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38E4F-761B-46E0-A74F-0CD32C6D8E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F19C-A28A-49E9-8770-C0F2329E044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04AC-E08B-4A29-8C02-D621B6D7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0DE8-25FB-413C-B4BD-B6CC8DB07CF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B408-F07F-4AE7-AF88-9F35C44B5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6868-5883-4128-B494-B5330E3BF43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AFCC-22BC-44A6-968A-F3055D6BE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AA5F-BAC8-4018-BC7B-00975D397E1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F40D-2EC7-46B7-9161-47ADA98C3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E9D8-6486-4B40-890A-9DD418FBF6E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0A0-413F-4407-BD01-0BBDFF834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3877-4713-454E-9158-8470156D32C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4C51-F0D5-4EB0-9D65-B21C07CB4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680B-1758-45CC-914E-80040DAE2D8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2D2-0D77-4B70-AC5F-E69C9CF6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7CBB-DA03-4099-B9B7-5AAFA625D41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7112-E005-44A8-BFB7-38CB4E4B3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800-7D2A-4E9D-A34A-16F342116BE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BEC-9BE6-4A6D-B444-B99C9604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80AF-0B79-4572-AC2A-4D5C4B71D76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5DD2-E092-4FDB-961A-5DE867CE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4D54-87E8-48F3-8B3F-3F946DA3A10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EA58-0A73-42F0-BDC7-7055AED7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E5499-4CDF-411B-B88A-2E61056203B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A954FD-972F-48EF-8E7C-061042842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755E~1\AppData\Local\Temp\Rar$DRa0.251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324975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835150" y="549275"/>
            <a:ext cx="5616575" cy="37433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«Создание предпосылок для успешного обучения в школе»</a:t>
            </a:r>
            <a:r>
              <a:rPr lang="ru-RU" sz="4000" dirty="0" smtClean="0">
                <a:latin typeface="Arial" charset="0"/>
              </a:rPr>
              <a:t> 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рекомендации родителям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4500546"/>
            <a:ext cx="6400800" cy="1885486"/>
          </a:xfrm>
        </p:spPr>
        <p:txBody>
          <a:bodyPr rtlCol="0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МКДОУ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Чухломский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детский сад «Родничок»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Чухломского муниципального района Костромской области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воспитатель: Сорокина С.Б.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:\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6388" cy="6858000"/>
          </a:xfr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Мелкая моторика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idx="4294967295"/>
          </p:nvPr>
        </p:nvSpPr>
        <p:spPr>
          <a:xfrm>
            <a:off x="4284663" y="1628775"/>
            <a:ext cx="4475162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hlink"/>
                </a:solidFill>
              </a:rPr>
              <a:t>Правильно держать в руке ручку.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Закрашивать предметы и штриховать их, не выходя за контур.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Работать с ножницами.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Выполнять аппликации.</a:t>
            </a:r>
          </a:p>
        </p:txBody>
      </p:sp>
      <p:pic>
        <p:nvPicPr>
          <p:cNvPr id="22533" name="Рисунок 5" descr="a1a595594bdd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3595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6388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rgbClr val="FF3300"/>
                </a:solidFill>
              </a:rPr>
              <a:t>Окружающий мир </a:t>
            </a:r>
          </a:p>
        </p:txBody>
      </p:sp>
      <p:sp>
        <p:nvSpPr>
          <p:cNvPr id="24580" name="Rectangle 4"/>
          <p:cNvSpPr>
            <a:spLocks noGrp="1"/>
          </p:cNvSpPr>
          <p:nvPr>
            <p:ph type="body" idx="4294967295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Знать основные цвета.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Домашних и диких животных.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Птиц, деревья, грибы, цветы, овощи, фрукты…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Называть времена года, явления природы, перелетных и зимующих птиц, месяцы, дни недели, свои фамилию, имя, отчество, имена своих родителей и место их работы, свой город, адрес, какие бывают профессии.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0"/>
            <a:ext cx="9126537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Речь 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47625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Составлять предложения из нескольких слов.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Понимать и объяснять смысл пословиц.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Составлять связный рассказ по картине и серии картинок.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Выразительно рассказывать стихи.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Различать в словах буквы и звуки.</a:t>
            </a:r>
          </a:p>
        </p:txBody>
      </p:sp>
      <p:pic>
        <p:nvPicPr>
          <p:cNvPr id="23557" name="Рисунок 7" descr="rad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89138"/>
            <a:ext cx="30083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324302987_school-fram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207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Готовы ли родители к школе?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187450" y="1700213"/>
            <a:ext cx="7058025" cy="3159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Жертвовать своим личным временем  и некоторыми привычками.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Сдерживать свои эмоции.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Не кричать, не унижать и не обижать.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Не сравнивать своего ребенка с другими детьми.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Не наказывать ребенка без причины.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Всегда встречать ребенка из школы с улыбкой.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</a:rPr>
              <a:t> Быть щедрым на похвалу за достигнутые результаты.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New Picture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47813" y="1125538"/>
            <a:ext cx="7067550" cy="3603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hlink"/>
                </a:solidFill>
              </a:rPr>
              <a:t>Какова цена учебных достижений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124075" y="1628775"/>
            <a:ext cx="4535488" cy="3705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Признаки переутомления: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Нарушение сна.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Нарушение аппетита.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Плохое самочувствие.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Нарушение памяти: забывчивость, потеря вещей, рассеянность, запинки в речи.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Суетливость, неточность в движениях.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Капризы, излишняя подвижность и агрессивность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9900"/>
                </a:solidFill>
              </a:rPr>
              <a:t>Уставший вид.</a:t>
            </a: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solidFill>
                <a:srgbClr val="009900"/>
              </a:solidFill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Downloads\31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84438" y="836613"/>
            <a:ext cx="6048375" cy="35290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Ребенок всегда должен чувствовать вашу поддержку.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Станьте ребенку другом, советчиком, мудрым наставником.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Доброго пути в мир знаний!!!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ownloads\54-LineykaKos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3975"/>
            <a:ext cx="9215438" cy="691197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latin typeface="Arial" charset="0"/>
              </a:rPr>
              <a:t>Что включает в себя подготовка к школе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03575" y="1557338"/>
            <a:ext cx="5759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algn="l"/>
            <a:r>
              <a:rPr lang="ru-RU" sz="2400" b="0" i="1" dirty="0">
                <a:solidFill>
                  <a:srgbClr val="0070C0"/>
                </a:solidFill>
              </a:rPr>
              <a:t>Интеллектуальная, мотивационная, волевая, коммуникативная</a:t>
            </a:r>
          </a:p>
          <a:p>
            <a:pPr algn="l"/>
            <a:r>
              <a:rPr lang="ru-RU" sz="2400" dirty="0">
                <a:solidFill>
                  <a:srgbClr val="C00000"/>
                </a:solidFill>
              </a:rPr>
              <a:t> Физическая готовность</a:t>
            </a:r>
          </a:p>
          <a:p>
            <a:pPr algn="l"/>
            <a:r>
              <a:rPr lang="ru-RU" sz="2400" b="0" dirty="0">
                <a:solidFill>
                  <a:srgbClr val="002060"/>
                </a:solidFill>
              </a:rPr>
              <a:t>	</a:t>
            </a:r>
            <a:r>
              <a:rPr lang="ru-RU" sz="2400" b="0" i="1" dirty="0">
                <a:solidFill>
                  <a:srgbClr val="0070C0"/>
                </a:solidFill>
              </a:rPr>
              <a:t>Здоровье, моторика рук, движения, возраст</a:t>
            </a:r>
          </a:p>
          <a:p>
            <a:pPr algn="l"/>
            <a:endParaRPr lang="ru-RU" sz="2400" b="0" i="1" dirty="0">
              <a:solidFill>
                <a:srgbClr val="0070C0"/>
              </a:solidFill>
            </a:endParaRPr>
          </a:p>
          <a:p>
            <a:pPr algn="l"/>
            <a:r>
              <a:rPr lang="ru-RU" sz="2400" b="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Специальная (познавательная) готовность</a:t>
            </a:r>
          </a:p>
          <a:p>
            <a:pPr algn="l"/>
            <a:r>
              <a:rPr lang="ru-RU" sz="2400" b="0" i="1" dirty="0">
                <a:solidFill>
                  <a:srgbClr val="0070C0"/>
                </a:solidFill>
              </a:rPr>
              <a:t>Чтение, счет, учебные умения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пользователь\Downloads\18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6707187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latin typeface="Arial" charset="0"/>
              </a:rPr>
              <a:t>Физиологическая готовность ребенка </a:t>
            </a:r>
            <a:br>
              <a:rPr lang="ru-RU" sz="40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b="1" dirty="0" smtClean="0">
                <a:solidFill>
                  <a:schemeClr val="hlink"/>
                </a:solidFill>
                <a:latin typeface="Arial" charset="0"/>
              </a:rPr>
              <a:t>к школе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56100" y="2133600"/>
            <a:ext cx="37449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dirty="0"/>
              <a:t>Состояние здоровья.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/>
              <a:t>Физическое развитие.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/>
              <a:t>Развитие анализаторных систем.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/>
              <a:t>Развитие мелких групп мышц.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/>
              <a:t>Координация движений в соответствии с возрастной нормой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/>
              <a:t> Готовность организма ребенка к  учебным нагрузкам.</a:t>
            </a:r>
          </a:p>
        </p:txBody>
      </p:sp>
      <p:pic>
        <p:nvPicPr>
          <p:cNvPr id="16389" name="Рисунок 3" descr="1222791352_c4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8290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ownloads\26-LineykaUz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Психологическая готовность ребенка к школе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6600CC"/>
                </a:solidFill>
              </a:rPr>
              <a:t>Интеллектуальная готовность к школе.</a:t>
            </a:r>
          </a:p>
          <a:p>
            <a:r>
              <a:rPr lang="ru-RU" sz="3600" b="1" dirty="0" smtClean="0">
                <a:solidFill>
                  <a:srgbClr val="6600CC"/>
                </a:solidFill>
              </a:rPr>
              <a:t>Личностная и социальная готовность.</a:t>
            </a:r>
          </a:p>
          <a:p>
            <a:r>
              <a:rPr lang="ru-RU" sz="3600" b="1" dirty="0" smtClean="0">
                <a:solidFill>
                  <a:srgbClr val="6600CC"/>
                </a:solidFill>
              </a:rPr>
              <a:t>Эмоционально-волевая готовность ребенка к школе.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ownloads\21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Познавательная готовность </a:t>
            </a:r>
            <a:b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ребенка к школе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body" idx="4294967295"/>
          </p:nvPr>
        </p:nvSpPr>
        <p:spPr>
          <a:xfrm>
            <a:off x="900113" y="1412875"/>
            <a:ext cx="7643812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Внимание.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Математика.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Память.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Мышление.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Мелкая моторика.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Речь.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Окружающий мир.</a:t>
            </a:r>
          </a:p>
        </p:txBody>
      </p:sp>
      <p:pic>
        <p:nvPicPr>
          <p:cNvPr id="18437" name="Рисунок 4" descr="b66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03800" y="1484313"/>
            <a:ext cx="25892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ownloads\09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Внимание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4294967295"/>
          </p:nvPr>
        </p:nvSpPr>
        <p:spPr>
          <a:xfrm>
            <a:off x="1908175" y="1484313"/>
            <a:ext cx="6778625" cy="45259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hlink"/>
                </a:solidFill>
              </a:rPr>
              <a:t>Заниматься , не отвлекаясь, в течение 20-30 мин.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Находить сходства и отличия между предметами, картинками.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Уметь выполнять работу по образцу.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Играть в игры на внимательность и быстроту реакции.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538239-4b27c32b55e145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Математика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Цифры от 0 до 10.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Прямой счет от 1 до 10 и обратный счет от 10 до 1.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Арифметические знаки:  +, -, =.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Деление круга, квадрата, на 2, 4 части.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Ориентировка в пространстве и на листе бумаги.</a:t>
            </a:r>
          </a:p>
        </p:txBody>
      </p:sp>
      <p:pic>
        <p:nvPicPr>
          <p:cNvPr id="33797" name="Рисунок 3" descr="9785947433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4143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ownloads\18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Память </a:t>
            </a:r>
          </a:p>
        </p:txBody>
      </p:sp>
      <p:sp>
        <p:nvSpPr>
          <p:cNvPr id="2048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122863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</a:rPr>
              <a:t>Запоминать 10-12 картинок.</a:t>
            </a:r>
          </a:p>
          <a:p>
            <a:r>
              <a:rPr lang="ru-RU" b="1" dirty="0" err="1" smtClean="0">
                <a:solidFill>
                  <a:schemeClr val="hlink"/>
                </a:solidFill>
              </a:rPr>
              <a:t>Рассказывангие</a:t>
            </a:r>
            <a:r>
              <a:rPr lang="ru-RU" b="1" dirty="0" smtClean="0">
                <a:solidFill>
                  <a:schemeClr val="hlink"/>
                </a:solidFill>
              </a:rPr>
              <a:t> по памяти стишков, скороговорок, пословиц, сказок и т.п.</a:t>
            </a:r>
          </a:p>
          <a:p>
            <a:r>
              <a:rPr lang="ru-RU" b="1" dirty="0" err="1" smtClean="0">
                <a:solidFill>
                  <a:schemeClr val="hlink"/>
                </a:solidFill>
              </a:rPr>
              <a:t>Пересказывание</a:t>
            </a:r>
            <a:r>
              <a:rPr lang="ru-RU" b="1" dirty="0" smtClean="0">
                <a:solidFill>
                  <a:schemeClr val="hlink"/>
                </a:solidFill>
              </a:rPr>
              <a:t> текста из 4-5 предложений.</a:t>
            </a:r>
          </a:p>
        </p:txBody>
      </p:sp>
      <p:pic>
        <p:nvPicPr>
          <p:cNvPr id="20485" name="Рисунок 3" descr="9785947433449.jpg"/>
          <p:cNvPicPr>
            <a:picLocks noChangeAspect="1"/>
          </p:cNvPicPr>
          <p:nvPr/>
        </p:nvPicPr>
        <p:blipFill>
          <a:blip r:embed="rId3" cstate="print"/>
          <a:srcRect l="2711" b="4013"/>
          <a:stretch>
            <a:fillRect/>
          </a:stretch>
        </p:blipFill>
        <p:spPr bwMode="auto">
          <a:xfrm>
            <a:off x="6156325" y="404813"/>
            <a:ext cx="25638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ownloads\03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Мышление 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idx="4294967295"/>
          </p:nvPr>
        </p:nvSpPr>
        <p:spPr>
          <a:xfrm>
            <a:off x="1692275" y="1341438"/>
            <a:ext cx="69945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Уметь закончить предложение.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Находить лишнее слово из группы слов.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Определять последовательность событий.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Находить несоответствия.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Складывать </a:t>
            </a:r>
            <a:r>
              <a:rPr lang="ru-RU" b="1" dirty="0" err="1" smtClean="0">
                <a:solidFill>
                  <a:schemeClr val="hlink"/>
                </a:solidFill>
              </a:rPr>
              <a:t>пазлы</a:t>
            </a:r>
            <a:r>
              <a:rPr lang="ru-RU" b="1" dirty="0" smtClean="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Уметь складывать из бумаги простой предмет.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407F227E2B9A4789C18A650B346207" ma:contentTypeVersion="1" ma:contentTypeDescription="Создание документа." ma:contentTypeScope="" ma:versionID="5c18766e6b78e1c75a95678afa93ddf1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T4CTUPCNHN5M-800492325-13</_dlc_DocId>
    <_dlc_DocIdUrl xmlns="c71519f2-859d-46c1-a1b6-2941efed936d">
      <Url>http://xn--44-6kcadhwnl3cfdx.xn--p1ai/chuhloma/metod/_layouts/15/DocIdRedir.aspx?ID=T4CTUPCNHN5M-800492325-13</Url>
      <Description>T4CTUPCNHN5M-800492325-13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C10EA0-F7AE-4834-BC23-268C770EB024}"/>
</file>

<file path=customXml/itemProps2.xml><?xml version="1.0" encoding="utf-8"?>
<ds:datastoreItem xmlns:ds="http://schemas.openxmlformats.org/officeDocument/2006/customXml" ds:itemID="{27DAEF7C-102C-4D73-A6F8-F9EBE344E333}"/>
</file>

<file path=customXml/itemProps3.xml><?xml version="1.0" encoding="utf-8"?>
<ds:datastoreItem xmlns:ds="http://schemas.openxmlformats.org/officeDocument/2006/customXml" ds:itemID="{F8871BBD-E7D3-43F4-B1A1-592CA7917821}"/>
</file>

<file path=customXml/itemProps4.xml><?xml version="1.0" encoding="utf-8"?>
<ds:datastoreItem xmlns:ds="http://schemas.openxmlformats.org/officeDocument/2006/customXml" ds:itemID="{CA2B9D39-C2C3-4FCE-8813-2131B0BD229F}"/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Весенний-2</Template>
  <TotalTime>445</TotalTime>
  <Words>492</Words>
  <Application>Microsoft Office PowerPoint</Application>
  <PresentationFormat>Экран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«Создание предпосылок для успешного обучения в школе»   - рекомендации родителям</vt:lpstr>
      <vt:lpstr>Что включает в себя подготовка к школе</vt:lpstr>
      <vt:lpstr>Физиологическая готовность ребенка  к школе</vt:lpstr>
      <vt:lpstr>Психологическая готовность ребенка к школе</vt:lpstr>
      <vt:lpstr>Познавательная готовность  ребенка к школе</vt:lpstr>
      <vt:lpstr>Внимание</vt:lpstr>
      <vt:lpstr>Математика </vt:lpstr>
      <vt:lpstr>Память </vt:lpstr>
      <vt:lpstr>Мышление </vt:lpstr>
      <vt:lpstr>Мелкая моторика</vt:lpstr>
      <vt:lpstr>Окружающий мир </vt:lpstr>
      <vt:lpstr>Речь </vt:lpstr>
      <vt:lpstr>Готовы ли родители к школе?</vt:lpstr>
      <vt:lpstr>Какова цена учебных достижений</vt:lpstr>
      <vt:lpstr>Ребенок всегда должен чувствовать вашу поддержку. Станьте ребенку другом, советчиком, мудрым наставником. Доброго пути в мир знаний!!!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19</cp:revision>
  <dcterms:created xsi:type="dcterms:W3CDTF">2013-11-18T15:21:55Z</dcterms:created>
  <dcterms:modified xsi:type="dcterms:W3CDTF">2013-11-19T15:50:00Z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0x01010031407F227E2B9A4789C18A650B346207</vt:lpwstr>
  </property>
  <property fmtid="{D5CDD505-2E9C-101B-9397-08002B2CF9AE}" pid="3" name="_dlc_DocIdItemGuid">
    <vt:lpwstr>8ecdd406-0b58-4217-ab90-dd4d5fcb5c41</vt:lpwstr>
  </property>
</Properties>
</file>