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7" r:id="rId8"/>
    <p:sldId id="264" r:id="rId9"/>
    <p:sldId id="265" r:id="rId10"/>
    <p:sldId id="270" r:id="rId11"/>
    <p:sldId id="275" r:id="rId12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66"/>
    <a:srgbClr val="FFFF00"/>
    <a:srgbClr val="FF99FF"/>
    <a:srgbClr val="0000CC"/>
    <a:srgbClr val="0066FF"/>
    <a:srgbClr val="FF0066"/>
    <a:srgbClr val="FFFF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4F92D-8103-40BD-AC6C-775D3B2F86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C841-2402-4DDA-9E1D-120AA6F267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42A9-FC9C-4F2B-ABB6-BB37CC7271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EC8A6-855A-4663-B5F5-1427D15B50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B4821-81B0-4C76-8F6D-78297F9D9D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8C44D-8F98-4F5C-825C-86B8258485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E68BA-3115-4959-BFB7-D9F5E2A30E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5C0AF-4D74-4088-B073-541D4502E0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F7851-2CFE-499F-A91D-40283E70B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C1187-1C05-4FA9-8004-17156D0560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514BA-BC19-460C-92DE-FE74EF7CF28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EF0DB-76E9-4E99-A9E4-898478584E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35B16-B92A-4ABE-B4CB-0D869FC84B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50000">
              <a:srgbClr val="FFCC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68AAB24-4A77-4CEE-AB0D-75DB9F04B8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4;&#1083;&#1100;&#1075;&#1072;_&#1042;&#1086;&#1088;&#1086;&#1085;&#1077;&#1094;_-_&#1071;_-_&#1079;&#1077;&#1084;&#1083;&#1103;_(-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rian.ru/search/?query=%D0%BA%D0%BE%D1%81%D0%BC%D0%BE%D0%BD%D0%B0%D0%B2%D1%8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 rot="-324228">
            <a:off x="906463" y="3281363"/>
            <a:ext cx="7416800" cy="2438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49111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FF0066"/>
                    </a:gs>
                  </a:gsLst>
                  <a:lin ang="57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12 апреля</a:t>
            </a:r>
          </a:p>
        </p:txBody>
      </p:sp>
      <p:pic>
        <p:nvPicPr>
          <p:cNvPr id="4" name="Ольга_Воронец_-_Я_-_земля_(-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78581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>
                <a:latin typeface="Calibri" pitchFamily="34" charset="0"/>
                <a:ea typeface="Calibri" pitchFamily="34" charset="0"/>
                <a:cs typeface="Times New Roman" pitchFamily="18" charset="0"/>
              </a:rPr>
              <a:t>5) Всероссийская олимпиада по литературе «Сказки Пушкина» 2015 г</a:t>
            </a:r>
            <a:endParaRPr lang="ru-RU" sz="1100">
              <a:ea typeface="Calibri" pitchFamily="34" charset="0"/>
              <a:cs typeface="Times New Roman" pitchFamily="18" charset="0"/>
            </a:endParaRPr>
          </a:p>
          <a:p>
            <a:r>
              <a:rPr lang="ru-RU" sz="1200">
                <a:latin typeface="Calibri" pitchFamily="34" charset="0"/>
                <a:ea typeface="Calibri" pitchFamily="34" charset="0"/>
                <a:cs typeface="Times New Roman" pitchFamily="18" charset="0"/>
              </a:rPr>
              <a:t>- диплом 2 степени.</a:t>
            </a:r>
            <a:endParaRPr lang="ru-RU" sz="1100"/>
          </a:p>
          <a:p>
            <a:r>
              <a:rPr lang="ru-RU" sz="1200">
                <a:latin typeface="Calibri" pitchFamily="34" charset="0"/>
                <a:cs typeface="Calibri" pitchFamily="34" charset="0"/>
              </a:rPr>
              <a:t>6) Всероссийская олимпиада по окружающему миру «Дыхание природы»  2015 г</a:t>
            </a:r>
            <a:endParaRPr lang="ru-RU" sz="1100"/>
          </a:p>
          <a:p>
            <a:r>
              <a:rPr lang="ru-RU" sz="1200">
                <a:latin typeface="Calibri" pitchFamily="34" charset="0"/>
                <a:cs typeface="Calibri" pitchFamily="34" charset="0"/>
              </a:rPr>
              <a:t>- диплом 3 степени.</a:t>
            </a:r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31686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2800" b="1" smtClean="0">
                <a:solidFill>
                  <a:srgbClr val="FF0066"/>
                </a:solidFill>
              </a:rPr>
              <a:t>2 декабря 1971года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smtClean="0"/>
              <a:t>    </a:t>
            </a:r>
            <a:r>
              <a:rPr lang="ru-RU" altLang="ru-RU" sz="2800" smtClean="0">
                <a:solidFill>
                  <a:srgbClr val="0000CC"/>
                </a:solidFill>
              </a:rPr>
              <a:t>Спускаемый аппарат автоматической межпланетной станции "Марс-3" совершил мягкую посадку на поверхность Марса. Через 1,5 минуты после посадки станция была приведена в рабочее состояние и начала передавать на Землю видеосигнал. </a:t>
            </a:r>
            <a:br>
              <a:rPr lang="ru-RU" altLang="ru-RU" sz="2800" smtClean="0">
                <a:solidFill>
                  <a:srgbClr val="0000CC"/>
                </a:solidFill>
              </a:rPr>
            </a:br>
            <a:endParaRPr lang="ru-RU" altLang="ru-RU" sz="2800" smtClean="0">
              <a:solidFill>
                <a:srgbClr val="0000CC"/>
              </a:solidFill>
            </a:endParaRPr>
          </a:p>
        </p:txBody>
      </p:sp>
      <p:pic>
        <p:nvPicPr>
          <p:cNvPr id="11267" name="Picture 4" descr="Луноход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357563"/>
            <a:ext cx="4033837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 descr="Мемориальный музей космонавти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357563"/>
            <a:ext cx="43561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FFCCFF"/>
                </a:solidFill>
              </a:rPr>
              <a:t>Первые страны, </a:t>
            </a:r>
            <a:br>
              <a:rPr lang="ru-RU" altLang="ru-RU" sz="2800" b="1" smtClean="0">
                <a:solidFill>
                  <a:srgbClr val="FFCCFF"/>
                </a:solidFill>
              </a:rPr>
            </a:br>
            <a:r>
              <a:rPr lang="ru-RU" altLang="ru-RU" sz="2800" b="1" smtClean="0">
                <a:solidFill>
                  <a:srgbClr val="FFCCFF"/>
                </a:solidFill>
              </a:rPr>
              <a:t>отправившие своих людей в космос</a:t>
            </a:r>
            <a:r>
              <a:rPr lang="ru-RU" altLang="ru-RU" sz="4000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b="1" smtClean="0"/>
              <a:t> </a:t>
            </a:r>
            <a:r>
              <a:rPr lang="ru-RU" altLang="ru-RU" sz="2800" b="1" smtClean="0">
                <a:solidFill>
                  <a:srgbClr val="0000CC"/>
                </a:solidFill>
              </a:rPr>
              <a:t>СССР </a:t>
            </a:r>
            <a:r>
              <a:rPr lang="ru-RU" altLang="ru-RU" sz="2800" b="1" smtClean="0">
                <a:solidFill>
                  <a:srgbClr val="0066FF"/>
                </a:solidFill>
              </a:rPr>
              <a:t> </a:t>
            </a:r>
            <a:r>
              <a:rPr lang="ru-RU" altLang="ru-RU" sz="2800" smtClean="0">
                <a:solidFill>
                  <a:srgbClr val="0066FF"/>
                </a:solidFill>
              </a:rPr>
              <a:t>12 апреля 1961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США</a:t>
            </a:r>
            <a:r>
              <a:rPr lang="ru-RU" altLang="ru-RU" sz="2800" b="1" smtClean="0">
                <a:solidFill>
                  <a:srgbClr val="0066FF"/>
                </a:solidFill>
              </a:rPr>
              <a:t>     </a:t>
            </a:r>
            <a:r>
              <a:rPr lang="ru-RU" altLang="ru-RU" sz="2800" smtClean="0">
                <a:solidFill>
                  <a:srgbClr val="0066FF"/>
                </a:solidFill>
              </a:rPr>
              <a:t>20 февраля 1962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Чехословакия</a:t>
            </a:r>
            <a:r>
              <a:rPr lang="ru-RU" altLang="ru-RU" sz="2800" b="1" smtClean="0">
                <a:solidFill>
                  <a:srgbClr val="0066FF"/>
                </a:solidFill>
              </a:rPr>
              <a:t>  </a:t>
            </a:r>
            <a:r>
              <a:rPr lang="ru-RU" altLang="ru-RU" sz="2800" smtClean="0">
                <a:solidFill>
                  <a:srgbClr val="0066FF"/>
                </a:solidFill>
              </a:rPr>
              <a:t>2 марта 1978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Польша</a:t>
            </a:r>
            <a:r>
              <a:rPr lang="ru-RU" altLang="ru-RU" sz="2800" b="1" smtClean="0">
                <a:solidFill>
                  <a:srgbClr val="0066FF"/>
                </a:solidFill>
              </a:rPr>
              <a:t>   </a:t>
            </a:r>
            <a:r>
              <a:rPr lang="ru-RU" altLang="ru-RU" sz="2800" smtClean="0">
                <a:solidFill>
                  <a:srgbClr val="0066FF"/>
                </a:solidFill>
              </a:rPr>
              <a:t>27 июня 1978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ГДР (Восточная Германия)</a:t>
            </a:r>
            <a:r>
              <a:rPr lang="ru-RU" altLang="ru-RU" sz="2800" b="1" smtClean="0">
                <a:solidFill>
                  <a:srgbClr val="0066FF"/>
                </a:solidFill>
              </a:rPr>
              <a:t>  </a:t>
            </a:r>
            <a:r>
              <a:rPr lang="ru-RU" altLang="ru-RU" sz="2800" smtClean="0">
                <a:solidFill>
                  <a:srgbClr val="0066FF"/>
                </a:solidFill>
              </a:rPr>
              <a:t>26 августа 1978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Болгария </a:t>
            </a:r>
            <a:r>
              <a:rPr lang="ru-RU" altLang="ru-RU" sz="2800" b="1" smtClean="0">
                <a:solidFill>
                  <a:srgbClr val="0066FF"/>
                </a:solidFill>
              </a:rPr>
              <a:t> </a:t>
            </a:r>
            <a:r>
              <a:rPr lang="ru-RU" altLang="ru-RU" sz="2800" smtClean="0">
                <a:solidFill>
                  <a:srgbClr val="0066FF"/>
                </a:solidFill>
              </a:rPr>
              <a:t>10 апреля 1979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Венгрия</a:t>
            </a:r>
            <a:r>
              <a:rPr lang="ru-RU" altLang="ru-RU" sz="2800" b="1" smtClean="0">
                <a:solidFill>
                  <a:srgbClr val="0066FF"/>
                </a:solidFill>
              </a:rPr>
              <a:t>  </a:t>
            </a:r>
            <a:r>
              <a:rPr lang="ru-RU" altLang="ru-RU" sz="2800" smtClean="0">
                <a:solidFill>
                  <a:srgbClr val="0066FF"/>
                </a:solidFill>
              </a:rPr>
              <a:t>26 мая 1980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Вьетнам</a:t>
            </a:r>
            <a:r>
              <a:rPr lang="ru-RU" altLang="ru-RU" sz="2800" b="1" smtClean="0">
                <a:solidFill>
                  <a:srgbClr val="0066FF"/>
                </a:solidFill>
              </a:rPr>
              <a:t>  </a:t>
            </a:r>
            <a:r>
              <a:rPr lang="ru-RU" altLang="ru-RU" sz="2800" smtClean="0">
                <a:solidFill>
                  <a:srgbClr val="0066FF"/>
                </a:solidFill>
              </a:rPr>
              <a:t>23 июля 1980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Куба</a:t>
            </a:r>
            <a:r>
              <a:rPr lang="ru-RU" altLang="ru-RU" sz="2800" b="1" smtClean="0">
                <a:solidFill>
                  <a:srgbClr val="0066FF"/>
                </a:solidFill>
              </a:rPr>
              <a:t>  </a:t>
            </a:r>
            <a:r>
              <a:rPr lang="ru-RU" altLang="ru-RU" sz="2800" smtClean="0">
                <a:solidFill>
                  <a:srgbClr val="0066FF"/>
                </a:solidFill>
              </a:rPr>
              <a:t>18 сентября 1980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b="1" smtClean="0">
                <a:solidFill>
                  <a:srgbClr val="0000CC"/>
                </a:solidFill>
              </a:rPr>
              <a:t>Монголия</a:t>
            </a:r>
            <a:r>
              <a:rPr lang="ru-RU" altLang="ru-RU" sz="2800" b="1" smtClean="0">
                <a:solidFill>
                  <a:srgbClr val="0066FF"/>
                </a:solidFill>
              </a:rPr>
              <a:t>  </a:t>
            </a:r>
            <a:r>
              <a:rPr lang="ru-RU" altLang="ru-RU" sz="2800" smtClean="0">
                <a:solidFill>
                  <a:srgbClr val="0066FF"/>
                </a:solidFill>
              </a:rPr>
              <a:t>22 марта 1981</a:t>
            </a:r>
          </a:p>
        </p:txBody>
      </p:sp>
      <p:pic>
        <p:nvPicPr>
          <p:cNvPr id="12292" name="Picture 4" descr="Мемориальный музей космонавт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8638" y="3860800"/>
            <a:ext cx="2109787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i="1" smtClean="0">
                <a:solidFill>
                  <a:srgbClr val="FFFF99"/>
                </a:solidFill>
              </a:rPr>
              <a:t>Этот старт открыл космическую эру в истории человечества. </a:t>
            </a:r>
            <a:br>
              <a:rPr lang="ru-RU" altLang="ru-RU" sz="3200" b="1" i="1" smtClean="0">
                <a:solidFill>
                  <a:srgbClr val="FFFF99"/>
                </a:solidFill>
              </a:rPr>
            </a:br>
            <a:endParaRPr lang="ru-RU" altLang="ru-RU" sz="3200" b="1" i="1" smtClean="0">
              <a:solidFill>
                <a:srgbClr val="FFFF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75163" cy="45259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4400" smtClean="0">
                <a:solidFill>
                  <a:srgbClr val="FF0000"/>
                </a:solidFill>
              </a:rPr>
              <a:t>4 апреля1957.</a:t>
            </a:r>
            <a:r>
              <a:rPr lang="ru-RU" altLang="ru-RU" sz="44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  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2800" smtClean="0"/>
              <a:t>    С космодрома Байконур осуществлен пуск ракеты-носителя "Спутник", которая вывела на околоземную орбиту </a:t>
            </a:r>
            <a:r>
              <a:rPr lang="ru-RU" altLang="ru-RU" sz="2800" i="1" u="sng" smtClean="0"/>
              <a:t>Первый в мире искусственный спутник Земли. </a:t>
            </a:r>
            <a:br>
              <a:rPr lang="ru-RU" altLang="ru-RU" sz="2800" i="1" u="sng" smtClean="0"/>
            </a:br>
            <a:endParaRPr lang="ru-RU" altLang="ru-RU" sz="2800" i="1" u="sng" smtClean="0"/>
          </a:p>
        </p:txBody>
      </p:sp>
      <p:pic>
        <p:nvPicPr>
          <p:cNvPr id="3076" name="Picture 5" descr="Запуск Первого в мире искусственного спутника Земли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92725" y="1557338"/>
            <a:ext cx="2571750" cy="1800225"/>
          </a:xfrm>
          <a:noFill/>
        </p:spPr>
      </p:pic>
      <p:pic>
        <p:nvPicPr>
          <p:cNvPr id="3077" name="Picture 6" descr="Первый искусственный спутник Земли - советский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3644900"/>
            <a:ext cx="23050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0000FF"/>
                </a:solidFill>
              </a:rPr>
              <a:t>Первый в мире искусственный спутник Земли с живым существом.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28775"/>
            <a:ext cx="4038600" cy="50403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b="1" smtClean="0">
                <a:solidFill>
                  <a:srgbClr val="CC0066"/>
                </a:solidFill>
              </a:rPr>
              <a:t>3 ноября 1957 года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   был запущен Второй советский искусственный спутник земли.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 smtClean="0"/>
              <a:t>На его борту находилась собака Лайка. </a:t>
            </a:r>
            <a:br>
              <a:rPr lang="ru-RU" altLang="ru-RU" sz="2800" smtClean="0"/>
            </a:br>
            <a:endParaRPr lang="ru-RU" altLang="ru-RU" sz="2800" smtClean="0"/>
          </a:p>
        </p:txBody>
      </p:sp>
      <p:pic>
        <p:nvPicPr>
          <p:cNvPr id="4100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83088" y="1916113"/>
            <a:ext cx="2762250" cy="2808287"/>
          </a:xfrm>
          <a:noFill/>
        </p:spPr>
      </p:pic>
      <p:pic>
        <p:nvPicPr>
          <p:cNvPr id="4101" name="Picture 9" descr="10906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4221163"/>
            <a:ext cx="1811338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713788" cy="14986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CC"/>
                </a:solidFill>
              </a:rPr>
              <a:t>Впервые в мире живые существа, побывав в Космосе, возвратились на Землю.</a:t>
            </a:r>
            <a:r>
              <a:rPr lang="ru-RU" altLang="ru-RU" sz="2800" smtClean="0">
                <a:solidFill>
                  <a:srgbClr val="0000CC"/>
                </a:solidFill>
              </a:rPr>
              <a:t> </a:t>
            </a:r>
            <a:br>
              <a:rPr lang="ru-RU" altLang="ru-RU" sz="2800" smtClean="0">
                <a:solidFill>
                  <a:srgbClr val="0000CC"/>
                </a:solidFill>
              </a:rPr>
            </a:br>
            <a:endParaRPr lang="ru-RU" altLang="ru-RU" sz="2800" smtClean="0">
              <a:solidFill>
                <a:srgbClr val="0000C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rgbClr val="FF0066"/>
                </a:solidFill>
              </a:rPr>
              <a:t>19 августа 1960 года</a:t>
            </a: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rgbClr val="FF0066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ru-RU" sz="2400" smtClean="0"/>
              <a:t>    </a:t>
            </a:r>
            <a:r>
              <a:rPr lang="ru-RU" altLang="ru-RU" sz="2400" smtClean="0">
                <a:solidFill>
                  <a:srgbClr val="0066FF"/>
                </a:solidFill>
              </a:rPr>
              <a:t>был запущен корабль-спутник  «Восток»</a:t>
            </a:r>
          </a:p>
          <a:p>
            <a:pPr algn="ctr" eaLnBrk="1" hangingPunct="1">
              <a:buFontTx/>
              <a:buNone/>
            </a:pPr>
            <a:r>
              <a:rPr lang="ru-RU" altLang="ru-RU" sz="2400" smtClean="0">
                <a:solidFill>
                  <a:srgbClr val="0066FF"/>
                </a:solidFill>
              </a:rPr>
              <a:t>    с собаками Белка и Стрелка на борту. </a:t>
            </a:r>
          </a:p>
          <a:p>
            <a:pPr algn="ctr" eaLnBrk="1" hangingPunct="1">
              <a:buFontTx/>
              <a:buNone/>
            </a:pPr>
            <a:endParaRPr lang="ru-RU" altLang="ru-RU" sz="2400" smtClean="0">
              <a:solidFill>
                <a:srgbClr val="0066FF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ru-RU" sz="2400" smtClean="0">
                <a:solidFill>
                  <a:srgbClr val="0066FF"/>
                </a:solidFill>
              </a:rPr>
              <a:t>    20 августа 1960 года Белка и Стрелка благополучно возвратились на Землю. </a:t>
            </a:r>
            <a:br>
              <a:rPr lang="ru-RU" altLang="ru-RU" sz="2400" smtClean="0">
                <a:solidFill>
                  <a:srgbClr val="0066FF"/>
                </a:solidFill>
              </a:rPr>
            </a:br>
            <a:endParaRPr lang="ru-RU" altLang="ru-RU" sz="240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4638"/>
            <a:ext cx="6491287" cy="1143000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FF0000"/>
                </a:solidFill>
              </a:rPr>
              <a:t>12 апреля 1961 года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r>
              <a:rPr lang="ru-RU" altLang="ru-RU" sz="2000" b="1" smtClean="0">
                <a:solidFill>
                  <a:srgbClr val="0000CC"/>
                </a:solidFill>
              </a:rPr>
              <a:t>день  торжества человеческого разума.</a:t>
            </a:r>
            <a:r>
              <a:rPr lang="ru-RU" altLang="ru-RU" sz="4000" b="1" smtClean="0">
                <a:solidFill>
                  <a:srgbClr val="0000CC"/>
                </a:solidFill>
              </a:rPr>
              <a:t> </a:t>
            </a:r>
            <a:br>
              <a:rPr lang="ru-RU" altLang="ru-RU" sz="4000" b="1" smtClean="0">
                <a:solidFill>
                  <a:srgbClr val="0000CC"/>
                </a:solidFill>
              </a:rPr>
            </a:br>
            <a:endParaRPr lang="ru-RU" altLang="ru-RU" sz="4000" b="1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1050" y="1412875"/>
            <a:ext cx="424815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/>
              <a:t> </a:t>
            </a:r>
            <a:r>
              <a:rPr lang="ru-RU" altLang="ru-RU" sz="2000" smtClean="0">
                <a:solidFill>
                  <a:srgbClr val="0000CC"/>
                </a:solidFill>
              </a:rPr>
              <a:t>Этот Впервые в мире космический корабль с человеком на борту ворвался в просторы Вселенной.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>
                <a:solidFill>
                  <a:srgbClr val="0000CC"/>
                </a:solidFill>
              </a:rPr>
              <a:t>   В 6 часов 7 минут  ракета-носитель "Восток" вывела на околоземную орбиту советский космический корабль "Восток" с советским космонавтом Юрием Гагариным.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smtClean="0">
                <a:solidFill>
                  <a:srgbClr val="0000CC"/>
                </a:solidFill>
              </a:rPr>
              <a:t>Позывной первого космонавта Земли - «Кедр»  </a:t>
            </a:r>
            <a:br>
              <a:rPr lang="ru-RU" altLang="ru-RU" sz="2000" smtClean="0">
                <a:solidFill>
                  <a:srgbClr val="0000CC"/>
                </a:solidFill>
              </a:rPr>
            </a:br>
            <a:r>
              <a:rPr lang="ru-RU" altLang="ru-RU" sz="2000" smtClean="0">
                <a:solidFill>
                  <a:srgbClr val="0000CC"/>
                </a:solidFill>
              </a:rPr>
              <a:t>Полет продолжался 1 час 48 минут. После совершения одного оборота вокруг Земли спускаемый аппарат корабля совершил посадку на территории СССР в Саратовской области. </a:t>
            </a:r>
          </a:p>
        </p:txBody>
      </p:sp>
      <p:pic>
        <p:nvPicPr>
          <p:cNvPr id="6148" name="Picture 5" descr="fc66e8a8e46598724c8355fd098205e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04025" y="3860800"/>
            <a:ext cx="2109788" cy="2792413"/>
          </a:xfrm>
          <a:noFill/>
        </p:spPr>
      </p:pic>
      <p:pic>
        <p:nvPicPr>
          <p:cNvPr id="6149" name="Picture 6" descr="Юрий Гагари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30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7" descr="Gagar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1125538"/>
            <a:ext cx="2097087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8" descr="uss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388" y="2924175"/>
            <a:ext cx="18002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9" descr="Дом-музей семьи Гагариных в с. Клушино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825" y="4941888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554663" cy="1143000"/>
          </a:xfrm>
        </p:spPr>
        <p:txBody>
          <a:bodyPr/>
          <a:lstStyle/>
          <a:p>
            <a:pPr eaLnBrk="1" hangingPunct="1"/>
            <a:r>
              <a:rPr lang="ru-RU" altLang="ru-RU" sz="3200" b="1" smtClean="0"/>
              <a:t>          </a:t>
            </a:r>
            <a:r>
              <a:rPr lang="ru-RU" altLang="ru-RU" sz="3200" b="1" smtClean="0">
                <a:solidFill>
                  <a:srgbClr val="0000CC"/>
                </a:solidFill>
              </a:rPr>
              <a:t>Первый суточный </a:t>
            </a:r>
            <a:br>
              <a:rPr lang="ru-RU" altLang="ru-RU" sz="3200" b="1" smtClean="0">
                <a:solidFill>
                  <a:srgbClr val="0000CC"/>
                </a:solidFill>
              </a:rPr>
            </a:br>
            <a:r>
              <a:rPr lang="ru-RU" altLang="ru-RU" sz="3200" b="1" smtClean="0">
                <a:solidFill>
                  <a:srgbClr val="0000CC"/>
                </a:solidFill>
              </a:rPr>
              <a:t>          космический полет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496300" cy="4924425"/>
          </a:xfrm>
        </p:spPr>
        <p:txBody>
          <a:bodyPr/>
          <a:lstStyle/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1600" smtClean="0"/>
              <a:t>    </a:t>
            </a:r>
            <a:r>
              <a:rPr lang="ru-RU" altLang="ru-RU" sz="2400" smtClean="0">
                <a:solidFill>
                  <a:srgbClr val="0066FF"/>
                </a:solidFill>
              </a:rPr>
              <a:t>совершил космонавт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2400" smtClean="0">
                <a:solidFill>
                  <a:srgbClr val="0066FF"/>
                </a:solidFill>
              </a:rPr>
              <a:t>   Герман Степанович Титов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2400" smtClean="0">
                <a:solidFill>
                  <a:srgbClr val="0066FF"/>
                </a:solidFill>
              </a:rPr>
              <a:t>   с 6 по 7 августа 1961 года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2400" smtClean="0">
                <a:solidFill>
                  <a:srgbClr val="0066FF"/>
                </a:solidFill>
              </a:rPr>
              <a:t>   на космическом корабле «Восток-2».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endParaRPr lang="ru-RU" altLang="ru-RU" sz="800" smtClean="0">
              <a:solidFill>
                <a:srgbClr val="0066FF"/>
              </a:solidFill>
            </a:endParaRPr>
          </a:p>
          <a:p>
            <a:pPr marL="179388" indent="0" eaLnBrk="1" hangingPunct="1">
              <a:lnSpc>
                <a:spcPct val="80000"/>
              </a:lnSpc>
              <a:tabLst>
                <a:tab pos="179388" algn="l"/>
                <a:tab pos="269875" algn="l"/>
              </a:tabLst>
            </a:pPr>
            <a:r>
              <a:rPr lang="ru-RU" altLang="ru-RU" sz="2000" b="1" smtClean="0">
                <a:solidFill>
                  <a:srgbClr val="0000CC"/>
                </a:solidFill>
              </a:rPr>
              <a:t> 6 августа 1961 года в девять часов утра 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2000" b="1" smtClean="0">
                <a:solidFill>
                  <a:srgbClr val="0000CC"/>
                </a:solidFill>
              </a:rPr>
              <a:t>по московскому времени на космическом корабле «Восток-2» он поднялся на околоземную орбиту и провел на ней  25ч 11 м, облетев Землю 17 раз - столько космических зорь впервые увидел человек.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endParaRPr lang="ru-RU" altLang="ru-RU" sz="2000" b="1" smtClean="0">
              <a:solidFill>
                <a:srgbClr val="0000CC"/>
              </a:solidFill>
            </a:endParaRPr>
          </a:p>
          <a:p>
            <a:pPr marL="179388" indent="0" eaLnBrk="1" hangingPunct="1">
              <a:lnSpc>
                <a:spcPct val="80000"/>
              </a:lnSpc>
              <a:tabLst>
                <a:tab pos="179388" algn="l"/>
                <a:tab pos="269875" algn="l"/>
              </a:tabLst>
            </a:pPr>
            <a:r>
              <a:rPr lang="ru-RU" altLang="ru-RU" sz="2000" b="1" smtClean="0">
                <a:solidFill>
                  <a:srgbClr val="0000CC"/>
                </a:solidFill>
              </a:rPr>
              <a:t> Второй </a:t>
            </a:r>
            <a:r>
              <a:rPr lang="ru-RU" altLang="ru-RU" sz="2000" b="1" u="sng" smtClean="0">
                <a:solidFill>
                  <a:srgbClr val="0000CC"/>
                </a:solidFill>
                <a:hlinkClick r:id="rId2"/>
              </a:rPr>
              <a:t>космонавт</a:t>
            </a:r>
            <a:r>
              <a:rPr lang="ru-RU" altLang="ru-RU" sz="2000" b="1" u="sng" smtClean="0">
                <a:solidFill>
                  <a:srgbClr val="0000CC"/>
                </a:solidFill>
              </a:rPr>
              <a:t> </a:t>
            </a:r>
            <a:r>
              <a:rPr lang="ru-RU" altLang="ru-RU" sz="2000" b="1" smtClean="0">
                <a:solidFill>
                  <a:srgbClr val="0000CC"/>
                </a:solidFill>
              </a:rPr>
              <a:t>мира сделал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2000" b="1" smtClean="0">
                <a:solidFill>
                  <a:srgbClr val="0000CC"/>
                </a:solidFill>
              </a:rPr>
              <a:t> первые фотоснимки Земли,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2000" b="1" smtClean="0">
                <a:solidFill>
                  <a:srgbClr val="0000CC"/>
                </a:solidFill>
              </a:rPr>
              <a:t> впервые пообедал и поужинал в невесомости,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2000" b="1" smtClean="0">
                <a:solidFill>
                  <a:srgbClr val="0000CC"/>
                </a:solidFill>
              </a:rPr>
              <a:t> и, главное, сумел поспать в космосе, </a:t>
            </a:r>
          </a:p>
          <a:p>
            <a:pPr marL="179388" indent="0" eaLnBrk="1" hangingPunct="1">
              <a:lnSpc>
                <a:spcPct val="80000"/>
              </a:lnSpc>
              <a:buFontTx/>
              <a:buNone/>
              <a:tabLst>
                <a:tab pos="179388" algn="l"/>
                <a:tab pos="269875" algn="l"/>
              </a:tabLst>
            </a:pPr>
            <a:r>
              <a:rPr lang="ru-RU" altLang="ru-RU" sz="2000" b="1" smtClean="0">
                <a:solidFill>
                  <a:srgbClr val="0000CC"/>
                </a:solidFill>
              </a:rPr>
              <a:t> что было одним из важнейших экспериментов. </a:t>
            </a:r>
          </a:p>
        </p:txBody>
      </p:sp>
      <p:pic>
        <p:nvPicPr>
          <p:cNvPr id="7172" name="Picture 4" descr="Tito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8275" y="0"/>
            <a:ext cx="2419350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uss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331913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Первые снимки Земли, сделанные из Космос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4149725"/>
            <a:ext cx="2484437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 smtClean="0">
                <a:solidFill>
                  <a:srgbClr val="0000CC"/>
                </a:solidFill>
              </a:rPr>
              <a:t>Первый в мире полет в космос женщины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4244975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smtClean="0"/>
              <a:t>   </a:t>
            </a:r>
            <a:r>
              <a:rPr lang="ru-RU" altLang="ru-RU" sz="2000" b="1" smtClean="0">
                <a:solidFill>
                  <a:srgbClr val="0066FF"/>
                </a:solidFill>
              </a:rPr>
              <a:t>осуществила</a:t>
            </a:r>
          </a:p>
          <a:p>
            <a:pPr algn="ctr" eaLnBrk="1" hangingPunct="1">
              <a:buFontTx/>
              <a:buNone/>
            </a:pPr>
            <a:r>
              <a:rPr lang="ru-RU" altLang="ru-RU" sz="2000" smtClean="0"/>
              <a:t> </a:t>
            </a:r>
            <a:r>
              <a:rPr lang="ru-RU" altLang="ru-RU" sz="2800" b="1" smtClean="0">
                <a:solidFill>
                  <a:srgbClr val="FF3399"/>
                </a:solidFill>
              </a:rPr>
              <a:t>Валентина Владимировна Терешкова </a:t>
            </a:r>
          </a:p>
          <a:p>
            <a:pPr algn="ctr" eaLnBrk="1" hangingPunct="1">
              <a:buFontTx/>
              <a:buNone/>
            </a:pPr>
            <a:endParaRPr lang="ru-RU" altLang="ru-RU" sz="2800" b="1" smtClean="0">
              <a:solidFill>
                <a:srgbClr val="FF3399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ru-RU" sz="2800" smtClean="0"/>
              <a:t>   </a:t>
            </a:r>
            <a:r>
              <a:rPr lang="ru-RU" altLang="ru-RU" sz="2800" b="1" smtClean="0">
                <a:solidFill>
                  <a:srgbClr val="CC0066"/>
                </a:solidFill>
              </a:rPr>
              <a:t>16 - 19 июня 1963</a:t>
            </a:r>
            <a:r>
              <a:rPr lang="ru-RU" altLang="ru-RU" sz="2800" b="1" smtClean="0">
                <a:solidFill>
                  <a:srgbClr val="0066FF"/>
                </a:solidFill>
              </a:rPr>
              <a:t> </a:t>
            </a:r>
            <a:r>
              <a:rPr lang="ru-RU" altLang="ru-RU" sz="2800" b="1" smtClean="0">
                <a:solidFill>
                  <a:srgbClr val="CC0066"/>
                </a:solidFill>
              </a:rPr>
              <a:t>г</a:t>
            </a:r>
            <a:r>
              <a:rPr lang="ru-RU" altLang="ru-RU" sz="2800" smtClean="0">
                <a:solidFill>
                  <a:srgbClr val="0066FF"/>
                </a:solidFill>
              </a:rPr>
              <a:t> на космическом корабле «Восток-6». </a:t>
            </a:r>
          </a:p>
        </p:txBody>
      </p:sp>
      <p:pic>
        <p:nvPicPr>
          <p:cNvPr id="8196" name="Picture 5" descr="Tereshkova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9338" y="1628775"/>
            <a:ext cx="3722687" cy="4751388"/>
          </a:xfr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b="1" smtClean="0">
                <a:solidFill>
                  <a:srgbClr val="0000CC"/>
                </a:solidFill>
              </a:rPr>
              <a:t>Первый в мире полет многоместного космического корабля.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194300" cy="50688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b="1" smtClean="0">
                <a:solidFill>
                  <a:srgbClr val="FF0066"/>
                </a:solidFill>
              </a:rPr>
              <a:t>12 октября 1964 года</a:t>
            </a:r>
          </a:p>
          <a:p>
            <a:pPr eaLnBrk="1" hangingPunct="1">
              <a:buFontTx/>
              <a:buNone/>
            </a:pPr>
            <a:r>
              <a:rPr lang="ru-RU" altLang="ru-RU" sz="2800" smtClean="0"/>
              <a:t>   </a:t>
            </a:r>
            <a:r>
              <a:rPr lang="ru-RU" altLang="ru-RU" sz="2400" smtClean="0">
                <a:solidFill>
                  <a:srgbClr val="0000CC"/>
                </a:solidFill>
              </a:rPr>
              <a:t>ракета носитель "Восход" вывела на орбиту советский корабль "Восход". 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0066FF"/>
                </a:solidFill>
              </a:rPr>
              <a:t>Космонавты В.Комаров, 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0066FF"/>
                </a:solidFill>
              </a:rPr>
              <a:t>    К.Феоктистов,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0066FF"/>
                </a:solidFill>
              </a:rPr>
              <a:t>    Б.Егоров 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0000CC"/>
                </a:solidFill>
              </a:rPr>
              <a:t>впервые в мире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0000CC"/>
                </a:solidFill>
              </a:rPr>
              <a:t>совершали полет </a:t>
            </a:r>
          </a:p>
          <a:p>
            <a:pPr eaLnBrk="1" hangingPunct="1">
              <a:buFontTx/>
              <a:buNone/>
            </a:pPr>
            <a:r>
              <a:rPr lang="ru-RU" altLang="ru-RU" sz="2400" smtClean="0">
                <a:solidFill>
                  <a:srgbClr val="0000CC"/>
                </a:solidFill>
              </a:rPr>
              <a:t>без скафандров.</a:t>
            </a:r>
            <a:r>
              <a:rPr lang="ru-RU" altLang="ru-RU" sz="2400" smtClean="0">
                <a:solidFill>
                  <a:srgbClr val="0066FF"/>
                </a:solidFill>
              </a:rPr>
              <a:t> </a:t>
            </a:r>
            <a:br>
              <a:rPr lang="ru-RU" altLang="ru-RU" sz="2400" smtClean="0">
                <a:solidFill>
                  <a:srgbClr val="0066FF"/>
                </a:solidFill>
              </a:rPr>
            </a:br>
            <a:endParaRPr lang="ru-RU" altLang="ru-RU" sz="2400" smtClean="0">
              <a:solidFill>
                <a:srgbClr val="0066FF"/>
              </a:solidFill>
            </a:endParaRPr>
          </a:p>
        </p:txBody>
      </p:sp>
      <p:pic>
        <p:nvPicPr>
          <p:cNvPr id="9220" name="Picture 5" descr="Komarov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92500" y="4508500"/>
            <a:ext cx="1690688" cy="2185988"/>
          </a:xfrm>
          <a:noFill/>
        </p:spPr>
      </p:pic>
      <p:pic>
        <p:nvPicPr>
          <p:cNvPr id="9221" name="Picture 4" descr="12 апреля 1961 года. Стартует ракета с первым космонавтом планеты на борт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1557338"/>
            <a:ext cx="313213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7" descr="Feoktistov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435600" y="4508500"/>
            <a:ext cx="1651000" cy="2133600"/>
          </a:xfrm>
          <a:noFill/>
        </p:spPr>
      </p:pic>
      <p:pic>
        <p:nvPicPr>
          <p:cNvPr id="9223" name="Picture 9" descr="Egorov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4508500"/>
            <a:ext cx="16494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274638"/>
            <a:ext cx="6275387" cy="11430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0000CC"/>
                </a:solidFill>
              </a:rPr>
              <a:t>Первый в истории выход человека в открытый космос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9113" y="1773238"/>
            <a:ext cx="5772150" cy="45259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1800" smtClean="0"/>
              <a:t>   осуществил</a:t>
            </a:r>
            <a:r>
              <a:rPr lang="ru-RU" altLang="ru-RU" sz="2400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altLang="ru-RU" sz="8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2800" b="1" smtClean="0">
                <a:solidFill>
                  <a:srgbClr val="0000CC"/>
                </a:solidFill>
              </a:rPr>
              <a:t>Алексей Архипович Леонов</a:t>
            </a:r>
            <a:r>
              <a:rPr lang="ru-RU" altLang="ru-RU" sz="2800" smtClean="0">
                <a:solidFill>
                  <a:srgbClr val="0000CC"/>
                </a:solidFill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altLang="ru-RU" sz="2800" smtClean="0">
              <a:solidFill>
                <a:srgbClr val="0000CC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 </a:t>
            </a:r>
            <a:r>
              <a:rPr lang="ru-RU" altLang="ru-RU" sz="2400" b="1" smtClean="0">
                <a:solidFill>
                  <a:srgbClr val="FF0066"/>
                </a:solidFill>
              </a:rPr>
              <a:t>18 марта 1965 года</a:t>
            </a:r>
            <a:r>
              <a:rPr lang="ru-RU" altLang="ru-RU" sz="2400" b="1" smtClean="0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/>
              <a:t>(космический корабль «Восход-2»).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altLang="ru-RU" sz="24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altLang="ru-RU" sz="2400" smtClean="0">
                <a:solidFill>
                  <a:srgbClr val="0066FF"/>
                </a:solidFill>
              </a:rPr>
              <a:t>Алексей Леонов удалился от корабля на расстояние до 5 метров, провел в открытом космосе вне шлюзовой камеры 12 минут 9 секунд.</a:t>
            </a:r>
            <a:br>
              <a:rPr lang="ru-RU" altLang="ru-RU" sz="2400" smtClean="0">
                <a:solidFill>
                  <a:srgbClr val="0066FF"/>
                </a:solidFill>
              </a:rPr>
            </a:br>
            <a:r>
              <a:rPr lang="ru-RU" altLang="ru-RU" sz="2400" smtClean="0"/>
              <a:t/>
            </a:r>
            <a:br>
              <a:rPr lang="ru-RU" altLang="ru-RU" sz="2400" smtClean="0"/>
            </a:br>
            <a:endParaRPr lang="ru-RU" altLang="ru-RU" sz="2400" smtClean="0"/>
          </a:p>
        </p:txBody>
      </p:sp>
      <p:pic>
        <p:nvPicPr>
          <p:cNvPr id="10244" name="Picture 4" descr="Leon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484438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leonovwal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00500"/>
            <a:ext cx="24638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76A45A322ADF54E8DF78AD1A221A156" ma:contentTypeVersion="1" ma:contentTypeDescription="Создание документа." ma:contentTypeScope="" ma:versionID="4fe46d2cdc00c5c6c71b2ff56ef84cd2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8d8ae606f9f21459115ac0c95d74bcae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T4CTUPCNHN5M-645759840-1460</_dlc_DocId>
    <_dlc_DocIdUrl xmlns="c71519f2-859d-46c1-a1b6-2941efed936d">
      <Url>http://edu-sps.koiro.local/chuhloma/jarov/ger/_layouts/15/DocIdRedir.aspx?ID=T4CTUPCNHN5M-645759840-1460</Url>
      <Description>T4CTUPCNHN5M-645759840-1460</Description>
    </_dlc_DocIdUrl>
  </documentManagement>
</p:properties>
</file>

<file path=customXml/itemProps1.xml><?xml version="1.0" encoding="utf-8"?>
<ds:datastoreItem xmlns:ds="http://schemas.openxmlformats.org/officeDocument/2006/customXml" ds:itemID="{A098E72B-35AF-49D3-8680-1265A55741DF}"/>
</file>

<file path=customXml/itemProps2.xml><?xml version="1.0" encoding="utf-8"?>
<ds:datastoreItem xmlns:ds="http://schemas.openxmlformats.org/officeDocument/2006/customXml" ds:itemID="{CFA646FE-466D-4922-905F-618759B6A378}"/>
</file>

<file path=customXml/itemProps3.xml><?xml version="1.0" encoding="utf-8"?>
<ds:datastoreItem xmlns:ds="http://schemas.openxmlformats.org/officeDocument/2006/customXml" ds:itemID="{08EC59EE-685D-4996-8477-21172B3090CA}"/>
</file>

<file path=customXml/itemProps4.xml><?xml version="1.0" encoding="utf-8"?>
<ds:datastoreItem xmlns:ds="http://schemas.openxmlformats.org/officeDocument/2006/customXml" ds:itemID="{90B6106E-FB98-4495-9420-41EF43FC65C4}"/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464</Words>
  <Application>Microsoft Office PowerPoint</Application>
  <PresentationFormat>Экран (4:3)</PresentationFormat>
  <Paragraphs>77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Оформление по умолчанию</vt:lpstr>
      <vt:lpstr>Слайд 1</vt:lpstr>
      <vt:lpstr>Этот старт открыл космическую эру в истории человечества.  </vt:lpstr>
      <vt:lpstr>Первый в мире искусственный спутник Земли с живым существом.</vt:lpstr>
      <vt:lpstr>Впервые в мире живые существа, побывав в Космосе, возвратились на Землю.  </vt:lpstr>
      <vt:lpstr>12 апреля 1961 года день  торжества человеческого разума.  </vt:lpstr>
      <vt:lpstr>          Первый суточный            космический полет</vt:lpstr>
      <vt:lpstr>Первый в мире полет в космос женщины</vt:lpstr>
      <vt:lpstr>Первый в мире полет многоместного космического корабля.</vt:lpstr>
      <vt:lpstr>Первый в истории выход человека в открытый космос</vt:lpstr>
      <vt:lpstr>Слайд 10</vt:lpstr>
      <vt:lpstr>Первые страны,  отправившие своих людей в космос </vt:lpstr>
    </vt:vector>
  </TitlesOfParts>
  <Company>Каменская 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Каменская школа</dc:creator>
  <cp:lastModifiedBy>Татьяна</cp:lastModifiedBy>
  <cp:revision>18</cp:revision>
  <dcterms:created xsi:type="dcterms:W3CDTF">2008-04-16T09:27:43Z</dcterms:created>
  <dcterms:modified xsi:type="dcterms:W3CDTF">2020-04-22T08:38:38Z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0x010100576A45A322ADF54E8DF78AD1A221A156</vt:lpwstr>
  </property>
  <property fmtid="{D5CDD505-2E9C-101B-9397-08002B2CF9AE}" pid="3" name="_dlc_DocIdItemGuid">
    <vt:lpwstr>b5983cda-abc6-43be-960b-f32c14da3d4e</vt:lpwstr>
  </property>
</Properties>
</file>