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79" r:id="rId9"/>
    <p:sldId id="280" r:id="rId10"/>
    <p:sldId id="287" r:id="rId11"/>
    <p:sldId id="301" r:id="rId12"/>
    <p:sldId id="298" r:id="rId13"/>
    <p:sldId id="299" r:id="rId14"/>
    <p:sldId id="270" r:id="rId15"/>
    <p:sldId id="302" r:id="rId16"/>
    <p:sldId id="307" r:id="rId17"/>
    <p:sldId id="306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2AFC076-E8DF-4901-97CF-FC552658A28A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98BB9EC-57EC-4347-BF69-CD1EB42A1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95E44-56D6-4864-A1FF-8C3100E11C11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4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0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A751-934E-4BCA-8B70-B9254F3B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FD6C-97B1-4435-A391-F51600D7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3C13-A8DD-449B-9DB0-B3639B45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2A4F-9F29-4AE9-8FAD-EE6A2EA7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3181-9890-49CE-B3F6-137D6A7D3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66AB-4E53-4102-8FC2-FFDEB371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A2C4-1BE1-46AD-80A8-AFD67D4F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18C9-B3C2-42D6-8FE2-656B201C2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A755-AFD3-44B0-8E57-52FCDA9D7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55D9-5FE8-4C0F-B933-8AEC2188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9C31-FCBF-4D29-AE4B-25994963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F008-183E-4C48-97D3-D1767229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30D9D-78E4-4980-B42C-0C33E8CD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808FFC2-A02E-40F7-ACCB-1AD3DEED1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0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5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/>
      <p:bldP spid="4507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0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0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0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0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0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0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56;&#1091;&#1089;&#1089;&#1082;&#1080;&#1077;%20&#1087;&#1086;&#1101;&#1090;&#1099;%20&#1061;&#1061;%20&#1074;&#1077;&#1082;&#1072;%20&#1086;%20&#1087;&#1088;&#1080;&#1088;&#1086;&#1076;&#1077;%20&#1080;%20&#1056;&#1086;&#1076;&#1080;&#1085;&#1077;\&#1059;&#1075;&#1086;&#1083;&#1086;&#1082;%20&#1056;&#1086;&#1089;&#1089;&#1080;&#1080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-necropol.narod.ru/rubcov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m-necropol.narod.ru/rubcov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mag.ru/catalog/oz13577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85813" y="785813"/>
            <a:ext cx="7048500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Русские поэты ХХ века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о Родине,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родной природе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и о себе</a:t>
            </a:r>
          </a:p>
        </p:txBody>
      </p:sp>
      <p:pic>
        <p:nvPicPr>
          <p:cNvPr id="4" name="Уголок Росси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600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графия Заболоц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500563" y="642938"/>
            <a:ext cx="4357687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3300"/>
                </a:solidFill>
                <a:latin typeface="Monotype Corsiva" pitchFamily="66" charset="0"/>
              </a:rPr>
              <a:t>Николай </a:t>
            </a:r>
          </a:p>
          <a:p>
            <a:pPr algn="ctr"/>
            <a:r>
              <a:rPr lang="ru-RU" sz="6600" b="1">
                <a:solidFill>
                  <a:srgbClr val="003300"/>
                </a:solidFill>
                <a:latin typeface="Monotype Corsiva" pitchFamily="66" charset="0"/>
              </a:rPr>
              <a:t>Заболоцкий</a:t>
            </a:r>
          </a:p>
          <a:p>
            <a:pPr algn="ctr"/>
            <a:endParaRPr lang="ru-RU" sz="6600" b="1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4800" b="1">
                <a:solidFill>
                  <a:srgbClr val="003300"/>
                </a:solidFill>
                <a:latin typeface="Monotype Corsiva" pitchFamily="66" charset="0"/>
              </a:rPr>
              <a:t>1903-1958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643188" y="571500"/>
            <a:ext cx="65008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32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Поэт мысли, поэт философских раздумий и классической завершённости стиха. Писал он стихи скупо, лишь когда вызревала мысль, и оставил читателям томик своих поэтических произведений и несколько книг переводов («Слово о полку Игореве»), единодушно признанных образцовыми.</a:t>
            </a:r>
          </a:p>
        </p:txBody>
      </p:sp>
      <p:pic>
        <p:nvPicPr>
          <p:cNvPr id="3" name="Picture 7" descr="1014za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744780" cy="363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2286000" y="285750"/>
            <a:ext cx="6858000" cy="65722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		</a:t>
            </a:r>
            <a:r>
              <a:rPr lang="ru-RU" sz="3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Родился близ Казани. Отец – агроном, мать – помощница сельской учительницы. После переезда в Вятскую губернию  закончил начальную школу, затем реальное училище . Учился на медицинском факультете (в Москве), в педагогическом институте (в Петрограде). 	Впервые печатает свои стихи в студенческом журнале, после армии начинает творческий путь, создавая стихи и рассказы для детей. </a:t>
            </a:r>
          </a:p>
        </p:txBody>
      </p:sp>
      <p:pic>
        <p:nvPicPr>
          <p:cNvPr id="3" name="Picture 4" descr="Фотография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2714612" cy="3159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643188" y="285750"/>
            <a:ext cx="6043612" cy="584041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В последние годы жизни в творчестве Заболоцкого заметно обращение к человеку, появление личной темы, интерес к быту. Человек интересует его как образ Человека в его отношении к природе. Он стремится показать в своих стихотворениях личность, характер.</a:t>
            </a:r>
          </a:p>
        </p:txBody>
      </p:sp>
      <p:pic>
        <p:nvPicPr>
          <p:cNvPr id="3" name="Picture 4" descr="Фото Заболоцкий в Переделк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2500298" cy="337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rsh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285728"/>
            <a:ext cx="407297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5"/>
          <p:cNvSpPr txBox="1">
            <a:spLocks/>
          </p:cNvSpPr>
          <p:nvPr/>
        </p:nvSpPr>
        <p:spPr bwMode="auto">
          <a:xfrm>
            <a:off x="4286250" y="285750"/>
            <a:ext cx="4572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Я, поэт, живу в мире очаровательных тайн. Они окружают меня всюду…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Вот я снимаю пленку с твоих глаз: смотри на мир, работай в нём и радуйся, что ты – человек!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Н. А. Заболоцкий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School 40\Рабочий стол\ложкина\цццц.jpg"/>
          <p:cNvPicPr>
            <a:picLocks noChangeAspect="1" noChangeArrowheads="1"/>
          </p:cNvPicPr>
          <p:nvPr/>
        </p:nvPicPr>
        <p:blipFill>
          <a:blip r:embed="rId2" cstate="print"/>
          <a:srcRect l="3291" t="3125" r="4531" b="5208"/>
          <a:stretch>
            <a:fillRect/>
          </a:stretch>
        </p:blipFill>
        <p:spPr bwMode="auto">
          <a:xfrm>
            <a:off x="142844" y="122417"/>
            <a:ext cx="4286280" cy="673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572000" y="785813"/>
            <a:ext cx="41433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003300"/>
                </a:solidFill>
                <a:latin typeface="Monotype Corsiva" pitchFamily="66" charset="0"/>
              </a:rPr>
              <a:t>Николай </a:t>
            </a:r>
          </a:p>
          <a:p>
            <a:pPr algn="ctr"/>
            <a:r>
              <a:rPr lang="ru-RU" sz="6600" b="1" i="1">
                <a:solidFill>
                  <a:srgbClr val="003300"/>
                </a:solidFill>
                <a:latin typeface="Monotype Corsiva" pitchFamily="66" charset="0"/>
              </a:rPr>
              <a:t>Рубцов</a:t>
            </a:r>
          </a:p>
          <a:p>
            <a:pPr algn="ctr"/>
            <a:endParaRPr lang="ru-RU" sz="6600" b="1" i="1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4800" b="1" i="1">
                <a:solidFill>
                  <a:srgbClr val="003300"/>
                </a:solidFill>
                <a:latin typeface="Monotype Corsiva" pitchFamily="66" charset="0"/>
              </a:rPr>
              <a:t>1936-1971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3000375" y="0"/>
            <a:ext cx="6143625" cy="6858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b="1" kern="0" dirty="0">
              <a:solidFill>
                <a:srgbClr val="003300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>
                <a:solidFill>
                  <a:srgbClr val="003300"/>
                </a:solidFill>
                <a:latin typeface="+mn-lt"/>
              </a:rPr>
              <a:t>		</a:t>
            </a:r>
            <a:r>
              <a:rPr lang="ru-RU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Родился в селе Емецк Архангельской области 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Ему было шесть лет, когда умерла мать и  его отдали в детдом. Шестнадцать, когда он поступил кочегаром на тральщик. Он служил в армии, вкалывал на заводе, учился... На тридцать втором году жизни впервые получил постоянную прописку, а на тридцать четвертом - наконец-то! - и собственное жилье: крохотную однокомнатную квартирку. Здесь, спустя год, его и убили...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Вот такая судьба.                         	Первую книгу он выпустил в шестьдесят пятом году, а через двадцать лет его именем назвали улицу в Вологде.                   Н. Рубцову исполнилось бы всего пятьдесят, когда в Тотьме ему поставили памятник. </a:t>
            </a:r>
          </a:p>
        </p:txBody>
      </p:sp>
      <p:pic>
        <p:nvPicPr>
          <p:cNvPr id="3" name="Picture 11" descr="C:\Documents and Settings\School 40\Рабочий стол\ложкина\ыы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357422" cy="3452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500" y="0"/>
            <a:ext cx="5911850" cy="65976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>
                <a:solidFill>
                  <a:srgbClr val="003300"/>
                </a:solidFill>
                <a:latin typeface="+mn-lt"/>
              </a:rPr>
              <a:t>  		 </a:t>
            </a:r>
            <a:r>
              <a:rPr lang="ru-RU" sz="28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Рубцов не выбирал своей судьбы, он только предугадывал ее.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		 Загадочной выглядит взаимосвязь поэзии Рубцова его жизни. По его стихам точнее, чем по документам и автобиографиям, можно проследить его жизненный путь. Многие настоящие поэты угадывали свою судьбу, легко заглядывали в будущее, но в Рубцове </a:t>
            </a:r>
            <a:r>
              <a:rPr lang="ru-RU" sz="2800" b="1" kern="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провидческие</a:t>
            </a:r>
            <a:r>
              <a:rPr lang="ru-RU" sz="28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способности были развиты с необыкновенной силой. Когда сейчас читаешь написанные им незадолго до смерти стихи, охватывает жуткое чувство нереальности: </a:t>
            </a:r>
          </a:p>
        </p:txBody>
      </p:sp>
      <p:pic>
        <p:nvPicPr>
          <p:cNvPr id="4" name="Picture 3" descr="C:\Documents and Settings\School 40\Рабочий стол\ложкина\Рубцов.bmp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10545" t="7692" r="13878" b="9232"/>
          <a:stretch>
            <a:fillRect/>
          </a:stretch>
        </p:blipFill>
        <p:spPr bwMode="auto">
          <a:xfrm>
            <a:off x="0" y="0"/>
            <a:ext cx="32766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m-necropol.narod.ru/rubcov2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 l="4147" t="2894" r="1682" b="2839"/>
          <a:stretch>
            <a:fillRect/>
          </a:stretch>
        </p:blipFill>
        <p:spPr bwMode="auto">
          <a:xfrm>
            <a:off x="0" y="428604"/>
            <a:ext cx="3500462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43250" y="188913"/>
            <a:ext cx="6000750" cy="64801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i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</a:t>
            </a: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Я умру в крещенские морозы.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Я умру, когда трещат березы,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А весною ужас будет полный: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На погост речные хлынут волны!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Из моей затопленной могилы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Гроб всплывет, забытый и 					унылый,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Разобьется с треском, и в 					потемки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Уплывут ужасные обломки.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Сам не знаю, что это такое…</a:t>
            </a:r>
            <a:br>
              <a:rPr lang="ru-RU" sz="2400" b="1" i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+mn-lt"/>
              </a:rPr>
              <a:t>Я не верю вечности покоя!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400" b="1" i="1" kern="0" dirty="0">
              <a:solidFill>
                <a:srgbClr val="0033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kern="0" dirty="0">
                <a:solidFill>
                  <a:srgbClr val="003300"/>
                </a:solidFill>
                <a:latin typeface="+mn-lt"/>
              </a:rPr>
              <a:t/>
            </a:r>
            <a:br>
              <a:rPr lang="ru-RU" sz="2400" b="1" kern="0" dirty="0">
                <a:solidFill>
                  <a:srgbClr val="003300"/>
                </a:solidFill>
                <a:latin typeface="+mn-lt"/>
              </a:rPr>
            </a:br>
            <a:r>
              <a:rPr lang="ru-RU" sz="2400" b="1" kern="0" dirty="0">
                <a:solidFill>
                  <a:srgbClr val="003300"/>
                </a:solidFill>
                <a:latin typeface="+mn-lt"/>
              </a:rPr>
              <a:t>Невозможно видеть вперед так ясно, как видел Николай Рубцов. Поэт был убит 19 января 1971года.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132138" y="188913"/>
            <a:ext cx="6011862" cy="666908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 Ушел из жизни поэт, но его стихи продолжают жить, выполняя свое святое предназначение - содействовать духовной связи между людьми в нашем сложном и многотрудном мире:</a:t>
            </a:r>
            <a:br>
              <a:rPr lang="ru-RU" sz="24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kern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Когда заря, светясь по сосняку,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Горит, горит, и лес уже не дремлет,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тени сосен падают в реку,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свет бежит на улицы деревни,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Когда, смеясь, на дворике глухом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Встречают солнце взрослые и дети, -Воспрянув духом выбегу на холм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все увижу в самом лучшем свете.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Деревья, избы, лошадь на мосту,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Цветущий луг - везде о них тоскую.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И, разлюбив вот эту красоту,</a:t>
            </a:r>
            <a:b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 не создам, наверное, другую...</a:t>
            </a:r>
            <a:r>
              <a:rPr lang="ru-RU" sz="24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i-main-pic" descr="Картинка 10 из 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3500430" cy="623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 flipH="1">
            <a:off x="4357688" y="571500"/>
            <a:ext cx="478631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3300"/>
                </a:solidFill>
                <a:latin typeface="Monotype Corsiva" pitchFamily="66" charset="0"/>
              </a:rPr>
              <a:t>Иннокентий Анненский</a:t>
            </a:r>
          </a:p>
          <a:p>
            <a:pPr algn="ctr"/>
            <a:endParaRPr lang="ru-RU" sz="6600" b="1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4800" b="1">
                <a:solidFill>
                  <a:srgbClr val="003300"/>
                </a:solidFill>
                <a:latin typeface="Monotype Corsiva" pitchFamily="66" charset="0"/>
              </a:rPr>
              <a:t>1855-1909</a:t>
            </a:r>
          </a:p>
        </p:txBody>
      </p:sp>
      <p:pic>
        <p:nvPicPr>
          <p:cNvPr id="10" name="Рисунок 9" descr="И.Ф. Анненский. Фото последнего периода жизн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385175" cy="1944216"/>
          </a:xfrm>
        </p:spPr>
        <p:txBody>
          <a:bodyPr/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2071688" y="285750"/>
            <a:ext cx="678656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1909 году на ступенях подъезда Царскосельского (ныне Витебского) вокзала от сердечного паралича скончался поэт Иннокентий Анненский. </a:t>
            </a:r>
          </a:p>
          <a:p>
            <a:pPr algn="just"/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Похороны Анненского собрали огромную массу народа. Он был известен как деятель просвещения. Он был популярен как педагог. Он был просто любим как замечательный человек. </a:t>
            </a:r>
          </a:p>
          <a:p>
            <a:pPr algn="just"/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Про Анненского-поэта знали немногие. Ко дню своего ухода из суетного мира две трети его лирики оставалось в рукописях.</a:t>
            </a:r>
          </a:p>
        </p:txBody>
      </p:sp>
      <p:pic>
        <p:nvPicPr>
          <p:cNvPr id="7" name="Picture 14" descr="C:\Users\Татьяна\Desktop\Анненский\Анненский\1093170086(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0"/>
            <a:ext cx="6643688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По-настоящему поэт Анненский родился после смерти (есть у поэтов такая привилегия). Весной 1910 вышел его сборник "Кипарисовый ларец", через два года - "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Фамира-кифарэд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". Накануне революции увидели свет четырехтомник переведенных им драм Еврипида. В 1923 году вышли "Посмертные стихи", затем были переизданы "Тихие песни"... Его работы издаются и по сей день, в том числе и на английском, итальянском, немецком языках. "Работаю исключительно для будущего..." - заметил однажды Анненский. Поэты всегда прозорливы. </a:t>
            </a:r>
          </a:p>
        </p:txBody>
      </p:sp>
      <p:pic>
        <p:nvPicPr>
          <p:cNvPr id="60422" name="Picture 6" descr="C:\Users\Татьяна\Desktop\Анненский\Анненский\12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357422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333500" y="2819400"/>
            <a:ext cx="190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2484" name="Group 20"/>
          <p:cNvGraphicFramePr>
            <a:graphicFrameLocks noGrp="1"/>
          </p:cNvGraphicFramePr>
          <p:nvPr/>
        </p:nvGraphicFramePr>
        <p:xfrm>
          <a:off x="4000500" y="2819400"/>
          <a:ext cx="3810000" cy="51816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8" name="Прямоугольник 16"/>
          <p:cNvSpPr>
            <a:spLocks noChangeArrowheads="1"/>
          </p:cNvSpPr>
          <p:nvPr/>
        </p:nvSpPr>
        <p:spPr bwMode="auto">
          <a:xfrm>
            <a:off x="2286000" y="428625"/>
            <a:ext cx="65008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"Есть обиды свои и чужие, чужие страшнее, жалчее. Творить для Анненского - это уходить к обидам других, плакать чужими слезами и кричать чужими устами, чтобы научить свои уста молчанию и свою душу благородству",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писал о творчестве Иннокентия Федоровича его ученик Николай Гумилев. Причем ученик и в буквальном смысле. В Царскосельской гимназии, где учился Гумилев, Анненский был директором. </a:t>
            </a:r>
          </a:p>
        </p:txBody>
      </p:sp>
      <p:pic>
        <p:nvPicPr>
          <p:cNvPr id="18" name="Picture 14" descr="C:\Users\Татьяна\Desktop\Анненский\Анненский\1093170086(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7"/>
          <p:cNvSpPr>
            <a:spLocks noChangeArrowheads="1"/>
          </p:cNvSpPr>
          <p:nvPr/>
        </p:nvSpPr>
        <p:spPr bwMode="auto">
          <a:xfrm>
            <a:off x="2286000" y="0"/>
            <a:ext cx="6858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вторую годовщину смерти поэта Гумилев пишет стихотворение "Памяти Анненского": </a:t>
            </a:r>
          </a:p>
          <a:p>
            <a:pPr algn="just"/>
            <a:endParaRPr lang="ru-RU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 таким нежданным и певучим бредням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Зовя с собой умы людей,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Был Иннокентий Анненский последним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царскосельских лебедей.</a:t>
            </a:r>
          </a:p>
          <a:p>
            <a:endParaRPr lang="ru-RU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Заканчивается оно так: </a:t>
            </a:r>
          </a:p>
          <a:p>
            <a:endParaRPr lang="ru-RU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Журчит вода, протачивая шлюзы,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Сырой травою пахнет мгла,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жалок голос одинокой музы,</a:t>
            </a:r>
            <a:b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Последней - Царского Села.</a:t>
            </a:r>
          </a:p>
        </p:txBody>
      </p:sp>
      <p:pic>
        <p:nvPicPr>
          <p:cNvPr id="10" name="Picture 6" descr="C:\Users\Татьяна\Desktop\Анненский\Анненский\12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357422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14813" y="714375"/>
            <a:ext cx="492918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003300"/>
                </a:solidFill>
                <a:latin typeface="Monotype Corsiva" pitchFamily="66" charset="0"/>
              </a:rPr>
              <a:t>Дмитрий </a:t>
            </a:r>
          </a:p>
          <a:p>
            <a:pPr algn="ctr"/>
            <a:r>
              <a:rPr lang="ru-RU" sz="6600" b="1" dirty="0">
                <a:solidFill>
                  <a:srgbClr val="003300"/>
                </a:solidFill>
                <a:latin typeface="Monotype Corsiva" pitchFamily="66" charset="0"/>
              </a:rPr>
              <a:t>Мережковский</a:t>
            </a:r>
          </a:p>
          <a:p>
            <a:pPr algn="ctr"/>
            <a:endParaRPr lang="ru-RU" sz="6600" b="1" dirty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1865-1941</a:t>
            </a:r>
            <a:endParaRPr lang="ru-RU" sz="4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286000" y="214313"/>
            <a:ext cx="6858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Дмитрий Сергеевич Мережковский происходил из украинского небогатого дворянского рода. Окончил историко-филологическое отделение Петербургского </a:t>
            </a:r>
            <a:b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университета. Первый сборник стихов выпустил в 1888 году. В 1889 году обвенчался с Зинаидой Гиппиус. Он один из основателей русского символизма. Переводил греческие трагедии, ездил в Грецию. В 1895-1905 годах издал религиозно-философскую трилогию "Христос и Антихрист". Автор исследования "Л. Толстой и Достоевский. "Жизнь и творчество" (1901-1902), "русской« трилогии "Царство Зверя" (1908-1918). Уже в 1914 году вышло 24-томное собрание сочинений Мережковского. Несколько заданный мистик. </a:t>
            </a:r>
          </a:p>
        </p:txBody>
      </p:sp>
      <p:pic>
        <p:nvPicPr>
          <p:cNvPr id="103425" name="Picture 1" descr="C:\Users\Татьяна\Desktop\Мережковский\Мережковский\Merezhk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1250" cy="311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000250" y="0"/>
            <a:ext cx="71437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 он сумел пророчески сказать обо всех нас: "Слишком ранние предтечи слишком медленной весны". Было у него и предчувствие, что буддизм одним крылом соприкасается с христианством. Ярый противник Октябрьской революции. Уехав в Париж, свято верил, что историческая миссия эмиграции - борьба с коммунизмом любыми средствами, и даже возлагал надежды на гитлеровскую войну против России. </a:t>
            </a:r>
          </a:p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Сейчас вышло 4-томное собрание сочинений Мережковского и репринтно переизданы его романы. Однако самый большой успех завоевала не проза писателя, а его пьеса "Павел I", блестяще поставленная на сцене Театра Советской Армии в 1989 году, с гениально сыгравшим роль императора Олегом Борисовым.</a:t>
            </a:r>
          </a:p>
        </p:txBody>
      </p:sp>
      <p:pic>
        <p:nvPicPr>
          <p:cNvPr id="102402" name="Picture 2" descr="C:\Users\Татьяна\Desktop\Мережковский\Мережковский\Merezhk-1931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3164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T4CTUPCNHN5M-645759840-1091</_dlc_DocId>
    <_dlc_DocIdUrl xmlns="c71519f2-859d-46c1-a1b6-2941efed936d">
      <Url>http://edu-sps.koiro.local/chuhloma/jarov/ger/_layouts/15/DocIdRedir.aspx?ID=T4CTUPCNHN5M-645759840-1091</Url>
      <Description>T4CTUPCNHN5M-645759840-1091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B1732F-5B7A-412E-B5E9-8A740439FAF7}"/>
</file>

<file path=customXml/itemProps2.xml><?xml version="1.0" encoding="utf-8"?>
<ds:datastoreItem xmlns:ds="http://schemas.openxmlformats.org/officeDocument/2006/customXml" ds:itemID="{8D2B8150-6FFB-409A-9A35-3EE0BE55B014}"/>
</file>

<file path=customXml/itemProps3.xml><?xml version="1.0" encoding="utf-8"?>
<ds:datastoreItem xmlns:ds="http://schemas.openxmlformats.org/officeDocument/2006/customXml" ds:itemID="{65544A8F-988B-4287-B11F-C12AD2A2A947}"/>
</file>

<file path=customXml/itemProps4.xml><?xml version="1.0" encoding="utf-8"?>
<ds:datastoreItem xmlns:ds="http://schemas.openxmlformats.org/officeDocument/2006/customXml" ds:itemID="{34244330-B3A3-457A-8F7F-41753293C074}"/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635</TotalTime>
  <Words>85</Words>
  <Application>Microsoft Office PowerPoint</Application>
  <PresentationFormat>Экран (4:3)</PresentationFormat>
  <Paragraphs>54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«Тихая моя родина…»</dc:title>
  <dc:creator>Маргарита Круглова</dc:creator>
  <cp:lastModifiedBy>Люда</cp:lastModifiedBy>
  <cp:revision>43</cp:revision>
  <dcterms:created xsi:type="dcterms:W3CDTF">2007-05-09T16:09:27Z</dcterms:created>
  <dcterms:modified xsi:type="dcterms:W3CDTF">2014-06-22T12:04:52Z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8b5e3fe3-1998-4317-bb15-fd8ec5300a6c</vt:lpwstr>
  </property>
</Properties>
</file>