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25" r:id="rId3"/>
    <p:sldId id="328" r:id="rId4"/>
    <p:sldId id="327" r:id="rId5"/>
    <p:sldId id="331" r:id="rId6"/>
    <p:sldId id="330" r:id="rId7"/>
    <p:sldId id="329" r:id="rId8"/>
    <p:sldId id="263" r:id="rId9"/>
    <p:sldId id="332" r:id="rId10"/>
    <p:sldId id="334" r:id="rId11"/>
    <p:sldId id="335" r:id="rId12"/>
    <p:sldId id="336" r:id="rId13"/>
    <p:sldId id="337" r:id="rId14"/>
    <p:sldId id="338" r:id="rId15"/>
    <p:sldId id="339" r:id="rId16"/>
    <p:sldId id="340" r:id="rId17"/>
    <p:sldId id="341" r:id="rId18"/>
    <p:sldId id="343" r:id="rId19"/>
    <p:sldId id="344" r:id="rId20"/>
    <p:sldId id="349" r:id="rId21"/>
    <p:sldId id="342" r:id="rId22"/>
    <p:sldId id="345" r:id="rId23"/>
    <p:sldId id="346" r:id="rId24"/>
    <p:sldId id="347" r:id="rId25"/>
    <p:sldId id="348" r:id="rId26"/>
  </p:sldIdLst>
  <p:sldSz cx="9144000" cy="6858000" type="screen4x3"/>
  <p:notesSz cx="6858000" cy="9144000"/>
  <p:defaultTextStyle>
    <a:defPPr>
      <a:defRPr lang="ru-RU"/>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6666FF"/>
    <a:srgbClr val="A50021"/>
    <a:srgbClr val="99CC00"/>
    <a:srgbClr val="33CCCC"/>
    <a:srgbClr val="66FFCC"/>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0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EB75E4B-B04B-4034-9EB5-133281DEFC99}" type="datetimeFigureOut">
              <a:rPr lang="ru-RU"/>
              <a:pPr>
                <a:defRPr/>
              </a:pPr>
              <a:t>10.04.2020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54F482-68E7-44DB-9CB5-7D02230A13CE}" type="slidenum">
              <a:rPr lang="ru-RU"/>
              <a:pPr>
                <a:defRPr/>
              </a:pPr>
              <a:t>‹#›</a:t>
            </a:fld>
            <a:endParaRPr lang="ru-RU"/>
          </a:p>
        </p:txBody>
      </p:sp>
    </p:spTree>
    <p:extLst>
      <p:ext uri="{BB962C8B-B14F-4D97-AF65-F5344CB8AC3E}">
        <p14:creationId xmlns:p14="http://schemas.microsoft.com/office/powerpoint/2010/main" val="420426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a:lstStyle/>
          <a:p>
            <a:fld id="{96B9A045-BC6C-45B2-A867-BD20EF940D24}" type="slidenum">
              <a:rPr lang="ru-RU" smtClean="0"/>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0755F7A-4B58-4EC6-BD5F-7739F0BB47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68211ED-1F88-4279-B9A5-2A57E7B14B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3F82A49-797E-4656-88A6-802E20B76E8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3754CDE2-1C7A-4CD8-87AD-BB7BF825616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00200"/>
            <a:ext cx="4038600" cy="4525963"/>
          </a:xfrm>
        </p:spPr>
        <p:txBody>
          <a:bodyPr/>
          <a:lstStyle/>
          <a:p>
            <a:pPr lvl="0"/>
            <a:r>
              <a:rPr lang="ru-RU" noProof="0" smtClean="0"/>
              <a:t>Вставка клипа мультимедиа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C6797A1-6A97-4974-BED4-8030836D114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0EEAAF-17DA-427F-8BDA-4D6A4D95832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FB74F7-72FB-47C7-BB30-BAE62DF5A89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73B8B46-0533-4799-B7C7-8EDDF25D1F5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544A07E-8D08-4389-8E9E-F15A1E43F0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E5FA8E7-0D3A-4B80-B210-89D83DED24E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F74A2E0-FC83-45CF-9902-835AE51B188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3A05D6F-4612-42A4-BEA7-8830DD347BD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441819C-B7FB-4900-BC6E-BA9ABB83A0A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66D2157-BC5D-41A5-808E-8122466C141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714500"/>
            <a:ext cx="9144000" cy="3124200"/>
          </a:xfrm>
        </p:spPr>
        <p:txBody>
          <a:bodyPr/>
          <a:lstStyle/>
          <a:p>
            <a:pPr eaLnBrk="1" hangingPunct="1"/>
            <a:r>
              <a:rPr lang="ru-RU" sz="3200" b="1" smtClean="0">
                <a:solidFill>
                  <a:srgbClr val="0000FF"/>
                </a:solidFill>
              </a:rPr>
              <a:t> </a:t>
            </a:r>
            <a:r>
              <a:rPr lang="ru-RU" sz="4000" b="1" i="1" smtClean="0">
                <a:solidFill>
                  <a:srgbClr val="0000FF"/>
                </a:solidFill>
              </a:rPr>
              <a:t/>
            </a:r>
            <a:br>
              <a:rPr lang="ru-RU" sz="4000" b="1" i="1" smtClean="0">
                <a:solidFill>
                  <a:srgbClr val="0000FF"/>
                </a:solidFill>
              </a:rPr>
            </a:br>
            <a:r>
              <a:rPr lang="ru-RU" sz="4000" b="1" i="1" smtClean="0">
                <a:solidFill>
                  <a:srgbClr val="0000FF"/>
                </a:solidFill>
              </a:rPr>
              <a:t> </a:t>
            </a:r>
            <a:r>
              <a:rPr lang="ru-RU" sz="5400" b="1" i="1" smtClean="0">
                <a:solidFill>
                  <a:srgbClr val="0000FF"/>
                </a:solidFill>
                <a:latin typeface="Georgia" pitchFamily="18" charset="0"/>
              </a:rPr>
              <a:t>Просвещение и наука во второй половине </a:t>
            </a:r>
            <a:r>
              <a:rPr lang="en-US" sz="5400" b="1" i="1" smtClean="0">
                <a:solidFill>
                  <a:srgbClr val="0000FF"/>
                </a:solidFill>
                <a:latin typeface="Georgia" pitchFamily="18" charset="0"/>
              </a:rPr>
              <a:t>XIX</a:t>
            </a:r>
            <a:r>
              <a:rPr lang="ru-RU" sz="5400" b="1" i="1" smtClean="0">
                <a:solidFill>
                  <a:srgbClr val="0000FF"/>
                </a:solidFill>
                <a:latin typeface="Georgia" pitchFamily="18" charset="0"/>
              </a:rPr>
              <a:t> века.</a:t>
            </a:r>
            <a:r>
              <a:rPr lang="ru-RU" sz="4000" b="1" i="1" smtClean="0">
                <a:solidFill>
                  <a:srgbClr val="0000FF"/>
                </a:solidFill>
                <a:latin typeface="Georgia" pitchFamily="18" charset="0"/>
              </a:rPr>
              <a:t/>
            </a:r>
            <a:br>
              <a:rPr lang="ru-RU" sz="4000" b="1" i="1" smtClean="0">
                <a:solidFill>
                  <a:srgbClr val="0000FF"/>
                </a:solidFill>
                <a:latin typeface="Georgia" pitchFamily="18" charset="0"/>
              </a:rPr>
            </a:br>
            <a:endParaRPr lang="ru-RU" sz="4000" b="1" i="1" smtClean="0">
              <a:solidFill>
                <a:srgbClr val="0000FF"/>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254000"/>
            <a:ext cx="8229600" cy="646113"/>
          </a:xfrm>
          <a:prstGeom prst="rect">
            <a:avLst/>
          </a:prstGeom>
          <a:noFill/>
          <a:ln w="9525">
            <a:noFill/>
            <a:miter lim="800000"/>
            <a:headEnd/>
            <a:tailEnd/>
          </a:ln>
        </p:spPr>
        <p:txBody>
          <a:bodyPr anchor="ctr">
            <a:spAutoFit/>
          </a:bodyPr>
          <a:lstStyle/>
          <a:p>
            <a:pPr algn="ctr"/>
            <a:r>
              <a:rPr lang="ru-RU" sz="3600" b="1"/>
              <a:t>2. Развитие науки и техники</a:t>
            </a:r>
          </a:p>
        </p:txBody>
      </p:sp>
      <p:sp>
        <p:nvSpPr>
          <p:cNvPr id="11267"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1268" name="Text Box 6"/>
          <p:cNvSpPr txBox="1">
            <a:spLocks noChangeArrowheads="1"/>
          </p:cNvSpPr>
          <p:nvPr/>
        </p:nvSpPr>
        <p:spPr bwMode="auto">
          <a:xfrm>
            <a:off x="3286125" y="1285875"/>
            <a:ext cx="5857875" cy="6494463"/>
          </a:xfrm>
          <a:prstGeom prst="rect">
            <a:avLst/>
          </a:prstGeom>
          <a:noFill/>
          <a:ln w="9525">
            <a:noFill/>
            <a:miter lim="800000"/>
            <a:headEnd/>
            <a:tailEnd/>
          </a:ln>
        </p:spPr>
        <p:txBody>
          <a:bodyPr>
            <a:spAutoFit/>
          </a:bodyPr>
          <a:lstStyle/>
          <a:p>
            <a:pPr algn="just"/>
            <a:r>
              <a:rPr lang="ru-RU" sz="2400"/>
              <a:t>      Успехи промышленности были тесно связаны с достижениями в различных отраслях науки и техники. Многие открытия русских ученых имели прикладной характер и широко использовались в прикладных целях, став весомым вкладом в мировой технический прогресс.</a:t>
            </a:r>
          </a:p>
          <a:p>
            <a:pPr algn="just"/>
            <a:endParaRPr lang="ru-RU" sz="2400"/>
          </a:p>
          <a:p>
            <a:pPr algn="just"/>
            <a:endParaRPr lang="ru-RU" sz="2400"/>
          </a:p>
          <a:p>
            <a:pPr algn="just"/>
            <a:r>
              <a:rPr lang="ru-RU" sz="2400"/>
              <a:t>1867 г. – труд «О средних величинах», в котором дана теорема, лежащая в основе различных вопросов теории вероятностей.</a:t>
            </a:r>
          </a:p>
          <a:p>
            <a:pPr algn="just"/>
            <a:r>
              <a:rPr lang="ru-RU" sz="2400"/>
              <a:t/>
            </a:r>
            <a:br>
              <a:rPr lang="ru-RU" sz="2400"/>
            </a:br>
            <a:endParaRPr lang="ru-RU" sz="2400"/>
          </a:p>
          <a:p>
            <a:endParaRPr lang="ru-RU" b="1"/>
          </a:p>
        </p:txBody>
      </p:sp>
      <p:pic>
        <p:nvPicPr>
          <p:cNvPr id="48130" name="Picture 2" descr="http://portal.snauka.ru/wp-content/uploads/2013/11/111013_1713_6.jpg"/>
          <p:cNvPicPr>
            <a:picLocks noChangeAspect="1" noChangeArrowheads="1"/>
          </p:cNvPicPr>
          <p:nvPr/>
        </p:nvPicPr>
        <p:blipFill>
          <a:blip r:embed="rId2"/>
          <a:srcRect/>
          <a:stretch>
            <a:fillRect/>
          </a:stretch>
        </p:blipFill>
        <p:spPr bwMode="auto">
          <a:xfrm>
            <a:off x="142844" y="1142984"/>
            <a:ext cx="3143272" cy="38687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270" name="TextBox 7"/>
          <p:cNvSpPr txBox="1">
            <a:spLocks noChangeArrowheads="1"/>
          </p:cNvSpPr>
          <p:nvPr/>
        </p:nvSpPr>
        <p:spPr bwMode="auto">
          <a:xfrm>
            <a:off x="0" y="5143500"/>
            <a:ext cx="3500438" cy="2062163"/>
          </a:xfrm>
          <a:prstGeom prst="rect">
            <a:avLst/>
          </a:prstGeom>
          <a:noFill/>
          <a:ln w="9525">
            <a:noFill/>
            <a:miter lim="800000"/>
            <a:headEnd/>
            <a:tailEnd/>
          </a:ln>
        </p:spPr>
        <p:txBody>
          <a:bodyPr>
            <a:spAutoFit/>
          </a:bodyPr>
          <a:lstStyle/>
          <a:p>
            <a:r>
              <a:rPr lang="ru-RU" sz="2400" b="1" i="1">
                <a:solidFill>
                  <a:srgbClr val="A50021"/>
                </a:solidFill>
                <a:latin typeface="Georgia" pitchFamily="18" charset="0"/>
              </a:rPr>
              <a:t>Математик и механик и Пафнутий Львович Чебышев</a:t>
            </a:r>
            <a:endParaRPr lang="ru-RU" sz="2400">
              <a:solidFill>
                <a:srgbClr val="FF0000"/>
              </a:solidFill>
            </a:endParaRPr>
          </a:p>
          <a:p>
            <a:endParaRPr lang="ru-RU"/>
          </a:p>
        </p:txBody>
      </p:sp>
      <p:pic>
        <p:nvPicPr>
          <p:cNvPr id="10" name="Picture 6" descr="http://xn--b1agafe7a1ai6f.xn--p1ai/images/8/d/prezentatsija-na-temu-velikie-russk_5.jpg"/>
          <p:cNvPicPr>
            <a:picLocks noChangeAspect="1" noChangeArrowheads="1"/>
          </p:cNvPicPr>
          <p:nvPr/>
        </p:nvPicPr>
        <p:blipFill>
          <a:blip r:embed="rId3"/>
          <a:srcRect/>
          <a:stretch>
            <a:fillRect/>
          </a:stretch>
        </p:blipFill>
        <p:spPr bwMode="auto">
          <a:xfrm>
            <a:off x="3214688" y="1357313"/>
            <a:ext cx="5929312" cy="5214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254000"/>
            <a:ext cx="8229600" cy="1200150"/>
          </a:xfrm>
          <a:prstGeom prst="rect">
            <a:avLst/>
          </a:prstGeom>
          <a:noFill/>
          <a:ln w="9525">
            <a:noFill/>
            <a:miter lim="800000"/>
            <a:headEnd/>
            <a:tailEnd/>
          </a:ln>
        </p:spPr>
        <p:txBody>
          <a:bodyPr anchor="ctr">
            <a:spAutoFit/>
          </a:bodyPr>
          <a:lstStyle/>
          <a:p>
            <a:pPr algn="ctr"/>
            <a:r>
              <a:rPr lang="ru-RU" sz="3600" b="1"/>
              <a:t>Открытие Столетовым </a:t>
            </a:r>
          </a:p>
          <a:p>
            <a:pPr algn="ctr"/>
            <a:r>
              <a:rPr lang="ru-RU" sz="3600" b="1"/>
              <a:t>скорости света</a:t>
            </a:r>
          </a:p>
        </p:txBody>
      </p:sp>
      <p:sp>
        <p:nvSpPr>
          <p:cNvPr id="12291" name="Text Box 4"/>
          <p:cNvSpPr txBox="1">
            <a:spLocks noChangeArrowheads="1"/>
          </p:cNvSpPr>
          <p:nvPr/>
        </p:nvSpPr>
        <p:spPr bwMode="auto">
          <a:xfrm>
            <a:off x="642938" y="1857375"/>
            <a:ext cx="8229600" cy="406400"/>
          </a:xfrm>
          <a:prstGeom prst="rect">
            <a:avLst/>
          </a:prstGeom>
          <a:noFill/>
          <a:ln w="9525">
            <a:noFill/>
            <a:miter lim="800000"/>
            <a:headEnd/>
            <a:tailEnd/>
          </a:ln>
        </p:spPr>
        <p:txBody>
          <a:bodyPr>
            <a:spAutoFit/>
          </a:bodyPr>
          <a:lstStyle/>
          <a:p>
            <a:pPr algn="ctr"/>
            <a:endParaRPr lang="ru-RU"/>
          </a:p>
        </p:txBody>
      </p:sp>
      <p:sp>
        <p:nvSpPr>
          <p:cNvPr id="12292" name="Text Box 6"/>
          <p:cNvSpPr txBox="1">
            <a:spLocks noChangeArrowheads="1"/>
          </p:cNvSpPr>
          <p:nvPr/>
        </p:nvSpPr>
        <p:spPr bwMode="auto">
          <a:xfrm>
            <a:off x="3429000" y="1500188"/>
            <a:ext cx="5715000" cy="4154487"/>
          </a:xfrm>
          <a:prstGeom prst="rect">
            <a:avLst/>
          </a:prstGeom>
          <a:noFill/>
          <a:ln w="9525">
            <a:noFill/>
            <a:miter lim="800000"/>
            <a:headEnd/>
            <a:tailEnd/>
          </a:ln>
        </p:spPr>
        <p:txBody>
          <a:bodyPr>
            <a:spAutoFit/>
          </a:bodyPr>
          <a:lstStyle/>
          <a:p>
            <a:r>
              <a:rPr lang="ru-RU" sz="2400" b="1"/>
              <a:t>А.Г. Столетов в 1876 г., измеряя отношение электромагнитных и электростатических единиц, получил значение, близкое к скорости света. </a:t>
            </a:r>
          </a:p>
          <a:p>
            <a:r>
              <a:rPr lang="ru-RU" sz="2400" b="1"/>
              <a:t>Предложение Столетова организовать измерение этой величины, принятое I конгрессом электриков в 1881 г., способствовало утверждению электромагнитной теории света.</a:t>
            </a:r>
          </a:p>
        </p:txBody>
      </p:sp>
      <p:pic>
        <p:nvPicPr>
          <p:cNvPr id="7" name="Picture 7" descr="%D1%81%D1%82%D0%BE%D0%BB%D0%B5%D1%82%D0%BE%D0%B2"/>
          <p:cNvPicPr>
            <a:picLocks noChangeAspect="1" noChangeArrowheads="1"/>
          </p:cNvPicPr>
          <p:nvPr/>
        </p:nvPicPr>
        <p:blipFill>
          <a:blip r:embed="rId2" cstate="email"/>
          <a:srcRect/>
          <a:stretch>
            <a:fillRect/>
          </a:stretch>
        </p:blipFill>
        <p:spPr bwMode="auto">
          <a:xfrm>
            <a:off x="285720" y="1571612"/>
            <a:ext cx="3016250" cy="391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294" name="TextBox 7"/>
          <p:cNvSpPr txBox="1">
            <a:spLocks noChangeArrowheads="1"/>
          </p:cNvSpPr>
          <p:nvPr/>
        </p:nvSpPr>
        <p:spPr bwMode="auto">
          <a:xfrm>
            <a:off x="214313" y="5643563"/>
            <a:ext cx="5143500" cy="1200150"/>
          </a:xfrm>
          <a:prstGeom prst="rect">
            <a:avLst/>
          </a:prstGeom>
          <a:noFill/>
          <a:ln w="9525">
            <a:noFill/>
            <a:miter lim="800000"/>
            <a:headEnd/>
            <a:tailEnd/>
          </a:ln>
        </p:spPr>
        <p:txBody>
          <a:bodyPr>
            <a:spAutoFit/>
          </a:bodyPr>
          <a:lstStyle/>
          <a:p>
            <a:r>
              <a:rPr lang="ru-RU" sz="2400" b="1" i="1">
                <a:solidFill>
                  <a:srgbClr val="A50021"/>
                </a:solidFill>
                <a:latin typeface="Georgia" pitchFamily="18" charset="0"/>
              </a:rPr>
              <a:t>Физик </a:t>
            </a:r>
          </a:p>
          <a:p>
            <a:r>
              <a:rPr lang="ru-RU" sz="2400" b="1" i="1">
                <a:solidFill>
                  <a:srgbClr val="A50021"/>
                </a:solidFill>
                <a:latin typeface="Georgia" pitchFamily="18" charset="0"/>
              </a:rPr>
              <a:t>Александр Григорьевич Столетов</a:t>
            </a:r>
            <a:endParaRPr lang="ru-RU"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Изобретение Яблочковым дуговой электролампы</a:t>
            </a:r>
          </a:p>
        </p:txBody>
      </p:sp>
      <p:sp>
        <p:nvSpPr>
          <p:cNvPr id="13315"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3316" name="Text Box 6"/>
          <p:cNvSpPr txBox="1">
            <a:spLocks noChangeArrowheads="1"/>
          </p:cNvSpPr>
          <p:nvPr/>
        </p:nvSpPr>
        <p:spPr bwMode="auto">
          <a:xfrm>
            <a:off x="4357688" y="1000125"/>
            <a:ext cx="4481512" cy="3540125"/>
          </a:xfrm>
          <a:prstGeom prst="rect">
            <a:avLst/>
          </a:prstGeom>
          <a:noFill/>
          <a:ln w="9525">
            <a:noFill/>
            <a:miter lim="800000"/>
            <a:headEnd/>
            <a:tailEnd/>
          </a:ln>
        </p:spPr>
        <p:txBody>
          <a:bodyPr>
            <a:spAutoFit/>
          </a:bodyPr>
          <a:lstStyle/>
          <a:p>
            <a:endParaRPr lang="ru-RU" sz="2800" b="1"/>
          </a:p>
          <a:p>
            <a:r>
              <a:rPr lang="ru-RU" sz="2800" b="1"/>
              <a:t>В 1876 г. П.Н. Яблочков создал дуговую электрическую лампу. Вскоре лампочки Яблочкова осветили улицы и дома многих городов мира.</a:t>
            </a:r>
          </a:p>
        </p:txBody>
      </p:sp>
      <p:pic>
        <p:nvPicPr>
          <p:cNvPr id="7" name="Picture 7" descr="%D1%8F%D0%B1%D0%BB%D0%BE%D1%87%D0%BA%D0%BE%D0%B2"/>
          <p:cNvPicPr>
            <a:picLocks noChangeAspect="1" noChangeArrowheads="1"/>
          </p:cNvPicPr>
          <p:nvPr/>
        </p:nvPicPr>
        <p:blipFill>
          <a:blip r:embed="rId2" cstate="email"/>
          <a:srcRect/>
          <a:stretch>
            <a:fillRect/>
          </a:stretch>
        </p:blipFill>
        <p:spPr bwMode="auto">
          <a:xfrm>
            <a:off x="428596" y="1071545"/>
            <a:ext cx="3286148" cy="4503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318" name="TextBox 7"/>
          <p:cNvSpPr txBox="1">
            <a:spLocks noChangeArrowheads="1"/>
          </p:cNvSpPr>
          <p:nvPr/>
        </p:nvSpPr>
        <p:spPr bwMode="auto">
          <a:xfrm>
            <a:off x="285750" y="5429250"/>
            <a:ext cx="4429125" cy="1384300"/>
          </a:xfrm>
          <a:prstGeom prst="rect">
            <a:avLst/>
          </a:prstGeom>
          <a:noFill/>
          <a:ln w="9525">
            <a:noFill/>
            <a:miter lim="800000"/>
            <a:headEnd/>
            <a:tailEnd/>
          </a:ln>
        </p:spPr>
        <p:txBody>
          <a:bodyPr>
            <a:spAutoFit/>
          </a:bodyPr>
          <a:lstStyle/>
          <a:p>
            <a:r>
              <a:rPr lang="ru-RU" sz="2800" b="1" i="1">
                <a:solidFill>
                  <a:srgbClr val="A50021"/>
                </a:solidFill>
                <a:latin typeface="Georgia" pitchFamily="18" charset="0"/>
              </a:rPr>
              <a:t>Физик </a:t>
            </a:r>
          </a:p>
          <a:p>
            <a:r>
              <a:rPr lang="ru-RU" sz="2800" b="1" i="1">
                <a:solidFill>
                  <a:srgbClr val="A50021"/>
                </a:solidFill>
                <a:latin typeface="Georgia" pitchFamily="18" charset="0"/>
              </a:rPr>
              <a:t>Павел Николаевич Яблочков</a:t>
            </a:r>
            <a:endParaRPr lang="ru-RU" sz="2800"/>
          </a:p>
        </p:txBody>
      </p:sp>
      <p:pic>
        <p:nvPicPr>
          <p:cNvPr id="9" name="Picture 7" descr="%D1%81%D0%B2%D0%B5%D1%87%D0%B0%20%D1%8F%D0%B1%D0%BB%D0%BE%D1%87%D0%BA%D0%BE%D0%B2%D0%B0"/>
          <p:cNvPicPr>
            <a:picLocks noChangeAspect="1" noChangeArrowheads="1"/>
          </p:cNvPicPr>
          <p:nvPr/>
        </p:nvPicPr>
        <p:blipFill>
          <a:blip r:embed="rId3"/>
          <a:srcRect/>
          <a:stretch>
            <a:fillRect/>
          </a:stretch>
        </p:blipFill>
        <p:spPr bwMode="auto">
          <a:xfrm>
            <a:off x="4286250" y="1143000"/>
            <a:ext cx="4286250" cy="4429125"/>
          </a:xfrm>
          <a:prstGeom prst="rect">
            <a:avLst/>
          </a:prstGeom>
          <a:noFill/>
          <a:ln w="9525">
            <a:noFill/>
            <a:miter lim="800000"/>
            <a:headEnd/>
            <a:tailEnd/>
          </a:ln>
        </p:spPr>
      </p:pic>
      <p:sp>
        <p:nvSpPr>
          <p:cNvPr id="13320" name="TextBox 9"/>
          <p:cNvSpPr txBox="1">
            <a:spLocks noChangeArrowheads="1"/>
          </p:cNvSpPr>
          <p:nvPr/>
        </p:nvSpPr>
        <p:spPr bwMode="auto">
          <a:xfrm>
            <a:off x="4714875" y="5857875"/>
            <a:ext cx="3500438" cy="523875"/>
          </a:xfrm>
          <a:prstGeom prst="rect">
            <a:avLst/>
          </a:prstGeom>
          <a:noFill/>
          <a:ln w="9525">
            <a:noFill/>
            <a:miter lim="800000"/>
            <a:headEnd/>
            <a:tailEnd/>
          </a:ln>
        </p:spPr>
        <p:txBody>
          <a:bodyPr>
            <a:spAutoFit/>
          </a:bodyPr>
          <a:lstStyle/>
          <a:p>
            <a:pPr algn="ctr"/>
            <a:r>
              <a:rPr lang="ru-RU" sz="2800" b="1"/>
              <a:t>Свеча Яблочкова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Самолет Можайского</a:t>
            </a:r>
          </a:p>
        </p:txBody>
      </p:sp>
      <p:sp>
        <p:nvSpPr>
          <p:cNvPr id="14339"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4340" name="Text Box 6"/>
          <p:cNvSpPr txBox="1">
            <a:spLocks noChangeArrowheads="1"/>
          </p:cNvSpPr>
          <p:nvPr/>
        </p:nvSpPr>
        <p:spPr bwMode="auto">
          <a:xfrm>
            <a:off x="3786188" y="1285875"/>
            <a:ext cx="5053012" cy="3540125"/>
          </a:xfrm>
          <a:prstGeom prst="rect">
            <a:avLst/>
          </a:prstGeom>
          <a:noFill/>
          <a:ln w="9525">
            <a:noFill/>
            <a:miter lim="800000"/>
            <a:headEnd/>
            <a:tailEnd/>
          </a:ln>
        </p:spPr>
        <p:txBody>
          <a:bodyPr>
            <a:spAutoFit/>
          </a:bodyPr>
          <a:lstStyle/>
          <a:p>
            <a:r>
              <a:rPr lang="ru-RU" b="1"/>
              <a:t>В 1881 г. морской офицер А.Ф.Можайский сконструировал первый в мире самолет, правда, его испытания закончились неудачей.</a:t>
            </a:r>
          </a:p>
        </p:txBody>
      </p:sp>
      <p:pic>
        <p:nvPicPr>
          <p:cNvPr id="50178" name="Picture 2" descr="http://vologda.bezformata.ru/content/image121224537.jpg"/>
          <p:cNvPicPr>
            <a:picLocks noChangeAspect="1" noChangeArrowheads="1"/>
          </p:cNvPicPr>
          <p:nvPr/>
        </p:nvPicPr>
        <p:blipFill>
          <a:blip r:embed="rId2" cstate="email"/>
          <a:srcRect/>
          <a:stretch>
            <a:fillRect/>
          </a:stretch>
        </p:blipFill>
        <p:spPr bwMode="auto">
          <a:xfrm>
            <a:off x="142844" y="1000108"/>
            <a:ext cx="3643337" cy="4429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Box 7"/>
          <p:cNvSpPr txBox="1">
            <a:spLocks noChangeArrowheads="1"/>
          </p:cNvSpPr>
          <p:nvPr/>
        </p:nvSpPr>
        <p:spPr bwMode="auto">
          <a:xfrm>
            <a:off x="214313" y="5429250"/>
            <a:ext cx="4572000" cy="1384300"/>
          </a:xfrm>
          <a:prstGeom prst="rect">
            <a:avLst/>
          </a:prstGeom>
          <a:noFill/>
          <a:ln w="9525">
            <a:noFill/>
            <a:miter lim="800000"/>
            <a:headEnd/>
            <a:tailEnd/>
          </a:ln>
        </p:spPr>
        <p:txBody>
          <a:bodyPr>
            <a:spAutoFit/>
          </a:bodyPr>
          <a:lstStyle/>
          <a:p>
            <a:r>
              <a:rPr lang="ru-RU" sz="2800" b="1" i="1">
                <a:solidFill>
                  <a:srgbClr val="A50021"/>
                </a:solidFill>
                <a:latin typeface="Georgia" pitchFamily="18" charset="0"/>
              </a:rPr>
              <a:t>Физик </a:t>
            </a:r>
          </a:p>
          <a:p>
            <a:r>
              <a:rPr lang="ru-RU" sz="2800" b="1" i="1">
                <a:solidFill>
                  <a:srgbClr val="A50021"/>
                </a:solidFill>
                <a:latin typeface="Georgia" pitchFamily="18" charset="0"/>
              </a:rPr>
              <a:t>Александр Федорович Можайский</a:t>
            </a:r>
            <a:endParaRPr lang="ru-RU" sz="2800"/>
          </a:p>
        </p:txBody>
      </p:sp>
      <p:pic>
        <p:nvPicPr>
          <p:cNvPr id="50180" name="Picture 4" descr="C:\Users\Ольга\Desktop\76327543_11_07_20_glav.jpg"/>
          <p:cNvPicPr>
            <a:picLocks noChangeAspect="1" noChangeArrowheads="1"/>
          </p:cNvPicPr>
          <p:nvPr/>
        </p:nvPicPr>
        <p:blipFill>
          <a:blip r:embed="rId3"/>
          <a:srcRect/>
          <a:stretch>
            <a:fillRect/>
          </a:stretch>
        </p:blipFill>
        <p:spPr bwMode="auto">
          <a:xfrm>
            <a:off x="3643306" y="1142984"/>
            <a:ext cx="5286412" cy="43497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Гусеничный трактор Блинова</a:t>
            </a:r>
          </a:p>
        </p:txBody>
      </p:sp>
      <p:sp>
        <p:nvSpPr>
          <p:cNvPr id="15363"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5364" name="Text Box 6"/>
          <p:cNvSpPr txBox="1">
            <a:spLocks noChangeArrowheads="1"/>
          </p:cNvSpPr>
          <p:nvPr/>
        </p:nvSpPr>
        <p:spPr bwMode="auto">
          <a:xfrm>
            <a:off x="4214813" y="1428750"/>
            <a:ext cx="4929187" cy="2062163"/>
          </a:xfrm>
          <a:prstGeom prst="rect">
            <a:avLst/>
          </a:prstGeom>
          <a:noFill/>
          <a:ln w="9525">
            <a:noFill/>
            <a:miter lim="800000"/>
            <a:headEnd/>
            <a:tailEnd/>
          </a:ln>
        </p:spPr>
        <p:txBody>
          <a:bodyPr>
            <a:spAutoFit/>
          </a:bodyPr>
          <a:lstStyle/>
          <a:p>
            <a:r>
              <a:rPr lang="ru-RU" b="1"/>
              <a:t>В 1888 г. механик-самоучка Ф.А. Блинов изобрел гусеничный трактор.</a:t>
            </a:r>
          </a:p>
        </p:txBody>
      </p:sp>
      <p:pic>
        <p:nvPicPr>
          <p:cNvPr id="53250" name="Picture 2" descr="C:\Users\Ольга\Desktop\5c0cbb263c7e8792fb06f9f93cd7c20e.jpg"/>
          <p:cNvPicPr>
            <a:picLocks noChangeAspect="1" noChangeArrowheads="1"/>
          </p:cNvPicPr>
          <p:nvPr/>
        </p:nvPicPr>
        <p:blipFill>
          <a:blip r:embed="rId2" cstate="email"/>
          <a:srcRect/>
          <a:stretch>
            <a:fillRect/>
          </a:stretch>
        </p:blipFill>
        <p:spPr bwMode="auto">
          <a:xfrm>
            <a:off x="357158" y="1142984"/>
            <a:ext cx="3357586" cy="4438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D0%B3%D1%83%D1%81%D0%B5%D0%BD%D1%82%D1%80"/>
          <p:cNvPicPr>
            <a:picLocks noChangeAspect="1" noChangeArrowheads="1"/>
          </p:cNvPicPr>
          <p:nvPr/>
        </p:nvPicPr>
        <p:blipFill>
          <a:blip r:embed="rId3"/>
          <a:srcRect/>
          <a:stretch>
            <a:fillRect/>
          </a:stretch>
        </p:blipFill>
        <p:spPr bwMode="auto">
          <a:xfrm>
            <a:off x="4000496" y="1071546"/>
            <a:ext cx="4929222" cy="442915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Таблица Менделеева</a:t>
            </a:r>
          </a:p>
        </p:txBody>
      </p:sp>
      <p:sp>
        <p:nvSpPr>
          <p:cNvPr id="16387"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6388" name="Text Box 5"/>
          <p:cNvSpPr txBox="1">
            <a:spLocks noChangeArrowheads="1"/>
          </p:cNvSpPr>
          <p:nvPr/>
        </p:nvSpPr>
        <p:spPr bwMode="auto">
          <a:xfrm>
            <a:off x="152400" y="5638800"/>
            <a:ext cx="3419475" cy="892175"/>
          </a:xfrm>
          <a:prstGeom prst="rect">
            <a:avLst/>
          </a:prstGeom>
          <a:noFill/>
          <a:ln w="9525">
            <a:noFill/>
            <a:miter lim="800000"/>
            <a:headEnd/>
            <a:tailEnd/>
          </a:ln>
        </p:spPr>
        <p:txBody>
          <a:bodyPr>
            <a:spAutoFit/>
          </a:bodyPr>
          <a:lstStyle/>
          <a:p>
            <a:r>
              <a:rPr lang="ru-RU" sz="2000"/>
              <a:t> </a:t>
            </a:r>
            <a:r>
              <a:rPr lang="ru-RU" sz="2000" b="1" i="1">
                <a:solidFill>
                  <a:srgbClr val="A50021"/>
                </a:solidFill>
                <a:latin typeface="Georgia" pitchFamily="18" charset="0"/>
              </a:rPr>
              <a:t>Дмитрий Иванович Менделеев</a:t>
            </a:r>
            <a:endParaRPr lang="ru-RU" sz="2000"/>
          </a:p>
          <a:p>
            <a:endParaRPr lang="ru-RU" sz="1200"/>
          </a:p>
        </p:txBody>
      </p:sp>
      <p:sp>
        <p:nvSpPr>
          <p:cNvPr id="16389" name="Text Box 6"/>
          <p:cNvSpPr txBox="1">
            <a:spLocks noChangeArrowheads="1"/>
          </p:cNvSpPr>
          <p:nvPr/>
        </p:nvSpPr>
        <p:spPr bwMode="auto">
          <a:xfrm>
            <a:off x="3571875" y="857250"/>
            <a:ext cx="5572125" cy="5324475"/>
          </a:xfrm>
          <a:prstGeom prst="rect">
            <a:avLst/>
          </a:prstGeom>
          <a:noFill/>
          <a:ln w="9525">
            <a:noFill/>
            <a:miter lim="800000"/>
            <a:headEnd/>
            <a:tailEnd/>
          </a:ln>
        </p:spPr>
        <p:txBody>
          <a:bodyPr>
            <a:spAutoFit/>
          </a:bodyPr>
          <a:lstStyle/>
          <a:p>
            <a:r>
              <a:rPr lang="ru-RU" sz="2000" b="1"/>
              <a:t>Д.И. Менделеев был ученым с разносторонними знаниями и интересами (химия, физика, метрология, воздухоплавания, сельское хозяйство, экономика, просвещение. Всемирную славу ему принесло открытие в 1869 г. периодического закона химических элементов - одного из основных законов естествознания. Периодическая система элементов Менделеева показывает, что химические свойства элементов, т. е. их качества, обусловлены количеством их атомного веса. Тем самым его открытие служит блестящим подтверждением одного из общих законов развития природы - закона перехода количества в качество.</a:t>
            </a:r>
          </a:p>
        </p:txBody>
      </p:sp>
      <p:pic>
        <p:nvPicPr>
          <p:cNvPr id="54274" name="Picture 2" descr="http://www.people.su/images/aboutbio/item_39_1.jpg"/>
          <p:cNvPicPr>
            <a:picLocks noChangeAspect="1" noChangeArrowheads="1"/>
          </p:cNvPicPr>
          <p:nvPr/>
        </p:nvPicPr>
        <p:blipFill>
          <a:blip r:embed="rId2" cstate="email"/>
          <a:srcRect/>
          <a:stretch>
            <a:fillRect/>
          </a:stretch>
        </p:blipFill>
        <p:spPr bwMode="auto">
          <a:xfrm>
            <a:off x="142844" y="928670"/>
            <a:ext cx="3429024" cy="45592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4275" name="Picture 3" descr="C:\Users\Ольга\Desktop\tablitsa.jpg"/>
          <p:cNvPicPr>
            <a:picLocks noChangeAspect="1" noChangeArrowheads="1"/>
          </p:cNvPicPr>
          <p:nvPr/>
        </p:nvPicPr>
        <p:blipFill>
          <a:blip r:embed="rId3" cstate="email"/>
          <a:srcRect/>
          <a:stretch>
            <a:fillRect/>
          </a:stretch>
        </p:blipFill>
        <p:spPr bwMode="auto">
          <a:xfrm>
            <a:off x="3143240" y="785794"/>
            <a:ext cx="6000760" cy="53578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Доклад Попова по радиосвязи</a:t>
            </a:r>
          </a:p>
        </p:txBody>
      </p:sp>
      <p:sp>
        <p:nvSpPr>
          <p:cNvPr id="17411"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7412" name="Text Box 5"/>
          <p:cNvSpPr txBox="1">
            <a:spLocks noChangeArrowheads="1"/>
          </p:cNvSpPr>
          <p:nvPr/>
        </p:nvSpPr>
        <p:spPr bwMode="auto">
          <a:xfrm>
            <a:off x="152400" y="5638800"/>
            <a:ext cx="2990850" cy="708025"/>
          </a:xfrm>
          <a:prstGeom prst="rect">
            <a:avLst/>
          </a:prstGeom>
          <a:noFill/>
          <a:ln w="9525">
            <a:noFill/>
            <a:miter lim="800000"/>
            <a:headEnd/>
            <a:tailEnd/>
          </a:ln>
        </p:spPr>
        <p:txBody>
          <a:bodyPr>
            <a:spAutoFit/>
          </a:bodyPr>
          <a:lstStyle/>
          <a:p>
            <a:r>
              <a:rPr lang="ru-RU" sz="1200"/>
              <a:t> </a:t>
            </a:r>
            <a:r>
              <a:rPr lang="ru-RU" sz="2000" b="1" i="1">
                <a:solidFill>
                  <a:srgbClr val="A50021"/>
                </a:solidFill>
                <a:latin typeface="Georgia" pitchFamily="18" charset="0"/>
              </a:rPr>
              <a:t>Александр Степанович Попов</a:t>
            </a:r>
            <a:endParaRPr lang="ru-RU" sz="2000"/>
          </a:p>
        </p:txBody>
      </p:sp>
      <p:sp>
        <p:nvSpPr>
          <p:cNvPr id="17413" name="Text Box 6"/>
          <p:cNvSpPr txBox="1">
            <a:spLocks noChangeArrowheads="1"/>
          </p:cNvSpPr>
          <p:nvPr/>
        </p:nvSpPr>
        <p:spPr bwMode="auto">
          <a:xfrm>
            <a:off x="3143250" y="1071563"/>
            <a:ext cx="6000750" cy="4894262"/>
          </a:xfrm>
          <a:prstGeom prst="rect">
            <a:avLst/>
          </a:prstGeom>
          <a:noFill/>
          <a:ln w="9525">
            <a:noFill/>
            <a:miter lim="800000"/>
            <a:headEnd/>
            <a:tailEnd/>
          </a:ln>
        </p:spPr>
        <p:txBody>
          <a:bodyPr>
            <a:spAutoFit/>
          </a:bodyPr>
          <a:lstStyle/>
          <a:p>
            <a:r>
              <a:rPr lang="ru-RU" sz="2400" b="1"/>
              <a:t>Профессор А.С. Попов разработал генератор электромагнитных колебаний; 25 апреля 1895 г. в Русском физическом обществе продемонстрировал изготовленный им приемник-передатчик. В 1900 г. радиоприемник Попова был использован в практических целях для спасения рыбаков в Финском заливе. За свое открытие ученый был удостоен Большой золотой медали на Всемирной выставке в Париже в 1900 г.</a:t>
            </a:r>
          </a:p>
        </p:txBody>
      </p:sp>
      <p:pic>
        <p:nvPicPr>
          <p:cNvPr id="7" name="Picture 7" descr="008798"/>
          <p:cNvPicPr>
            <a:picLocks noChangeAspect="1" noChangeArrowheads="1"/>
          </p:cNvPicPr>
          <p:nvPr/>
        </p:nvPicPr>
        <p:blipFill>
          <a:blip r:embed="rId2"/>
          <a:srcRect/>
          <a:stretch>
            <a:fillRect/>
          </a:stretch>
        </p:blipFill>
        <p:spPr bwMode="auto">
          <a:xfrm>
            <a:off x="142844" y="1214422"/>
            <a:ext cx="3286148" cy="4357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D1%80%D0%B0%D0%B4%D0%B8%D0%BE%D0%BF%D1%80%D0%BF%D0%BE%D0%BF%D0%BE%D0%B2%D0%B0"/>
          <p:cNvPicPr>
            <a:picLocks noChangeAspect="1" noChangeArrowheads="1"/>
          </p:cNvPicPr>
          <p:nvPr/>
        </p:nvPicPr>
        <p:blipFill>
          <a:blip r:embed="rId3"/>
          <a:srcRect/>
          <a:stretch>
            <a:fillRect/>
          </a:stretch>
        </p:blipFill>
        <p:spPr bwMode="auto">
          <a:xfrm>
            <a:off x="3071802" y="1000108"/>
            <a:ext cx="6072198" cy="5214974"/>
          </a:xfrm>
          <a:prstGeom prst="rect">
            <a:avLst/>
          </a:prstGeom>
          <a:ln>
            <a:noFill/>
          </a:ln>
          <a:effectLst>
            <a:softEdge rad="112500"/>
          </a:effectLst>
        </p:spPr>
      </p:pic>
      <p:sp>
        <p:nvSpPr>
          <p:cNvPr id="17416" name="TextBox 8"/>
          <p:cNvSpPr txBox="1">
            <a:spLocks noChangeArrowheads="1"/>
          </p:cNvSpPr>
          <p:nvPr/>
        </p:nvSpPr>
        <p:spPr bwMode="auto">
          <a:xfrm>
            <a:off x="3714750" y="6215063"/>
            <a:ext cx="4214813" cy="584200"/>
          </a:xfrm>
          <a:prstGeom prst="rect">
            <a:avLst/>
          </a:prstGeom>
          <a:noFill/>
          <a:ln w="9525">
            <a:noFill/>
            <a:miter lim="800000"/>
            <a:headEnd/>
            <a:tailEnd/>
          </a:ln>
        </p:spPr>
        <p:txBody>
          <a:bodyPr>
            <a:spAutoFit/>
          </a:bodyPr>
          <a:lstStyle/>
          <a:p>
            <a:pPr algn="ctr"/>
            <a:r>
              <a:rPr lang="ru-RU"/>
              <a:t>Радио Попова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384300"/>
          </a:xfrm>
          <a:prstGeom prst="rect">
            <a:avLst/>
          </a:prstGeom>
          <a:noFill/>
          <a:ln w="9525">
            <a:noFill/>
            <a:miter lim="800000"/>
            <a:headEnd/>
            <a:tailEnd/>
          </a:ln>
        </p:spPr>
        <p:txBody>
          <a:bodyPr anchor="ctr">
            <a:spAutoFit/>
          </a:bodyPr>
          <a:lstStyle/>
          <a:p>
            <a:pPr algn="ctr"/>
            <a:r>
              <a:rPr lang="ru-RU" sz="2800" b="1"/>
              <a:t>На Всемирной выставке в Париже демонстрировалась коллекция русских почв, собранная Докучаевым</a:t>
            </a:r>
          </a:p>
        </p:txBody>
      </p:sp>
      <p:sp>
        <p:nvSpPr>
          <p:cNvPr id="18435"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8436" name="Text Box 5"/>
          <p:cNvSpPr txBox="1">
            <a:spLocks noChangeArrowheads="1"/>
          </p:cNvSpPr>
          <p:nvPr/>
        </p:nvSpPr>
        <p:spPr bwMode="auto">
          <a:xfrm>
            <a:off x="152400" y="5638800"/>
            <a:ext cx="533400" cy="406400"/>
          </a:xfrm>
          <a:prstGeom prst="rect">
            <a:avLst/>
          </a:prstGeom>
          <a:noFill/>
          <a:ln w="9525">
            <a:noFill/>
            <a:miter lim="800000"/>
            <a:headEnd/>
            <a:tailEnd/>
          </a:ln>
        </p:spPr>
        <p:txBody>
          <a:bodyPr>
            <a:spAutoFit/>
          </a:bodyPr>
          <a:lstStyle/>
          <a:p>
            <a:r>
              <a:rPr lang="ru-RU" sz="1200"/>
              <a:t> 1 / 1</a:t>
            </a:r>
          </a:p>
        </p:txBody>
      </p:sp>
      <p:sp>
        <p:nvSpPr>
          <p:cNvPr id="18437" name="Text Box 6"/>
          <p:cNvSpPr txBox="1">
            <a:spLocks noChangeArrowheads="1"/>
          </p:cNvSpPr>
          <p:nvPr/>
        </p:nvSpPr>
        <p:spPr bwMode="auto">
          <a:xfrm>
            <a:off x="3214688" y="1928813"/>
            <a:ext cx="5929312" cy="4154487"/>
          </a:xfrm>
          <a:prstGeom prst="rect">
            <a:avLst/>
          </a:prstGeom>
          <a:noFill/>
          <a:ln w="9525">
            <a:noFill/>
            <a:miter lim="800000"/>
            <a:headEnd/>
            <a:tailEnd/>
          </a:ln>
        </p:spPr>
        <p:txBody>
          <a:bodyPr>
            <a:spAutoFit/>
          </a:bodyPr>
          <a:lstStyle/>
          <a:p>
            <a:r>
              <a:rPr lang="ru-RU" sz="2400"/>
              <a:t>В.В.Докучаев положил начало науке о свойствах различных почв. В 1889 г. на Всемирной выставке в Париже демонстрировались опубликованные труды Докучаева, удостоенные золотой медали. В книге «Наши степи прежде и теперь» ученый изложил план борьбы с засухой, поразившей черноземную полосу России в 1891 г. Этот план предусматривал меры воздействия на природу степей путем посадок лесов.</a:t>
            </a:r>
          </a:p>
        </p:txBody>
      </p:sp>
      <p:pic>
        <p:nvPicPr>
          <p:cNvPr id="55298" name="Picture 2" descr="C:\Users\Ольга\Desktop\i_015.jpg"/>
          <p:cNvPicPr>
            <a:picLocks noChangeAspect="1" noChangeArrowheads="1"/>
          </p:cNvPicPr>
          <p:nvPr/>
        </p:nvPicPr>
        <p:blipFill>
          <a:blip r:embed="rId2"/>
          <a:srcRect/>
          <a:stretch>
            <a:fillRect/>
          </a:stretch>
        </p:blipFill>
        <p:spPr bwMode="auto">
          <a:xfrm>
            <a:off x="0" y="1643050"/>
            <a:ext cx="3286116" cy="41434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439" name="TextBox 7"/>
          <p:cNvSpPr txBox="1">
            <a:spLocks noChangeArrowheads="1"/>
          </p:cNvSpPr>
          <p:nvPr/>
        </p:nvSpPr>
        <p:spPr bwMode="auto">
          <a:xfrm>
            <a:off x="0" y="5903913"/>
            <a:ext cx="5000625" cy="954087"/>
          </a:xfrm>
          <a:prstGeom prst="rect">
            <a:avLst/>
          </a:prstGeom>
          <a:noFill/>
          <a:ln w="9525">
            <a:noFill/>
            <a:miter lim="800000"/>
            <a:headEnd/>
            <a:tailEnd/>
          </a:ln>
        </p:spPr>
        <p:txBody>
          <a:bodyPr>
            <a:spAutoFit/>
          </a:bodyPr>
          <a:lstStyle/>
          <a:p>
            <a:r>
              <a:rPr lang="ru-RU" sz="2800" b="1" i="1">
                <a:solidFill>
                  <a:srgbClr val="A50021"/>
                </a:solidFill>
                <a:latin typeface="Georgia" pitchFamily="18" charset="0"/>
              </a:rPr>
              <a:t>Василий Васильевич Докучаев</a:t>
            </a:r>
            <a:endParaRPr lang="ru-RU" sz="2800"/>
          </a:p>
        </p:txBody>
      </p:sp>
      <p:pic>
        <p:nvPicPr>
          <p:cNvPr id="55299" name="Picture 3" descr="C:\Users\Ольга\Desktop\000005.jpg"/>
          <p:cNvPicPr>
            <a:picLocks noChangeAspect="1" noChangeArrowheads="1"/>
          </p:cNvPicPr>
          <p:nvPr/>
        </p:nvPicPr>
        <p:blipFill>
          <a:blip r:embed="rId3"/>
          <a:srcRect/>
          <a:stretch>
            <a:fillRect/>
          </a:stretch>
        </p:blipFill>
        <p:spPr bwMode="auto">
          <a:xfrm>
            <a:off x="3214678" y="1357299"/>
            <a:ext cx="5929322" cy="52864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254000"/>
            <a:ext cx="8229600" cy="646113"/>
          </a:xfrm>
          <a:prstGeom prst="rect">
            <a:avLst/>
          </a:prstGeom>
          <a:noFill/>
          <a:ln w="9525">
            <a:noFill/>
            <a:miter lim="800000"/>
            <a:headEnd/>
            <a:tailEnd/>
          </a:ln>
        </p:spPr>
        <p:txBody>
          <a:bodyPr anchor="ctr">
            <a:spAutoFit/>
          </a:bodyPr>
          <a:lstStyle/>
          <a:p>
            <a:pPr algn="ctr"/>
            <a:r>
              <a:rPr lang="ru-RU" sz="3600" b="1"/>
              <a:t>Ученые-натуралисты</a:t>
            </a:r>
          </a:p>
        </p:txBody>
      </p:sp>
      <p:sp>
        <p:nvSpPr>
          <p:cNvPr id="19459"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19460" name="Text Box 5"/>
          <p:cNvSpPr txBox="1">
            <a:spLocks noChangeArrowheads="1"/>
          </p:cNvSpPr>
          <p:nvPr/>
        </p:nvSpPr>
        <p:spPr bwMode="auto">
          <a:xfrm>
            <a:off x="152400" y="5638800"/>
            <a:ext cx="3562350" cy="892175"/>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Иван Михайлович Сеченов</a:t>
            </a:r>
            <a:r>
              <a:rPr lang="ru-RU" sz="2000"/>
              <a:t> </a:t>
            </a:r>
          </a:p>
          <a:p>
            <a:endParaRPr lang="ru-RU" sz="1200"/>
          </a:p>
        </p:txBody>
      </p:sp>
      <p:pic>
        <p:nvPicPr>
          <p:cNvPr id="19461" name="Picture 2" descr="C:\Users\Ольга\Desktop\image063.jpg"/>
          <p:cNvPicPr>
            <a:picLocks noChangeAspect="1" noChangeArrowheads="1"/>
          </p:cNvPicPr>
          <p:nvPr/>
        </p:nvPicPr>
        <p:blipFill>
          <a:blip r:embed="rId2" cstate="email"/>
          <a:srcRect/>
          <a:stretch>
            <a:fillRect/>
          </a:stretch>
        </p:blipFill>
        <p:spPr bwMode="auto">
          <a:xfrm>
            <a:off x="214313" y="1000125"/>
            <a:ext cx="3500437" cy="4643438"/>
          </a:xfrm>
          <a:prstGeom prst="rect">
            <a:avLst/>
          </a:prstGeom>
          <a:noFill/>
          <a:ln w="9525">
            <a:noFill/>
            <a:miter lim="800000"/>
            <a:headEnd/>
            <a:tailEnd/>
          </a:ln>
        </p:spPr>
      </p:pic>
      <p:sp>
        <p:nvSpPr>
          <p:cNvPr id="19462" name="TextBox 8"/>
          <p:cNvSpPr txBox="1">
            <a:spLocks noChangeArrowheads="1"/>
          </p:cNvSpPr>
          <p:nvPr/>
        </p:nvSpPr>
        <p:spPr bwMode="auto">
          <a:xfrm>
            <a:off x="3929063" y="1214438"/>
            <a:ext cx="5072062" cy="3786187"/>
          </a:xfrm>
          <a:prstGeom prst="rect">
            <a:avLst/>
          </a:prstGeom>
          <a:noFill/>
          <a:ln w="9525">
            <a:noFill/>
            <a:miter lim="800000"/>
            <a:headEnd/>
            <a:tailEnd/>
          </a:ln>
        </p:spPr>
        <p:txBody>
          <a:bodyPr>
            <a:spAutoFit/>
          </a:bodyPr>
          <a:lstStyle/>
          <a:p>
            <a:r>
              <a:rPr lang="ru-RU" sz="2400" b="1"/>
              <a:t>    И.М. Сеченов создал учение о рефлексах головного мозга, осуществив переворот в биологии. Первым доказал единство и взаимную обусловленность психических и телесных явлений, подчеркнув, что мыслительная деятельность это результат работы головного мозга.</a:t>
            </a:r>
          </a:p>
        </p:txBody>
      </p:sp>
      <p:pic>
        <p:nvPicPr>
          <p:cNvPr id="56323" name="Picture 3" descr="C:\Users\Ольга\Desktop\image005.jpg"/>
          <p:cNvPicPr>
            <a:picLocks noChangeAspect="1" noChangeArrowheads="1"/>
          </p:cNvPicPr>
          <p:nvPr/>
        </p:nvPicPr>
        <p:blipFill>
          <a:blip r:embed="rId3"/>
          <a:srcRect/>
          <a:stretch>
            <a:fillRect/>
          </a:stretch>
        </p:blipFill>
        <p:spPr bwMode="auto">
          <a:xfrm>
            <a:off x="3929058" y="1000108"/>
            <a:ext cx="4858819" cy="48577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254000"/>
            <a:ext cx="8229600" cy="646113"/>
          </a:xfrm>
          <a:prstGeom prst="rect">
            <a:avLst/>
          </a:prstGeom>
          <a:noFill/>
          <a:ln w="9525">
            <a:noFill/>
            <a:miter lim="800000"/>
            <a:headEnd/>
            <a:tailEnd/>
          </a:ln>
        </p:spPr>
        <p:txBody>
          <a:bodyPr anchor="ctr">
            <a:spAutoFit/>
          </a:bodyPr>
          <a:lstStyle/>
          <a:p>
            <a:pPr algn="ctr"/>
            <a:r>
              <a:rPr lang="ru-RU" sz="3600" b="1"/>
              <a:t>Ученые-натуралисты</a:t>
            </a:r>
          </a:p>
        </p:txBody>
      </p:sp>
      <p:sp>
        <p:nvSpPr>
          <p:cNvPr id="20483"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20484" name="Text Box 5"/>
          <p:cNvSpPr txBox="1">
            <a:spLocks noChangeArrowheads="1"/>
          </p:cNvSpPr>
          <p:nvPr/>
        </p:nvSpPr>
        <p:spPr bwMode="auto">
          <a:xfrm>
            <a:off x="152400" y="5638800"/>
            <a:ext cx="3562350" cy="584200"/>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Илья Ильич Мечников</a:t>
            </a:r>
            <a:r>
              <a:rPr lang="ru-RU" sz="2000"/>
              <a:t> </a:t>
            </a:r>
          </a:p>
          <a:p>
            <a:endParaRPr lang="ru-RU" sz="1200"/>
          </a:p>
        </p:txBody>
      </p:sp>
      <p:sp>
        <p:nvSpPr>
          <p:cNvPr id="20485" name="TextBox 8"/>
          <p:cNvSpPr txBox="1">
            <a:spLocks noChangeArrowheads="1"/>
          </p:cNvSpPr>
          <p:nvPr/>
        </p:nvSpPr>
        <p:spPr bwMode="auto">
          <a:xfrm>
            <a:off x="3071813" y="1214438"/>
            <a:ext cx="3214687" cy="3416300"/>
          </a:xfrm>
          <a:prstGeom prst="rect">
            <a:avLst/>
          </a:prstGeom>
          <a:noFill/>
          <a:ln w="9525">
            <a:noFill/>
            <a:miter lim="800000"/>
            <a:headEnd/>
            <a:tailEnd/>
          </a:ln>
        </p:spPr>
        <p:txBody>
          <a:bodyPr>
            <a:spAutoFit/>
          </a:bodyPr>
          <a:lstStyle/>
          <a:p>
            <a:r>
              <a:rPr lang="ru-RU" sz="2400" b="1"/>
              <a:t>    </a:t>
            </a:r>
            <a:r>
              <a:rPr lang="ru-RU" sz="2400"/>
              <a:t>И.И. Мечников и Н.Ф.  Гамалея организовали первую в России бактериологическую станцию, разработали методы борьбы против бешенства.</a:t>
            </a:r>
          </a:p>
        </p:txBody>
      </p:sp>
      <p:pic>
        <p:nvPicPr>
          <p:cNvPr id="57347" name="Picture 3" descr="C:\Users\Ольга\Desktop\persona-metchnikov-1.jpg"/>
          <p:cNvPicPr>
            <a:picLocks noChangeAspect="1" noChangeArrowheads="1"/>
          </p:cNvPicPr>
          <p:nvPr/>
        </p:nvPicPr>
        <p:blipFill>
          <a:blip r:embed="rId2"/>
          <a:srcRect/>
          <a:stretch>
            <a:fillRect/>
          </a:stretch>
        </p:blipFill>
        <p:spPr bwMode="auto">
          <a:xfrm>
            <a:off x="214282" y="928670"/>
            <a:ext cx="3071834" cy="38548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7348" name="Picture 4" descr="C:\Users\Ольга\Desktop\Gamaleya.jpg"/>
          <p:cNvPicPr>
            <a:picLocks noChangeAspect="1" noChangeArrowheads="1"/>
          </p:cNvPicPr>
          <p:nvPr/>
        </p:nvPicPr>
        <p:blipFill>
          <a:blip r:embed="rId3" cstate="email"/>
          <a:srcRect/>
          <a:stretch>
            <a:fillRect/>
          </a:stretch>
        </p:blipFill>
        <p:spPr bwMode="auto">
          <a:xfrm>
            <a:off x="6143636" y="1714488"/>
            <a:ext cx="2857520" cy="39635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0488" name="TextBox 12"/>
          <p:cNvSpPr txBox="1">
            <a:spLocks noChangeArrowheads="1"/>
          </p:cNvSpPr>
          <p:nvPr/>
        </p:nvSpPr>
        <p:spPr bwMode="auto">
          <a:xfrm>
            <a:off x="4786313" y="5786438"/>
            <a:ext cx="3929062" cy="708025"/>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Николай Федорович Гамалея</a:t>
            </a:r>
            <a:r>
              <a:rPr lang="ru-RU" sz="20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642938" y="785813"/>
            <a:ext cx="8072437" cy="2554287"/>
          </a:xfrm>
          <a:prstGeom prst="rect">
            <a:avLst/>
          </a:prstGeom>
          <a:noFill/>
          <a:ln w="9525">
            <a:noFill/>
            <a:miter lim="800000"/>
            <a:headEnd/>
            <a:tailEnd/>
          </a:ln>
        </p:spPr>
        <p:txBody>
          <a:bodyPr>
            <a:spAutoFit/>
          </a:bodyPr>
          <a:lstStyle/>
          <a:p>
            <a:r>
              <a:rPr lang="ru-RU" sz="2000"/>
              <a:t>"... нельзя быть патриотом сегодняшнего дня, не опираясь при этом на богатейшее наследие наших предков. Знание прошлого Отечества делает человека богаче духом, тверже характером и умнее разумом. История воспитывает в нем необходимое чувство национальной гордости! История требует от нас уважения к себе, как и дедовские могилы, а культура народа всегда зависима от того, насколько народ ценит и знает свое прошлое..." (В.Пикуль. «Ночной полет»)</a:t>
            </a:r>
          </a:p>
        </p:txBody>
      </p:sp>
      <p:sp>
        <p:nvSpPr>
          <p:cNvPr id="3075" name="Прямоугольник 2"/>
          <p:cNvSpPr>
            <a:spLocks noChangeArrowheads="1"/>
          </p:cNvSpPr>
          <p:nvPr/>
        </p:nvSpPr>
        <p:spPr bwMode="auto">
          <a:xfrm>
            <a:off x="2286000" y="3429000"/>
            <a:ext cx="4572000" cy="2862263"/>
          </a:xfrm>
          <a:prstGeom prst="rect">
            <a:avLst/>
          </a:prstGeom>
          <a:noFill/>
          <a:ln w="9525">
            <a:noFill/>
            <a:miter lim="800000"/>
            <a:headEnd/>
            <a:tailEnd/>
          </a:ln>
        </p:spPr>
        <p:txBody>
          <a:bodyPr>
            <a:spAutoFit/>
          </a:bodyPr>
          <a:lstStyle/>
          <a:p>
            <a:pPr algn="ctr"/>
            <a:r>
              <a:rPr lang="ru-RU" sz="2000"/>
              <a:t>План</a:t>
            </a:r>
          </a:p>
          <a:p>
            <a:r>
              <a:rPr lang="ru-RU" sz="2000"/>
              <a:t>1. Развитие образования.</a:t>
            </a:r>
            <a:br>
              <a:rPr lang="ru-RU" sz="2000"/>
            </a:br>
            <a:endParaRPr lang="ru-RU" sz="2000"/>
          </a:p>
          <a:p>
            <a:r>
              <a:rPr lang="ru-RU" sz="2000"/>
              <a:t>2. Успехи естественных наук.</a:t>
            </a:r>
            <a:br>
              <a:rPr lang="ru-RU" sz="2000"/>
            </a:br>
            <a:endParaRPr lang="ru-RU" sz="2000"/>
          </a:p>
          <a:p>
            <a:r>
              <a:rPr lang="ru-RU" sz="2000"/>
              <a:t>3. Развитие географических знаний.</a:t>
            </a:r>
            <a:br>
              <a:rPr lang="ru-RU" sz="2000"/>
            </a:br>
            <a:endParaRPr lang="ru-RU" sz="2000"/>
          </a:p>
          <a:p>
            <a:r>
              <a:rPr lang="ru-RU" sz="2000"/>
              <a:t>4. Развитие гуманистических наук.</a:t>
            </a:r>
          </a:p>
          <a:p>
            <a:pPr algn="ctr"/>
            <a:r>
              <a:rPr lang="ru-RU" sz="2000"/>
              <a:t>Домашнее задание.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Открытие Пржевальским вида дикой лошади</a:t>
            </a:r>
          </a:p>
        </p:txBody>
      </p:sp>
      <p:sp>
        <p:nvSpPr>
          <p:cNvPr id="21507" name="Text Box 3"/>
          <p:cNvSpPr txBox="1">
            <a:spLocks noChangeArrowheads="1"/>
          </p:cNvSpPr>
          <p:nvPr/>
        </p:nvSpPr>
        <p:spPr bwMode="auto">
          <a:xfrm>
            <a:off x="609600" y="1270000"/>
            <a:ext cx="8229600" cy="406400"/>
          </a:xfrm>
          <a:prstGeom prst="rect">
            <a:avLst/>
          </a:prstGeom>
          <a:noFill/>
          <a:ln w="9525">
            <a:noFill/>
            <a:miter lim="800000"/>
            <a:headEnd/>
            <a:tailEnd/>
          </a:ln>
        </p:spPr>
        <p:txBody>
          <a:bodyPr>
            <a:spAutoFit/>
          </a:bodyPr>
          <a:lstStyle/>
          <a:p>
            <a:pPr algn="ctr"/>
            <a:r>
              <a:rPr lang="ru-RU" sz="2400" b="1" i="1">
                <a:solidFill>
                  <a:srgbClr val="FF0000"/>
                </a:solidFill>
              </a:rPr>
              <a:t>( 1879 )</a:t>
            </a:r>
          </a:p>
        </p:txBody>
      </p:sp>
      <p:sp>
        <p:nvSpPr>
          <p:cNvPr id="21508"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21509" name="Text Box 6"/>
          <p:cNvSpPr txBox="1">
            <a:spLocks noChangeArrowheads="1"/>
          </p:cNvSpPr>
          <p:nvPr/>
        </p:nvSpPr>
        <p:spPr bwMode="auto">
          <a:xfrm>
            <a:off x="609600" y="6248400"/>
            <a:ext cx="8229600" cy="406400"/>
          </a:xfrm>
          <a:prstGeom prst="rect">
            <a:avLst/>
          </a:prstGeom>
          <a:noFill/>
          <a:ln w="9525">
            <a:noFill/>
            <a:miter lim="800000"/>
            <a:headEnd/>
            <a:tailEnd/>
          </a:ln>
        </p:spPr>
        <p:txBody>
          <a:bodyPr>
            <a:spAutoFit/>
          </a:bodyPr>
          <a:lstStyle/>
          <a:p>
            <a:pPr algn="ctr"/>
            <a:r>
              <a:rPr lang="ru-RU" sz="2400" b="1"/>
              <a:t>Экспедиция Пржевальского</a:t>
            </a:r>
          </a:p>
        </p:txBody>
      </p:sp>
      <p:sp>
        <p:nvSpPr>
          <p:cNvPr id="8" name="TextBox 7"/>
          <p:cNvSpPr txBox="1">
            <a:spLocks noChangeArrowheads="1"/>
          </p:cNvSpPr>
          <p:nvPr/>
        </p:nvSpPr>
        <p:spPr bwMode="auto">
          <a:xfrm>
            <a:off x="642938" y="1785938"/>
            <a:ext cx="8072437" cy="4154487"/>
          </a:xfrm>
          <a:prstGeom prst="rect">
            <a:avLst/>
          </a:prstGeom>
          <a:noFill/>
          <a:ln w="9525">
            <a:noFill/>
            <a:miter lim="800000"/>
            <a:headEnd/>
            <a:tailEnd/>
          </a:ln>
        </p:spPr>
        <p:txBody>
          <a:bodyPr>
            <a:spAutoFit/>
          </a:bodyPr>
          <a:lstStyle/>
          <a:p>
            <a:r>
              <a:rPr lang="ru-RU" sz="2400" b="1"/>
              <a:t>Современным зоологам удалось спасти вымирающий вид - «Лошадь Пржевальского». Это единственная дикая лошадь, сохранившаяся в природе. Она была обнаружена Николаем Пржевальским в 1879 году в пустыне Гоби, в Южной Монголии. В середине ХХ века этих животных оставалось три десятка, и все они жили в неволе. Но отныне существование редкого вида более не находится под угрозой: благодаря успешному разведению дикую лошадь снова выпускают в монгольские степи.</a:t>
            </a:r>
          </a:p>
        </p:txBody>
      </p:sp>
      <p:pic>
        <p:nvPicPr>
          <p:cNvPr id="9" name="Picture 7" descr="%D0%BF%D1%80%D0%B6%D0%B5%D0%B2%D0%B0%D0%BB%D1%8C%D1%81%D0%BA%D0%B8%D0%B9"/>
          <p:cNvPicPr>
            <a:picLocks noChangeAspect="1" noChangeArrowheads="1"/>
          </p:cNvPicPr>
          <p:nvPr/>
        </p:nvPicPr>
        <p:blipFill>
          <a:blip r:embed="rId2" cstate="email"/>
          <a:srcRect/>
          <a:stretch>
            <a:fillRect/>
          </a:stretch>
        </p:blipFill>
        <p:spPr bwMode="auto">
          <a:xfrm>
            <a:off x="142844" y="1857364"/>
            <a:ext cx="8894763" cy="3911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Экспедиции Миклухо-Маклая</a:t>
            </a:r>
          </a:p>
        </p:txBody>
      </p:sp>
      <p:sp>
        <p:nvSpPr>
          <p:cNvPr id="22531"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22532" name="Text Box 5"/>
          <p:cNvSpPr txBox="1">
            <a:spLocks noChangeArrowheads="1"/>
          </p:cNvSpPr>
          <p:nvPr/>
        </p:nvSpPr>
        <p:spPr bwMode="auto">
          <a:xfrm>
            <a:off x="152400" y="5429250"/>
            <a:ext cx="3562350" cy="708025"/>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Николай Николаевич Миклухо-Маклай</a:t>
            </a:r>
            <a:r>
              <a:rPr lang="ru-RU" sz="2000"/>
              <a:t> </a:t>
            </a:r>
          </a:p>
        </p:txBody>
      </p:sp>
      <p:pic>
        <p:nvPicPr>
          <p:cNvPr id="24583" name="Picture 7" descr="%D0%BC%D0%B8%D0%BA%D0%BC%D0%B0%D0%BA%D0%BB%D0%B0%D0%B9"/>
          <p:cNvPicPr>
            <a:picLocks noChangeAspect="1" noChangeArrowheads="1"/>
          </p:cNvPicPr>
          <p:nvPr/>
        </p:nvPicPr>
        <p:blipFill>
          <a:blip r:embed="rId2" cstate="email"/>
          <a:srcRect/>
          <a:stretch>
            <a:fillRect/>
          </a:stretch>
        </p:blipFill>
        <p:spPr bwMode="auto">
          <a:xfrm>
            <a:off x="142844" y="1000108"/>
            <a:ext cx="3429024" cy="43575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534" name="TextBox 7"/>
          <p:cNvSpPr txBox="1">
            <a:spLocks noChangeArrowheads="1"/>
          </p:cNvSpPr>
          <p:nvPr/>
        </p:nvSpPr>
        <p:spPr bwMode="auto">
          <a:xfrm>
            <a:off x="3643313" y="1214438"/>
            <a:ext cx="5072062" cy="5324475"/>
          </a:xfrm>
          <a:prstGeom prst="rect">
            <a:avLst/>
          </a:prstGeom>
          <a:noFill/>
          <a:ln w="9525">
            <a:noFill/>
            <a:miter lim="800000"/>
            <a:headEnd/>
            <a:tailEnd/>
          </a:ln>
        </p:spPr>
        <p:txBody>
          <a:bodyPr>
            <a:spAutoFit/>
          </a:bodyPr>
          <a:lstStyle/>
          <a:p>
            <a:r>
              <a:rPr lang="ru-RU" sz="2000" b="1"/>
              <a:t>Н.Н. Миклухо-Маклай посвятил жизнь изучению народов Юго-Восточной Азии, Австралии, островов Тихого океана. Два с половиной года он прожил на северо-восточном берегу Новой Гвинеи, смог завоевать любовь и доверие ее жителей. Совершил два труднейших путешествия во внутренние районы Малакки, побывал на Филиппинах и в Индонезии, жил в Австралии, где основал биологическую станцию. В 1881 г. он разработал проект создания на Новой Гвинее независимого государства - Папуасского Союза, призванного противостоять колонизаторам.</a:t>
            </a:r>
          </a:p>
        </p:txBody>
      </p:sp>
      <p:pic>
        <p:nvPicPr>
          <p:cNvPr id="58370" name="Picture 2" descr="C:\Users\Ольга\Desktop\40408_html_m239f9f57.jpg"/>
          <p:cNvPicPr>
            <a:picLocks noChangeAspect="1" noChangeArrowheads="1"/>
          </p:cNvPicPr>
          <p:nvPr/>
        </p:nvPicPr>
        <p:blipFill>
          <a:blip r:embed="rId3"/>
          <a:srcRect/>
          <a:stretch>
            <a:fillRect/>
          </a:stretch>
        </p:blipFill>
        <p:spPr bwMode="auto">
          <a:xfrm>
            <a:off x="3500430" y="2987663"/>
            <a:ext cx="5643570" cy="3870337"/>
          </a:xfrm>
          <a:prstGeom prst="rect">
            <a:avLst/>
          </a:prstGeom>
          <a:ln>
            <a:noFill/>
          </a:ln>
          <a:effectLst>
            <a:softEdge rad="112500"/>
          </a:effectLst>
        </p:spPr>
      </p:pic>
      <p:pic>
        <p:nvPicPr>
          <p:cNvPr id="58371" name="Picture 3" descr="C:\Users\Ольга\Desktop\iss_157.jpg"/>
          <p:cNvPicPr>
            <a:picLocks noChangeAspect="1" noChangeArrowheads="1"/>
          </p:cNvPicPr>
          <p:nvPr/>
        </p:nvPicPr>
        <p:blipFill>
          <a:blip r:embed="rId4"/>
          <a:srcRect/>
          <a:stretch>
            <a:fillRect/>
          </a:stretch>
        </p:blipFill>
        <p:spPr bwMode="auto">
          <a:xfrm>
            <a:off x="3357554" y="785794"/>
            <a:ext cx="5786446" cy="37337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fade">
                                      <p:cBhvr>
                                        <p:cTn id="12" dur="2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254000"/>
            <a:ext cx="8229600" cy="646113"/>
          </a:xfrm>
          <a:prstGeom prst="rect">
            <a:avLst/>
          </a:prstGeom>
          <a:noFill/>
          <a:ln w="9525">
            <a:noFill/>
            <a:miter lim="800000"/>
            <a:headEnd/>
            <a:tailEnd/>
          </a:ln>
        </p:spPr>
        <p:txBody>
          <a:bodyPr anchor="ctr">
            <a:spAutoFit/>
          </a:bodyPr>
          <a:lstStyle/>
          <a:p>
            <a:pPr algn="ctr"/>
            <a:r>
              <a:rPr lang="ru-RU" sz="3600" b="1"/>
              <a:t>Историческая наука</a:t>
            </a:r>
          </a:p>
        </p:txBody>
      </p:sp>
      <p:sp>
        <p:nvSpPr>
          <p:cNvPr id="23555"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23556" name="Text Box 5"/>
          <p:cNvSpPr txBox="1">
            <a:spLocks noChangeArrowheads="1"/>
          </p:cNvSpPr>
          <p:nvPr/>
        </p:nvSpPr>
        <p:spPr bwMode="auto">
          <a:xfrm>
            <a:off x="152400" y="5638800"/>
            <a:ext cx="3705225" cy="892175"/>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Сергей Михайлович Соловьев</a:t>
            </a:r>
            <a:r>
              <a:rPr lang="ru-RU" sz="2000"/>
              <a:t> </a:t>
            </a:r>
          </a:p>
          <a:p>
            <a:endParaRPr lang="ru-RU" sz="1200"/>
          </a:p>
        </p:txBody>
      </p:sp>
      <p:pic>
        <p:nvPicPr>
          <p:cNvPr id="59394" name="Picture 2" descr="C:\Users\Ольга\Desktop\Q9VzRsHtkuI.jpg"/>
          <p:cNvPicPr>
            <a:picLocks noChangeAspect="1" noChangeArrowheads="1"/>
          </p:cNvPicPr>
          <p:nvPr/>
        </p:nvPicPr>
        <p:blipFill>
          <a:blip r:embed="rId2" cstate="email"/>
          <a:srcRect/>
          <a:stretch>
            <a:fillRect/>
          </a:stretch>
        </p:blipFill>
        <p:spPr bwMode="auto">
          <a:xfrm>
            <a:off x="214282" y="857232"/>
            <a:ext cx="3449653" cy="4838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558" name="TextBox 8"/>
          <p:cNvSpPr txBox="1">
            <a:spLocks noChangeArrowheads="1"/>
          </p:cNvSpPr>
          <p:nvPr/>
        </p:nvSpPr>
        <p:spPr bwMode="auto">
          <a:xfrm>
            <a:off x="3786188" y="928688"/>
            <a:ext cx="5357812" cy="6124575"/>
          </a:xfrm>
          <a:prstGeom prst="rect">
            <a:avLst/>
          </a:prstGeom>
          <a:noFill/>
          <a:ln w="9525">
            <a:noFill/>
            <a:miter lim="800000"/>
            <a:headEnd/>
            <a:tailEnd/>
          </a:ln>
        </p:spPr>
        <p:txBody>
          <a:bodyPr>
            <a:spAutoFit/>
          </a:bodyPr>
          <a:lstStyle/>
          <a:p>
            <a:r>
              <a:rPr lang="ru-RU" sz="2800" b="1"/>
              <a:t>С.М. Соловьев-профессор, декан историко-филологического факультета, ректор Московского университета.</a:t>
            </a:r>
          </a:p>
          <a:p>
            <a:r>
              <a:rPr lang="ru-RU" sz="2800" b="1"/>
              <a:t> Автор 29-томной «Истории России с древнейших времен». </a:t>
            </a:r>
          </a:p>
          <a:p>
            <a:r>
              <a:rPr lang="ru-RU" sz="2800" b="1"/>
              <a:t>Принадлежал к государственной школе, считавшей государство движущей силой исторического развития.</a:t>
            </a:r>
          </a:p>
          <a:p>
            <a:endParaRPr lang="ru-RU" sz="2800" b="1"/>
          </a:p>
        </p:txBody>
      </p:sp>
      <p:pic>
        <p:nvPicPr>
          <p:cNvPr id="23559" name="Picture 3" descr="C:\Users\Ольга\Desktop\S._M._Solovev._Sochineniya_v_18_tomax_(polnyj_komplekt_iz_23_knig)-546624-0.jpg"/>
          <p:cNvPicPr>
            <a:picLocks noChangeAspect="1" noChangeArrowheads="1"/>
          </p:cNvPicPr>
          <p:nvPr/>
        </p:nvPicPr>
        <p:blipFill>
          <a:blip r:embed="rId3"/>
          <a:srcRect/>
          <a:stretch>
            <a:fillRect/>
          </a:stretch>
        </p:blipFill>
        <p:spPr bwMode="auto">
          <a:xfrm>
            <a:off x="3714750" y="857250"/>
            <a:ext cx="5286375" cy="5715000"/>
          </a:xfrm>
          <a:prstGeom prst="rect">
            <a:avLst/>
          </a:prstGeom>
          <a:noFill/>
          <a:ln w="9525">
            <a:noFill/>
            <a:miter lim="800000"/>
            <a:headEnd/>
            <a:tailEnd/>
          </a:ln>
        </p:spPr>
      </p:pic>
      <p:pic>
        <p:nvPicPr>
          <p:cNvPr id="59396" name="Picture 4" descr="C:\Users\Ольга\Desktop\1001356103.jpg"/>
          <p:cNvPicPr>
            <a:picLocks noChangeAspect="1" noChangeArrowheads="1"/>
          </p:cNvPicPr>
          <p:nvPr/>
        </p:nvPicPr>
        <p:blipFill>
          <a:blip r:embed="rId4"/>
          <a:srcRect/>
          <a:stretch>
            <a:fillRect/>
          </a:stretch>
        </p:blipFill>
        <p:spPr bwMode="auto">
          <a:xfrm>
            <a:off x="6429375" y="3206750"/>
            <a:ext cx="2714625" cy="365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1000" fill="hold"/>
                                        <p:tgtEl>
                                          <p:spTgt spid="59396"/>
                                        </p:tgtEl>
                                        <p:attrNameLst>
                                          <p:attrName>ppt_w</p:attrName>
                                        </p:attrNameLst>
                                      </p:cBhvr>
                                      <p:tavLst>
                                        <p:tav tm="0">
                                          <p:val>
                                            <p:strVal val="#ppt_w*0.70"/>
                                          </p:val>
                                        </p:tav>
                                        <p:tav tm="100000">
                                          <p:val>
                                            <p:strVal val="#ppt_w"/>
                                          </p:val>
                                        </p:tav>
                                      </p:tavLst>
                                    </p:anim>
                                    <p:anim calcmode="lin" valueType="num">
                                      <p:cBhvr>
                                        <p:cTn id="8" dur="1000" fill="hold"/>
                                        <p:tgtEl>
                                          <p:spTgt spid="59396"/>
                                        </p:tgtEl>
                                        <p:attrNameLst>
                                          <p:attrName>ppt_h</p:attrName>
                                        </p:attrNameLst>
                                      </p:cBhvr>
                                      <p:tavLst>
                                        <p:tav tm="0">
                                          <p:val>
                                            <p:strVal val="#ppt_h"/>
                                          </p:val>
                                        </p:tav>
                                        <p:tav tm="100000">
                                          <p:val>
                                            <p:strVal val="#ppt_h"/>
                                          </p:val>
                                        </p:tav>
                                      </p:tavLst>
                                    </p:anim>
                                    <p:animEffect transition="in" filter="fade">
                                      <p:cBhvr>
                                        <p:cTn id="9" dur="1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Начало научной деятельности Ключевского</a:t>
            </a:r>
          </a:p>
        </p:txBody>
      </p:sp>
      <p:sp>
        <p:nvSpPr>
          <p:cNvPr id="24579"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24580" name="Text Box 5"/>
          <p:cNvSpPr txBox="1">
            <a:spLocks noChangeArrowheads="1"/>
          </p:cNvSpPr>
          <p:nvPr/>
        </p:nvSpPr>
        <p:spPr bwMode="auto">
          <a:xfrm>
            <a:off x="152400" y="5638800"/>
            <a:ext cx="3348038" cy="892175"/>
          </a:xfrm>
          <a:prstGeom prst="rect">
            <a:avLst/>
          </a:prstGeom>
          <a:noFill/>
          <a:ln w="9525">
            <a:noFill/>
            <a:miter lim="800000"/>
            <a:headEnd/>
            <a:tailEnd/>
          </a:ln>
        </p:spPr>
        <p:txBody>
          <a:bodyPr>
            <a:spAutoFit/>
          </a:bodyPr>
          <a:lstStyle/>
          <a:p>
            <a:pPr algn="ctr"/>
            <a:r>
              <a:rPr lang="ru-RU" sz="2000" b="1" i="1">
                <a:solidFill>
                  <a:srgbClr val="A50021"/>
                </a:solidFill>
                <a:latin typeface="Georgia" pitchFamily="18" charset="0"/>
              </a:rPr>
              <a:t>Василий Осипович Ключевский</a:t>
            </a:r>
            <a:r>
              <a:rPr lang="ru-RU" sz="2000"/>
              <a:t> </a:t>
            </a:r>
          </a:p>
          <a:p>
            <a:endParaRPr lang="ru-RU" sz="1200"/>
          </a:p>
        </p:txBody>
      </p:sp>
      <p:sp>
        <p:nvSpPr>
          <p:cNvPr id="24581" name="TextBox 8"/>
          <p:cNvSpPr txBox="1">
            <a:spLocks noChangeArrowheads="1"/>
          </p:cNvSpPr>
          <p:nvPr/>
        </p:nvSpPr>
        <p:spPr bwMode="auto">
          <a:xfrm>
            <a:off x="3571875" y="1143000"/>
            <a:ext cx="5572125" cy="4524375"/>
          </a:xfrm>
          <a:prstGeom prst="rect">
            <a:avLst/>
          </a:prstGeom>
          <a:noFill/>
          <a:ln w="9525">
            <a:noFill/>
            <a:miter lim="800000"/>
            <a:headEnd/>
            <a:tailEnd/>
          </a:ln>
        </p:spPr>
        <p:txBody>
          <a:bodyPr>
            <a:spAutoFit/>
          </a:bodyPr>
          <a:lstStyle/>
          <a:p>
            <a:r>
              <a:rPr lang="ru-RU" sz="2800" b="1"/>
              <a:t> </a:t>
            </a:r>
            <a:r>
              <a:rPr lang="ru-RU" sz="2000" b="1"/>
              <a:t>Ученик С. М. Соловьева В.О. Ключевский в 1882 г. блестяще защитил в Московском университете докторскую диссертацию «Боярская дума Древней Руси». Автор многих исторических исследований и «Курса русской истории», который читал в Московском университете. Большое значение придавал изучению социально-экономических причин исторических событий и явлений. На лекции В. О. Ключевского собирались студенты всех факультетов и как правило они заканчивались под шквал студенческих аплодисментов.</a:t>
            </a:r>
          </a:p>
        </p:txBody>
      </p:sp>
      <p:pic>
        <p:nvPicPr>
          <p:cNvPr id="60418" name="Picture 2" descr="C:\Users\Ольга\Desktop\kluch.jpg"/>
          <p:cNvPicPr>
            <a:picLocks noChangeAspect="1" noChangeArrowheads="1"/>
          </p:cNvPicPr>
          <p:nvPr/>
        </p:nvPicPr>
        <p:blipFill>
          <a:blip r:embed="rId2"/>
          <a:srcRect/>
          <a:stretch>
            <a:fillRect/>
          </a:stretch>
        </p:blipFill>
        <p:spPr bwMode="auto">
          <a:xfrm>
            <a:off x="214282" y="1142984"/>
            <a:ext cx="3429024" cy="4429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0419" name="Picture 3" descr="C:\Users\Ольга\Desktop\5.jpeg"/>
          <p:cNvPicPr>
            <a:picLocks noChangeAspect="1" noChangeArrowheads="1"/>
          </p:cNvPicPr>
          <p:nvPr/>
        </p:nvPicPr>
        <p:blipFill>
          <a:blip r:embed="rId3"/>
          <a:srcRect/>
          <a:stretch>
            <a:fillRect/>
          </a:stretch>
        </p:blipFill>
        <p:spPr bwMode="auto">
          <a:xfrm>
            <a:off x="3357554" y="928669"/>
            <a:ext cx="2786082" cy="3719419"/>
          </a:xfrm>
          <a:prstGeom prst="rect">
            <a:avLst/>
          </a:prstGeom>
          <a:ln>
            <a:noFill/>
          </a:ln>
          <a:effectLst>
            <a:softEdge rad="112500"/>
          </a:effectLst>
        </p:spPr>
      </p:pic>
      <p:pic>
        <p:nvPicPr>
          <p:cNvPr id="60420" name="Picture 4" descr="C:\Users\Ольга\Desktop\kljuchev_ru.jpg"/>
          <p:cNvPicPr>
            <a:picLocks noChangeAspect="1" noChangeArrowheads="1"/>
          </p:cNvPicPr>
          <p:nvPr/>
        </p:nvPicPr>
        <p:blipFill>
          <a:blip r:embed="rId4"/>
          <a:srcRect/>
          <a:stretch>
            <a:fillRect/>
          </a:stretch>
        </p:blipFill>
        <p:spPr bwMode="auto">
          <a:xfrm>
            <a:off x="6215074" y="785794"/>
            <a:ext cx="2714612" cy="3786214"/>
          </a:xfrm>
          <a:prstGeom prst="rect">
            <a:avLst/>
          </a:prstGeom>
          <a:ln>
            <a:noFill/>
          </a:ln>
          <a:effectLst>
            <a:softEdge rad="112500"/>
          </a:effectLst>
        </p:spPr>
      </p:pic>
      <p:pic>
        <p:nvPicPr>
          <p:cNvPr id="60421" name="Picture 5" descr="C:\Users\Ольга\Desktop\56bd454a96345.jpg"/>
          <p:cNvPicPr>
            <a:picLocks noChangeAspect="1" noChangeArrowheads="1"/>
          </p:cNvPicPr>
          <p:nvPr/>
        </p:nvPicPr>
        <p:blipFill>
          <a:blip r:embed="rId5" cstate="email"/>
          <a:srcRect/>
          <a:stretch>
            <a:fillRect/>
          </a:stretch>
        </p:blipFill>
        <p:spPr bwMode="auto">
          <a:xfrm>
            <a:off x="4857752" y="3929066"/>
            <a:ext cx="2590800" cy="2590800"/>
          </a:xfrm>
          <a:prstGeom prst="rect">
            <a:avLst/>
          </a:prstGeom>
          <a:ln>
            <a:noFill/>
          </a:ln>
          <a:effectLst>
            <a:softEdge rad="112500"/>
          </a:effectLst>
        </p:spPr>
      </p:pic>
      <p:pic>
        <p:nvPicPr>
          <p:cNvPr id="60422" name="Picture 6" descr="C:\Users\Ольга\Desktop\42356_600.jpg"/>
          <p:cNvPicPr>
            <a:picLocks noChangeAspect="1" noChangeArrowheads="1"/>
          </p:cNvPicPr>
          <p:nvPr/>
        </p:nvPicPr>
        <p:blipFill>
          <a:blip r:embed="rId6" cstate="email"/>
          <a:srcRect/>
          <a:stretch>
            <a:fillRect/>
          </a:stretch>
        </p:blipFill>
        <p:spPr bwMode="auto">
          <a:xfrm>
            <a:off x="3429000" y="2571744"/>
            <a:ext cx="5715000" cy="19431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20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20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fade">
                                      <p:cBhvr>
                                        <p:cTn id="17" dur="2000"/>
                                        <p:tgtEl>
                                          <p:spTgt spid="604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2"/>
                                        </p:tgtEl>
                                        <p:attrNameLst>
                                          <p:attrName>style.visibility</p:attrName>
                                        </p:attrNameLst>
                                      </p:cBhvr>
                                      <p:to>
                                        <p:strVal val="visible"/>
                                      </p:to>
                                    </p:set>
                                    <p:animEffect transition="in" filter="blinds(horizontal)">
                                      <p:cBhvr>
                                        <p:cTn id="22"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254000"/>
            <a:ext cx="8229600" cy="1200150"/>
          </a:xfrm>
          <a:prstGeom prst="rect">
            <a:avLst/>
          </a:prstGeom>
          <a:noFill/>
          <a:ln w="9525">
            <a:noFill/>
            <a:miter lim="800000"/>
            <a:headEnd/>
            <a:tailEnd/>
          </a:ln>
        </p:spPr>
        <p:txBody>
          <a:bodyPr anchor="ctr">
            <a:spAutoFit/>
          </a:bodyPr>
          <a:lstStyle/>
          <a:p>
            <a:pPr algn="ctr"/>
            <a:r>
              <a:rPr lang="ru-RU" sz="3600" b="1"/>
              <a:t>Открытие в Москве </a:t>
            </a:r>
          </a:p>
          <a:p>
            <a:pPr algn="ctr"/>
            <a:r>
              <a:rPr lang="ru-RU" sz="3600" b="1"/>
              <a:t>Исторического Музея</a:t>
            </a:r>
          </a:p>
        </p:txBody>
      </p:sp>
      <p:sp>
        <p:nvSpPr>
          <p:cNvPr id="25603" name="Text Box 4"/>
          <p:cNvSpPr txBox="1">
            <a:spLocks noChangeArrowheads="1"/>
          </p:cNvSpPr>
          <p:nvPr/>
        </p:nvSpPr>
        <p:spPr bwMode="auto">
          <a:xfrm>
            <a:off x="609600" y="1905000"/>
            <a:ext cx="8229600" cy="3540125"/>
          </a:xfrm>
          <a:prstGeom prst="rect">
            <a:avLst/>
          </a:prstGeom>
          <a:noFill/>
          <a:ln w="9525">
            <a:noFill/>
            <a:miter lim="800000"/>
            <a:headEnd/>
            <a:tailEnd/>
          </a:ln>
        </p:spPr>
        <p:txBody>
          <a:bodyPr>
            <a:spAutoFit/>
          </a:bodyPr>
          <a:lstStyle/>
          <a:p>
            <a:pPr algn="ctr"/>
            <a:r>
              <a:rPr lang="ru-RU"/>
              <a:t>Исторический музей основан в 1872 г., открыт в 1883 г. Представляет собой крупнейшее хранилище памятников отечественной истории и культуры. Московская Городская Дума отдала свой собственный участок – </a:t>
            </a:r>
          </a:p>
          <a:p>
            <a:pPr algn="ctr"/>
            <a:r>
              <a:rPr lang="ru-RU"/>
              <a:t>под возведение музея.</a:t>
            </a:r>
          </a:p>
        </p:txBody>
      </p:sp>
      <p:pic>
        <p:nvPicPr>
          <p:cNvPr id="10" name="Picture 2" descr="C:\Users\Ольга\Desktop\Moscow 1883-1884 (2).jpg"/>
          <p:cNvPicPr>
            <a:picLocks noChangeAspect="1" noChangeArrowheads="1"/>
          </p:cNvPicPr>
          <p:nvPr/>
        </p:nvPicPr>
        <p:blipFill>
          <a:blip r:embed="rId2" cstate="email"/>
          <a:srcRect/>
          <a:stretch>
            <a:fillRect/>
          </a:stretch>
        </p:blipFill>
        <p:spPr bwMode="auto">
          <a:xfrm>
            <a:off x="785813" y="1571625"/>
            <a:ext cx="7929562" cy="4214813"/>
          </a:xfrm>
          <a:prstGeom prst="rect">
            <a:avLst/>
          </a:prstGeom>
          <a:noFill/>
          <a:ln w="9525">
            <a:noFill/>
            <a:miter lim="800000"/>
            <a:headEnd/>
            <a:tailEnd/>
          </a:ln>
        </p:spPr>
      </p:pic>
      <p:pic>
        <p:nvPicPr>
          <p:cNvPr id="11" name="Picture 3" descr="C:\Users\Ольга\Desktop\8-1.jpg"/>
          <p:cNvPicPr>
            <a:picLocks noChangeAspect="1" noChangeArrowheads="1"/>
          </p:cNvPicPr>
          <p:nvPr/>
        </p:nvPicPr>
        <p:blipFill>
          <a:blip r:embed="rId3" cstate="email"/>
          <a:srcRect/>
          <a:stretch>
            <a:fillRect/>
          </a:stretch>
        </p:blipFill>
        <p:spPr bwMode="auto">
          <a:xfrm>
            <a:off x="571472" y="1338247"/>
            <a:ext cx="8144419" cy="5376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54000"/>
            <a:ext cx="8229600" cy="584200"/>
          </a:xfrm>
          <a:prstGeom prst="rect">
            <a:avLst/>
          </a:prstGeom>
          <a:noFill/>
          <a:ln w="9525">
            <a:noFill/>
            <a:miter lim="800000"/>
            <a:headEnd/>
            <a:tailEnd/>
          </a:ln>
        </p:spPr>
        <p:txBody>
          <a:bodyPr anchor="ctr">
            <a:spAutoFit/>
          </a:bodyPr>
          <a:lstStyle/>
          <a:p>
            <a:pPr algn="ctr"/>
            <a:r>
              <a:rPr lang="ru-RU" b="1"/>
              <a:t>Открытие Эрмитажа для посещений</a:t>
            </a:r>
          </a:p>
        </p:txBody>
      </p:sp>
      <p:sp>
        <p:nvSpPr>
          <p:cNvPr id="26627" name="Text Box 6"/>
          <p:cNvSpPr txBox="1">
            <a:spLocks noChangeArrowheads="1"/>
          </p:cNvSpPr>
          <p:nvPr/>
        </p:nvSpPr>
        <p:spPr bwMode="auto">
          <a:xfrm>
            <a:off x="609600" y="1214438"/>
            <a:ext cx="8229600" cy="4524375"/>
          </a:xfrm>
          <a:prstGeom prst="rect">
            <a:avLst/>
          </a:prstGeom>
          <a:noFill/>
          <a:ln w="9525">
            <a:noFill/>
            <a:miter lim="800000"/>
            <a:headEnd/>
            <a:tailEnd/>
          </a:ln>
        </p:spPr>
        <p:txBody>
          <a:bodyPr>
            <a:spAutoFit/>
          </a:bodyPr>
          <a:lstStyle/>
          <a:p>
            <a:r>
              <a:rPr lang="ru-RU" sz="2400" b="1"/>
              <a:t>С середины XIX века растёт число музеев. Помимо художественных и естественнонаучных, открываются промышленные, мемориальные, сельскохозяйственные и краеведческие музеи. </a:t>
            </a:r>
          </a:p>
          <a:p>
            <a:r>
              <a:rPr lang="ru-RU" sz="2400" b="1"/>
              <a:t>В 1865 году доступным для посещения стал Эрмитаж с его богатейшими коллекциями западноевропейского искусства, в конце века учрежден первый художественный государственный музей России - Русский музей. </a:t>
            </a:r>
          </a:p>
          <a:p>
            <a:r>
              <a:rPr lang="ru-RU" sz="2400" b="1"/>
              <a:t>В провинции также открываются музеи и картинные галереи и проводятся промышленные, художественные и торговые выставки.</a:t>
            </a:r>
          </a:p>
        </p:txBody>
      </p:sp>
      <p:pic>
        <p:nvPicPr>
          <p:cNvPr id="62466" name="Picture 2" descr="C:\Users\Ольга\Desktop\711049.jpg"/>
          <p:cNvPicPr>
            <a:picLocks noChangeAspect="1" noChangeArrowheads="1"/>
          </p:cNvPicPr>
          <p:nvPr/>
        </p:nvPicPr>
        <p:blipFill>
          <a:blip r:embed="rId2" cstate="email"/>
          <a:srcRect/>
          <a:stretch>
            <a:fillRect/>
          </a:stretch>
        </p:blipFill>
        <p:spPr bwMode="auto">
          <a:xfrm>
            <a:off x="0" y="785794"/>
            <a:ext cx="9144000" cy="3048000"/>
          </a:xfrm>
          <a:prstGeom prst="rect">
            <a:avLst/>
          </a:prstGeom>
          <a:ln>
            <a:noFill/>
          </a:ln>
          <a:effectLst>
            <a:softEdge rad="112500"/>
          </a:effectLst>
        </p:spPr>
      </p:pic>
      <p:pic>
        <p:nvPicPr>
          <p:cNvPr id="62467" name="Picture 3" descr="C:\Users\Ольга\Desktop\georgievskiy_zal_ermitazh.jpg"/>
          <p:cNvPicPr>
            <a:picLocks noChangeAspect="1" noChangeArrowheads="1"/>
          </p:cNvPicPr>
          <p:nvPr/>
        </p:nvPicPr>
        <p:blipFill>
          <a:blip r:embed="rId3"/>
          <a:srcRect/>
          <a:stretch>
            <a:fillRect/>
          </a:stretch>
        </p:blipFill>
        <p:spPr bwMode="auto">
          <a:xfrm>
            <a:off x="0" y="3248025"/>
            <a:ext cx="9144000" cy="3609975"/>
          </a:xfrm>
          <a:prstGeom prst="rect">
            <a:avLst/>
          </a:prstGeom>
          <a:ln>
            <a:noFill/>
          </a:ln>
          <a:effectLst>
            <a:softEdge rad="112500"/>
          </a:effectLst>
        </p:spPr>
      </p:pic>
      <p:pic>
        <p:nvPicPr>
          <p:cNvPr id="62468" name="Picture 4" descr="C:\Users\Ольга\Desktop\photo_file_37373_l.jpg"/>
          <p:cNvPicPr>
            <a:picLocks noChangeAspect="1" noChangeArrowheads="1"/>
          </p:cNvPicPr>
          <p:nvPr/>
        </p:nvPicPr>
        <p:blipFill>
          <a:blip r:embed="rId4" cstate="email"/>
          <a:srcRect/>
          <a:stretch>
            <a:fillRect/>
          </a:stretch>
        </p:blipFill>
        <p:spPr bwMode="auto">
          <a:xfrm>
            <a:off x="0" y="3214686"/>
            <a:ext cx="9144000" cy="36433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fade">
                                      <p:cBhvr>
                                        <p:cTn id="12" dur="2000"/>
                                        <p:tgtEl>
                                          <p:spTgt spid="624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2468"/>
                                        </p:tgtEl>
                                        <p:attrNameLst>
                                          <p:attrName>style.visibility</p:attrName>
                                        </p:attrNameLst>
                                      </p:cBhvr>
                                      <p:to>
                                        <p:strVal val="visible"/>
                                      </p:to>
                                    </p:set>
                                    <p:animEffect transition="in" filter="barn(inHorizontal)">
                                      <p:cBhvr>
                                        <p:cTn id="1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254000"/>
            <a:ext cx="8229600" cy="646113"/>
          </a:xfrm>
          <a:prstGeom prst="rect">
            <a:avLst/>
          </a:prstGeom>
          <a:noFill/>
          <a:ln w="9525">
            <a:noFill/>
            <a:miter lim="800000"/>
            <a:headEnd/>
            <a:tailEnd/>
          </a:ln>
        </p:spPr>
        <p:txBody>
          <a:bodyPr anchor="ctr">
            <a:spAutoFit/>
          </a:bodyPr>
          <a:lstStyle/>
          <a:p>
            <a:pPr algn="ctr"/>
            <a:r>
              <a:rPr lang="ru-RU" sz="3600" b="1"/>
              <a:t>1. Развитие образования</a:t>
            </a:r>
          </a:p>
        </p:txBody>
      </p:sp>
      <p:sp>
        <p:nvSpPr>
          <p:cNvPr id="4099" name="Text Box 3"/>
          <p:cNvSpPr txBox="1">
            <a:spLocks noChangeArrowheads="1"/>
          </p:cNvSpPr>
          <p:nvPr/>
        </p:nvSpPr>
        <p:spPr bwMode="auto">
          <a:xfrm>
            <a:off x="609600" y="1270000"/>
            <a:ext cx="8229600" cy="461963"/>
          </a:xfrm>
          <a:prstGeom prst="rect">
            <a:avLst/>
          </a:prstGeom>
          <a:noFill/>
          <a:ln w="9525">
            <a:noFill/>
            <a:miter lim="800000"/>
            <a:headEnd/>
            <a:tailEnd/>
          </a:ln>
        </p:spPr>
        <p:txBody>
          <a:bodyPr>
            <a:spAutoFit/>
          </a:bodyPr>
          <a:lstStyle/>
          <a:p>
            <a:pPr algn="ctr"/>
            <a:endParaRPr lang="ru-RU" sz="2400" b="1" i="1">
              <a:solidFill>
                <a:srgbClr val="FF0000"/>
              </a:solidFill>
            </a:endParaRPr>
          </a:p>
        </p:txBody>
      </p:sp>
      <p:sp>
        <p:nvSpPr>
          <p:cNvPr id="4100"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4101" name="Text Box 5"/>
          <p:cNvSpPr txBox="1">
            <a:spLocks noChangeArrowheads="1"/>
          </p:cNvSpPr>
          <p:nvPr/>
        </p:nvSpPr>
        <p:spPr bwMode="auto">
          <a:xfrm>
            <a:off x="152400" y="5638800"/>
            <a:ext cx="533400" cy="406400"/>
          </a:xfrm>
          <a:prstGeom prst="rect">
            <a:avLst/>
          </a:prstGeom>
          <a:noFill/>
          <a:ln w="9525">
            <a:noFill/>
            <a:miter lim="800000"/>
            <a:headEnd/>
            <a:tailEnd/>
          </a:ln>
        </p:spPr>
        <p:txBody>
          <a:bodyPr>
            <a:spAutoFit/>
          </a:bodyPr>
          <a:lstStyle/>
          <a:p>
            <a:r>
              <a:rPr lang="ru-RU" sz="1200"/>
              <a:t> 1 / 2</a:t>
            </a:r>
          </a:p>
        </p:txBody>
      </p:sp>
      <p:sp>
        <p:nvSpPr>
          <p:cNvPr id="4102" name="Text Box 6"/>
          <p:cNvSpPr txBox="1">
            <a:spLocks noChangeArrowheads="1"/>
          </p:cNvSpPr>
          <p:nvPr/>
        </p:nvSpPr>
        <p:spPr bwMode="auto">
          <a:xfrm>
            <a:off x="609600" y="1785938"/>
            <a:ext cx="8229600" cy="1938337"/>
          </a:xfrm>
          <a:prstGeom prst="rect">
            <a:avLst/>
          </a:prstGeom>
          <a:noFill/>
          <a:ln w="9525">
            <a:noFill/>
            <a:miter lim="800000"/>
            <a:headEnd/>
            <a:tailEnd/>
          </a:ln>
        </p:spPr>
        <p:txBody>
          <a:bodyPr>
            <a:spAutoFit/>
          </a:bodyPr>
          <a:lstStyle/>
          <a:p>
            <a:pPr algn="just"/>
            <a:r>
              <a:rPr lang="ru-RU" sz="2400"/>
              <a:t>Отмена крепостного права, успехи в экономике во второй половине XIX века не могли не повлечь за собой глубоких сдвигов во всех областях культуры. Для пореформенного периода характерен рост грамотности, развитие просвещения. </a:t>
            </a:r>
            <a:endParaRPr lang="ru-RU" sz="24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254000"/>
            <a:ext cx="8229600" cy="406400"/>
          </a:xfrm>
          <a:prstGeom prst="rect">
            <a:avLst/>
          </a:prstGeom>
          <a:noFill/>
          <a:ln w="9525">
            <a:noFill/>
            <a:miter lim="800000"/>
            <a:headEnd/>
            <a:tailEnd/>
          </a:ln>
        </p:spPr>
        <p:txBody>
          <a:bodyPr anchor="ctr">
            <a:spAutoFit/>
          </a:bodyPr>
          <a:lstStyle/>
          <a:p>
            <a:pPr algn="ctr"/>
            <a:r>
              <a:rPr lang="ru-RU" sz="3600" b="1"/>
              <a:t>Начало развития внешкольного образования</a:t>
            </a:r>
          </a:p>
        </p:txBody>
      </p:sp>
      <p:sp>
        <p:nvSpPr>
          <p:cNvPr id="5123" name="Text Box 3"/>
          <p:cNvSpPr txBox="1">
            <a:spLocks noChangeArrowheads="1"/>
          </p:cNvSpPr>
          <p:nvPr/>
        </p:nvSpPr>
        <p:spPr bwMode="auto">
          <a:xfrm>
            <a:off x="609600" y="1270000"/>
            <a:ext cx="8229600" cy="406400"/>
          </a:xfrm>
          <a:prstGeom prst="rect">
            <a:avLst/>
          </a:prstGeom>
          <a:noFill/>
          <a:ln w="9525">
            <a:noFill/>
            <a:miter lim="800000"/>
            <a:headEnd/>
            <a:tailEnd/>
          </a:ln>
        </p:spPr>
        <p:txBody>
          <a:bodyPr>
            <a:spAutoFit/>
          </a:bodyPr>
          <a:lstStyle/>
          <a:p>
            <a:pPr algn="ctr"/>
            <a:r>
              <a:rPr lang="ru-RU" sz="2400" b="1" i="1">
                <a:solidFill>
                  <a:srgbClr val="FF0000"/>
                </a:solidFill>
              </a:rPr>
              <a:t>( 1859 )</a:t>
            </a:r>
          </a:p>
        </p:txBody>
      </p:sp>
      <p:sp>
        <p:nvSpPr>
          <p:cNvPr id="5124"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5125" name="Text Box 5"/>
          <p:cNvSpPr txBox="1">
            <a:spLocks noChangeArrowheads="1"/>
          </p:cNvSpPr>
          <p:nvPr/>
        </p:nvSpPr>
        <p:spPr bwMode="auto">
          <a:xfrm>
            <a:off x="152400" y="5638800"/>
            <a:ext cx="533400" cy="406400"/>
          </a:xfrm>
          <a:prstGeom prst="rect">
            <a:avLst/>
          </a:prstGeom>
          <a:noFill/>
          <a:ln w="9525">
            <a:noFill/>
            <a:miter lim="800000"/>
            <a:headEnd/>
            <a:tailEnd/>
          </a:ln>
        </p:spPr>
        <p:txBody>
          <a:bodyPr>
            <a:spAutoFit/>
          </a:bodyPr>
          <a:lstStyle/>
          <a:p>
            <a:r>
              <a:rPr lang="ru-RU" sz="1200"/>
              <a:t> 1 / 2</a:t>
            </a:r>
          </a:p>
        </p:txBody>
      </p:sp>
      <p:sp>
        <p:nvSpPr>
          <p:cNvPr id="5126" name="Text Box 6"/>
          <p:cNvSpPr txBox="1">
            <a:spLocks noChangeArrowheads="1"/>
          </p:cNvSpPr>
          <p:nvPr/>
        </p:nvSpPr>
        <p:spPr bwMode="auto">
          <a:xfrm>
            <a:off x="609600" y="1785938"/>
            <a:ext cx="8229600" cy="3786187"/>
          </a:xfrm>
          <a:prstGeom prst="rect">
            <a:avLst/>
          </a:prstGeom>
          <a:noFill/>
          <a:ln w="9525">
            <a:noFill/>
            <a:miter lim="800000"/>
            <a:headEnd/>
            <a:tailEnd/>
          </a:ln>
        </p:spPr>
        <p:txBody>
          <a:bodyPr>
            <a:spAutoFit/>
          </a:bodyPr>
          <a:lstStyle/>
          <a:p>
            <a:pPr algn="just"/>
            <a:r>
              <a:rPr lang="ru-RU" sz="2400" b="1"/>
              <a:t>Получили распространение различные формы внешкольного образования. В 1859 г. в Киеве были организованы первые в России воскресные школы. Затем они появились и в других городах, к 1862 г. их насчитывалось более 300. Эти школы были бесплатными. Программа обучения в них была намного шире, нежели в государственных школах. Учащихся знакомили с основами химии и физики, изучались также география и отечественная история.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42938" y="285750"/>
            <a:ext cx="8196262" cy="646113"/>
          </a:xfrm>
          <a:prstGeom prst="rect">
            <a:avLst/>
          </a:prstGeom>
          <a:noFill/>
          <a:ln w="9525">
            <a:noFill/>
            <a:miter lim="800000"/>
            <a:headEnd/>
            <a:tailEnd/>
          </a:ln>
        </p:spPr>
        <p:txBody>
          <a:bodyPr anchor="ctr">
            <a:spAutoFit/>
          </a:bodyPr>
          <a:lstStyle/>
          <a:p>
            <a:pPr algn="ctr"/>
            <a:r>
              <a:rPr lang="ru-RU" sz="3600" b="1"/>
              <a:t>Массовое открытие земских школ</a:t>
            </a:r>
          </a:p>
        </p:txBody>
      </p:sp>
      <p:sp>
        <p:nvSpPr>
          <p:cNvPr id="6147" name="Text Box 3"/>
          <p:cNvSpPr txBox="1">
            <a:spLocks noChangeArrowheads="1"/>
          </p:cNvSpPr>
          <p:nvPr/>
        </p:nvSpPr>
        <p:spPr bwMode="auto">
          <a:xfrm>
            <a:off x="609600" y="857250"/>
            <a:ext cx="8229600" cy="461963"/>
          </a:xfrm>
          <a:prstGeom prst="rect">
            <a:avLst/>
          </a:prstGeom>
          <a:noFill/>
          <a:ln w="9525">
            <a:noFill/>
            <a:miter lim="800000"/>
            <a:headEnd/>
            <a:tailEnd/>
          </a:ln>
        </p:spPr>
        <p:txBody>
          <a:bodyPr>
            <a:spAutoFit/>
          </a:bodyPr>
          <a:lstStyle/>
          <a:p>
            <a:pPr algn="ctr"/>
            <a:r>
              <a:rPr lang="ru-RU" sz="2400" b="1" i="1">
                <a:solidFill>
                  <a:srgbClr val="FF0000"/>
                </a:solidFill>
              </a:rPr>
              <a:t>( 1864 - 1874 )</a:t>
            </a:r>
          </a:p>
        </p:txBody>
      </p:sp>
      <p:sp>
        <p:nvSpPr>
          <p:cNvPr id="6148" name="Text Box 4"/>
          <p:cNvSpPr txBox="1">
            <a:spLocks noChangeArrowheads="1"/>
          </p:cNvSpPr>
          <p:nvPr/>
        </p:nvSpPr>
        <p:spPr bwMode="auto">
          <a:xfrm>
            <a:off x="609600" y="1905000"/>
            <a:ext cx="8229600" cy="406400"/>
          </a:xfrm>
          <a:prstGeom prst="rect">
            <a:avLst/>
          </a:prstGeom>
          <a:noFill/>
          <a:ln w="9525">
            <a:noFill/>
            <a:miter lim="800000"/>
            <a:headEnd/>
            <a:tailEnd/>
          </a:ln>
        </p:spPr>
        <p:txBody>
          <a:bodyPr>
            <a:spAutoFit/>
          </a:bodyPr>
          <a:lstStyle/>
          <a:p>
            <a:pPr algn="ctr"/>
            <a:endParaRPr lang="ru-RU"/>
          </a:p>
        </p:txBody>
      </p:sp>
      <p:sp>
        <p:nvSpPr>
          <p:cNvPr id="6149" name="Text Box 5"/>
          <p:cNvSpPr txBox="1">
            <a:spLocks noChangeArrowheads="1"/>
          </p:cNvSpPr>
          <p:nvPr/>
        </p:nvSpPr>
        <p:spPr bwMode="auto">
          <a:xfrm>
            <a:off x="152400" y="5638800"/>
            <a:ext cx="533400" cy="406400"/>
          </a:xfrm>
          <a:prstGeom prst="rect">
            <a:avLst/>
          </a:prstGeom>
          <a:noFill/>
          <a:ln w="9525">
            <a:noFill/>
            <a:miter lim="800000"/>
            <a:headEnd/>
            <a:tailEnd/>
          </a:ln>
        </p:spPr>
        <p:txBody>
          <a:bodyPr>
            <a:spAutoFit/>
          </a:bodyPr>
          <a:lstStyle/>
          <a:p>
            <a:r>
              <a:rPr lang="ru-RU" sz="1200"/>
              <a:t> 1 / 2</a:t>
            </a:r>
          </a:p>
        </p:txBody>
      </p:sp>
      <p:sp>
        <p:nvSpPr>
          <p:cNvPr id="6150" name="Text Box 6"/>
          <p:cNvSpPr txBox="1">
            <a:spLocks noChangeArrowheads="1"/>
          </p:cNvSpPr>
          <p:nvPr/>
        </p:nvSpPr>
        <p:spPr bwMode="auto">
          <a:xfrm>
            <a:off x="3643313" y="1357313"/>
            <a:ext cx="5195887" cy="4094162"/>
          </a:xfrm>
          <a:prstGeom prst="rect">
            <a:avLst/>
          </a:prstGeom>
          <a:noFill/>
          <a:ln w="9525">
            <a:noFill/>
            <a:miter lim="800000"/>
            <a:headEnd/>
            <a:tailEnd/>
          </a:ln>
        </p:spPr>
        <p:txBody>
          <a:bodyPr>
            <a:spAutoFit/>
          </a:bodyPr>
          <a:lstStyle/>
          <a:p>
            <a:pPr algn="just"/>
            <a:r>
              <a:rPr lang="ru-RU" sz="2000" b="1"/>
              <a:t>       Огромную роль в распространении просвещения стали играть </a:t>
            </a:r>
            <a:r>
              <a:rPr lang="ru-RU" sz="2000" b="1" u="sng"/>
              <a:t>земства</a:t>
            </a:r>
            <a:r>
              <a:rPr lang="ru-RU" sz="2000" b="1"/>
              <a:t>. Только с 1864 по 1874 г. было открыто почти 10 тыс. земских школ.</a:t>
            </a:r>
          </a:p>
          <a:p>
            <a:pPr algn="just"/>
            <a:r>
              <a:rPr lang="ru-RU" sz="2000" b="1"/>
              <a:t>        Правительство отдавало предпочтение церковно-приходским, однако денег на их содержание у государства не хватало. Поэтому земская школа продолжала оставаться самым распространенным типом </a:t>
            </a:r>
            <a:r>
              <a:rPr lang="ru-RU" sz="2000" b="1" u="sng"/>
              <a:t>начальной школы</a:t>
            </a:r>
            <a:r>
              <a:rPr lang="ru-RU" sz="2000" b="1"/>
              <a:t>, охватив все губернские и уездные города, а также многие сельские районы.</a:t>
            </a:r>
          </a:p>
        </p:txBody>
      </p:sp>
      <p:pic>
        <p:nvPicPr>
          <p:cNvPr id="6151" name="Picture 7" descr="%D1%83%D1%81%D1%82%D0%BD%D1%8B%D0%B9%D1%81%D1%87%D0%B5%D1%82"/>
          <p:cNvPicPr>
            <a:picLocks noChangeAspect="1" noChangeArrowheads="1"/>
          </p:cNvPicPr>
          <p:nvPr/>
        </p:nvPicPr>
        <p:blipFill>
          <a:blip r:embed="rId2"/>
          <a:srcRect/>
          <a:stretch>
            <a:fillRect/>
          </a:stretch>
        </p:blipFill>
        <p:spPr bwMode="auto">
          <a:xfrm>
            <a:off x="0" y="1428750"/>
            <a:ext cx="3714750" cy="5429250"/>
          </a:xfrm>
          <a:prstGeom prst="rect">
            <a:avLst/>
          </a:prstGeom>
          <a:noFill/>
          <a:ln w="9525">
            <a:noFill/>
            <a:miter lim="800000"/>
            <a:headEnd/>
            <a:tailEnd/>
          </a:ln>
        </p:spPr>
      </p:pic>
      <p:sp>
        <p:nvSpPr>
          <p:cNvPr id="6152" name="TextBox 7"/>
          <p:cNvSpPr txBox="1">
            <a:spLocks noChangeArrowheads="1"/>
          </p:cNvSpPr>
          <p:nvPr/>
        </p:nvSpPr>
        <p:spPr bwMode="auto">
          <a:xfrm>
            <a:off x="3857625" y="5786438"/>
            <a:ext cx="5000625" cy="708025"/>
          </a:xfrm>
          <a:prstGeom prst="rect">
            <a:avLst/>
          </a:prstGeom>
          <a:noFill/>
          <a:ln w="9525">
            <a:noFill/>
            <a:miter lim="800000"/>
            <a:headEnd/>
            <a:tailEnd/>
          </a:ln>
        </p:spPr>
        <p:txBody>
          <a:bodyPr>
            <a:spAutoFit/>
          </a:bodyPr>
          <a:lstStyle/>
          <a:p>
            <a:r>
              <a:rPr lang="ru-RU" sz="2000" i="1"/>
              <a:t>Устный счет.</a:t>
            </a:r>
            <a:endParaRPr lang="ru-RU" sz="2000"/>
          </a:p>
          <a:p>
            <a:r>
              <a:rPr lang="ru-RU" sz="2000" i="1"/>
              <a:t>Н.П. Богданов – Бельский. 1895 г.</a:t>
            </a:r>
            <a:endParaRPr lang="ru-RU"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3500438" y="1000125"/>
            <a:ext cx="5143500" cy="5016500"/>
          </a:xfrm>
          <a:prstGeom prst="rect">
            <a:avLst/>
          </a:prstGeom>
          <a:noFill/>
          <a:ln w="9525">
            <a:noFill/>
            <a:miter lim="800000"/>
            <a:headEnd/>
            <a:tailEnd/>
          </a:ln>
        </p:spPr>
        <p:txBody>
          <a:bodyPr>
            <a:spAutoFit/>
          </a:bodyPr>
          <a:lstStyle/>
          <a:p>
            <a:pPr algn="just"/>
            <a:r>
              <a:rPr lang="ru-RU" sz="2000"/>
              <a:t>      Основным типом средней школы были гимназии. В 1861 году в России было 85 мужских гимназий, где училось 25 тысяч человек. Спустя четверть века их количество выросло в 3 раза, а гимназистов стало 70 тысяч. </a:t>
            </a:r>
          </a:p>
          <a:p>
            <a:pPr algn="just"/>
            <a:r>
              <a:rPr lang="ru-RU" sz="2000"/>
              <a:t>     В конце 60-х годов XIX века был поднят вопрос о женском образовании. Уже к началу 90-х годов было открыто около 300 женских средних учебных заведений, в них занималось до 75 тысяч девушек. Женщинам было разрешено в качестве вольнослушающих посещать лекции в университетах. Вскоре начали действовать в Петербурге и Москве высшие женские курсы.</a:t>
            </a:r>
          </a:p>
        </p:txBody>
      </p:sp>
      <p:sp>
        <p:nvSpPr>
          <p:cNvPr id="7171" name="TextBox 2"/>
          <p:cNvSpPr txBox="1">
            <a:spLocks noChangeArrowheads="1"/>
          </p:cNvSpPr>
          <p:nvPr/>
        </p:nvSpPr>
        <p:spPr bwMode="auto">
          <a:xfrm>
            <a:off x="714375" y="428625"/>
            <a:ext cx="7786688" cy="584200"/>
          </a:xfrm>
          <a:prstGeom prst="rect">
            <a:avLst/>
          </a:prstGeom>
          <a:noFill/>
          <a:ln w="9525">
            <a:noFill/>
            <a:miter lim="800000"/>
            <a:headEnd/>
            <a:tailEnd/>
          </a:ln>
        </p:spPr>
        <p:txBody>
          <a:bodyPr>
            <a:spAutoFit/>
          </a:bodyPr>
          <a:lstStyle/>
          <a:p>
            <a:pPr algn="ctr"/>
            <a:r>
              <a:rPr lang="ru-RU"/>
              <a:t>Гимназии</a:t>
            </a:r>
          </a:p>
        </p:txBody>
      </p:sp>
      <p:pic>
        <p:nvPicPr>
          <p:cNvPr id="7172" name="Picture 7" descr="image698"/>
          <p:cNvPicPr>
            <a:picLocks noChangeAspect="1" noChangeArrowheads="1"/>
          </p:cNvPicPr>
          <p:nvPr/>
        </p:nvPicPr>
        <p:blipFill>
          <a:blip r:embed="rId2"/>
          <a:srcRect/>
          <a:stretch>
            <a:fillRect/>
          </a:stretch>
        </p:blipFill>
        <p:spPr bwMode="auto">
          <a:xfrm>
            <a:off x="642938" y="1143000"/>
            <a:ext cx="2286000" cy="4643438"/>
          </a:xfrm>
          <a:prstGeom prst="rect">
            <a:avLst/>
          </a:prstGeom>
          <a:noFill/>
          <a:ln w="9525">
            <a:noFill/>
            <a:miter lim="800000"/>
            <a:headEnd/>
            <a:tailEnd/>
          </a:ln>
        </p:spPr>
      </p:pic>
      <p:sp>
        <p:nvSpPr>
          <p:cNvPr id="7173" name="TextBox 4"/>
          <p:cNvSpPr txBox="1">
            <a:spLocks noChangeArrowheads="1"/>
          </p:cNvSpPr>
          <p:nvPr/>
        </p:nvSpPr>
        <p:spPr bwMode="auto">
          <a:xfrm>
            <a:off x="500063" y="5715000"/>
            <a:ext cx="2500312" cy="523875"/>
          </a:xfrm>
          <a:prstGeom prst="rect">
            <a:avLst/>
          </a:prstGeom>
          <a:noFill/>
          <a:ln w="9525">
            <a:noFill/>
            <a:miter lim="800000"/>
            <a:headEnd/>
            <a:tailEnd/>
          </a:ln>
        </p:spPr>
        <p:txBody>
          <a:bodyPr>
            <a:spAutoFit/>
          </a:bodyPr>
          <a:lstStyle/>
          <a:p>
            <a:pPr algn="ctr"/>
            <a:r>
              <a:rPr lang="ru-RU" sz="2800"/>
              <a:t>Гимназист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000125" y="428625"/>
            <a:ext cx="7072313" cy="584200"/>
          </a:xfrm>
          <a:prstGeom prst="rect">
            <a:avLst/>
          </a:prstGeom>
          <a:noFill/>
          <a:ln w="9525">
            <a:noFill/>
            <a:miter lim="800000"/>
            <a:headEnd/>
            <a:tailEnd/>
          </a:ln>
        </p:spPr>
        <p:txBody>
          <a:bodyPr>
            <a:spAutoFit/>
          </a:bodyPr>
          <a:lstStyle/>
          <a:p>
            <a:pPr algn="ctr"/>
            <a:r>
              <a:rPr lang="ru-RU"/>
              <a:t>Высшее образование</a:t>
            </a:r>
          </a:p>
        </p:txBody>
      </p:sp>
      <p:sp>
        <p:nvSpPr>
          <p:cNvPr id="8195" name="TextBox 2"/>
          <p:cNvSpPr txBox="1">
            <a:spLocks noChangeArrowheads="1"/>
          </p:cNvSpPr>
          <p:nvPr/>
        </p:nvSpPr>
        <p:spPr bwMode="auto">
          <a:xfrm>
            <a:off x="1357313" y="1571625"/>
            <a:ext cx="6357937" cy="5016500"/>
          </a:xfrm>
          <a:prstGeom prst="rect">
            <a:avLst/>
          </a:prstGeom>
          <a:noFill/>
          <a:ln w="9525">
            <a:noFill/>
            <a:miter lim="800000"/>
            <a:headEnd/>
            <a:tailEnd/>
          </a:ln>
        </p:spPr>
        <p:txBody>
          <a:bodyPr>
            <a:spAutoFit/>
          </a:bodyPr>
          <a:lstStyle/>
          <a:p>
            <a:r>
              <a:rPr lang="ru-RU"/>
              <a:t>Открываются университеты в Томске, Одессе.</a:t>
            </a:r>
          </a:p>
          <a:p>
            <a:r>
              <a:rPr lang="ru-RU"/>
              <a:t>Действуют специальные высшие учебные заведения:</a:t>
            </a:r>
          </a:p>
          <a:p>
            <a:r>
              <a:rPr lang="ru-RU"/>
              <a:t>Медико-хирургическая (Военно-медицинская) академия</a:t>
            </a:r>
          </a:p>
          <a:p>
            <a:r>
              <a:rPr lang="ru-RU"/>
              <a:t>Технологический, Горный, Путей сообщения, Электротехнический институты</a:t>
            </a:r>
          </a:p>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57625" y="0"/>
            <a:ext cx="5143500" cy="1143000"/>
          </a:xfrm>
        </p:spPr>
        <p:txBody>
          <a:bodyPr/>
          <a:lstStyle/>
          <a:p>
            <a:pPr eaLnBrk="1" hangingPunct="1"/>
            <a:r>
              <a:rPr lang="ru-RU" sz="1600" b="1" i="1" smtClean="0">
                <a:solidFill>
                  <a:srgbClr val="A50021"/>
                </a:solidFill>
                <a:latin typeface="Georgia" pitchFamily="18" charset="0"/>
              </a:rPr>
              <a:t>Медико-хирургическая </a:t>
            </a:r>
            <a:br>
              <a:rPr lang="ru-RU" sz="1600" b="1" i="1" smtClean="0">
                <a:solidFill>
                  <a:srgbClr val="A50021"/>
                </a:solidFill>
                <a:latin typeface="Georgia" pitchFamily="18" charset="0"/>
              </a:rPr>
            </a:br>
            <a:r>
              <a:rPr lang="ru-RU" sz="1600" b="1" i="1" smtClean="0">
                <a:solidFill>
                  <a:srgbClr val="A50021"/>
                </a:solidFill>
                <a:latin typeface="Georgia" pitchFamily="18" charset="0"/>
              </a:rPr>
              <a:t>(Военно-медицинская) академия</a:t>
            </a:r>
          </a:p>
        </p:txBody>
      </p:sp>
      <p:sp>
        <p:nvSpPr>
          <p:cNvPr id="9219" name="Прямоугольник 5"/>
          <p:cNvSpPr>
            <a:spLocks noChangeArrowheads="1"/>
          </p:cNvSpPr>
          <p:nvPr/>
        </p:nvSpPr>
        <p:spPr bwMode="auto">
          <a:xfrm>
            <a:off x="6072188" y="2357438"/>
            <a:ext cx="3071812" cy="830262"/>
          </a:xfrm>
          <a:prstGeom prst="rect">
            <a:avLst/>
          </a:prstGeom>
          <a:noFill/>
          <a:ln w="9525">
            <a:noFill/>
            <a:miter lim="800000"/>
            <a:headEnd/>
            <a:tailEnd/>
          </a:ln>
        </p:spPr>
        <p:txBody>
          <a:bodyPr>
            <a:spAutoFit/>
          </a:bodyPr>
          <a:lstStyle/>
          <a:p>
            <a:pPr eaLnBrk="1" hangingPunct="1"/>
            <a:endParaRPr lang="ru-RU" sz="1600" b="1" i="1">
              <a:solidFill>
                <a:srgbClr val="A50021"/>
              </a:solidFill>
              <a:latin typeface="Georgia" pitchFamily="18" charset="0"/>
            </a:endParaRPr>
          </a:p>
          <a:p>
            <a:pPr eaLnBrk="1" hangingPunct="1"/>
            <a:endParaRPr lang="ru-RU" sz="1600" b="1" i="1">
              <a:solidFill>
                <a:srgbClr val="A50021"/>
              </a:solidFill>
              <a:latin typeface="Georgia" pitchFamily="18" charset="0"/>
            </a:endParaRPr>
          </a:p>
          <a:p>
            <a:pPr eaLnBrk="1" hangingPunct="1"/>
            <a:r>
              <a:rPr lang="ru-RU" sz="1600" b="1" i="1">
                <a:solidFill>
                  <a:srgbClr val="A50021"/>
                </a:solidFill>
                <a:latin typeface="Georgia" pitchFamily="18" charset="0"/>
              </a:rPr>
              <a:t>Горный институт</a:t>
            </a:r>
            <a:endParaRPr lang="ru-RU" sz="1600"/>
          </a:p>
        </p:txBody>
      </p:sp>
      <p:sp>
        <p:nvSpPr>
          <p:cNvPr id="9220" name="Прямоугольник 9"/>
          <p:cNvSpPr>
            <a:spLocks noChangeArrowheads="1"/>
          </p:cNvSpPr>
          <p:nvPr/>
        </p:nvSpPr>
        <p:spPr bwMode="auto">
          <a:xfrm>
            <a:off x="6429375" y="5572125"/>
            <a:ext cx="3000375" cy="830263"/>
          </a:xfrm>
          <a:prstGeom prst="rect">
            <a:avLst/>
          </a:prstGeom>
          <a:noFill/>
          <a:ln w="9525">
            <a:noFill/>
            <a:miter lim="800000"/>
            <a:headEnd/>
            <a:tailEnd/>
          </a:ln>
        </p:spPr>
        <p:txBody>
          <a:bodyPr>
            <a:spAutoFit/>
          </a:bodyPr>
          <a:lstStyle/>
          <a:p>
            <a:pPr eaLnBrk="1" hangingPunct="1"/>
            <a:r>
              <a:rPr lang="ru-RU" sz="1600" b="1" i="1">
                <a:solidFill>
                  <a:srgbClr val="A50021"/>
                </a:solidFill>
                <a:latin typeface="Georgia" pitchFamily="18" charset="0"/>
              </a:rPr>
              <a:t>Петровская сельскохозяйственная академия</a:t>
            </a:r>
            <a:endParaRPr lang="ru-RU" sz="1600"/>
          </a:p>
        </p:txBody>
      </p:sp>
      <p:pic>
        <p:nvPicPr>
          <p:cNvPr id="5130" name="Picture 10" descr="C:\Users\Ольга\Desktop\800_01757df1443b38e6afcc6f28a7970bba.jpg"/>
          <p:cNvPicPr>
            <a:picLocks noChangeAspect="1" noChangeArrowheads="1"/>
          </p:cNvPicPr>
          <p:nvPr/>
        </p:nvPicPr>
        <p:blipFill>
          <a:blip r:embed="rId2" cstate="email"/>
          <a:srcRect/>
          <a:stretch>
            <a:fillRect/>
          </a:stretch>
        </p:blipFill>
        <p:spPr bwMode="auto">
          <a:xfrm>
            <a:off x="142844" y="142852"/>
            <a:ext cx="3635772" cy="2285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31" name="Picture 11" descr="C:\Users\Ольга\Desktop\567.jpg"/>
          <p:cNvPicPr>
            <a:picLocks noChangeAspect="1" noChangeArrowheads="1"/>
          </p:cNvPicPr>
          <p:nvPr/>
        </p:nvPicPr>
        <p:blipFill>
          <a:blip r:embed="rId3" cstate="email"/>
          <a:srcRect/>
          <a:stretch>
            <a:fillRect/>
          </a:stretch>
        </p:blipFill>
        <p:spPr bwMode="auto">
          <a:xfrm>
            <a:off x="1357290" y="2428868"/>
            <a:ext cx="3643338" cy="2143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32" name="Picture 12" descr="C:\Users\Ольга\Desktop\b957087698d50cc5c5dcba5055738cc0.jpg"/>
          <p:cNvPicPr>
            <a:picLocks noChangeAspect="1" noChangeArrowheads="1"/>
          </p:cNvPicPr>
          <p:nvPr/>
        </p:nvPicPr>
        <p:blipFill>
          <a:blip r:embed="rId4"/>
          <a:srcRect/>
          <a:stretch>
            <a:fillRect/>
          </a:stretch>
        </p:blipFill>
        <p:spPr bwMode="auto">
          <a:xfrm>
            <a:off x="2500298" y="4572008"/>
            <a:ext cx="3990968" cy="2285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00063" y="357188"/>
            <a:ext cx="8429625" cy="830262"/>
          </a:xfrm>
          <a:prstGeom prst="rect">
            <a:avLst/>
          </a:prstGeom>
          <a:noFill/>
          <a:ln w="9525">
            <a:noFill/>
            <a:miter lim="800000"/>
            <a:headEnd/>
            <a:tailEnd/>
          </a:ln>
        </p:spPr>
        <p:txBody>
          <a:bodyPr>
            <a:spAutoFit/>
          </a:bodyPr>
          <a:lstStyle/>
          <a:p>
            <a:pPr algn="just"/>
            <a:r>
              <a:rPr lang="ru-RU" sz="2400"/>
              <a:t>Однако в целом уровень грамотности населения в России оставался одним из самых низких в Европе.</a:t>
            </a:r>
          </a:p>
        </p:txBody>
      </p:sp>
      <p:sp>
        <p:nvSpPr>
          <p:cNvPr id="1024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ru-RU" sz="2400">
                <a:solidFill>
                  <a:srgbClr val="111111"/>
                </a:solidFill>
                <a:latin typeface="Times New Roman" pitchFamily="18" charset="0"/>
                <a:cs typeface="Times New Roman" pitchFamily="18" charset="0"/>
              </a:rPr>
              <a:t>По переписи 1897 года</a:t>
            </a:r>
            <a:br>
              <a:rPr lang="ru-RU" sz="2400">
                <a:solidFill>
                  <a:srgbClr val="111111"/>
                </a:solidFill>
                <a:latin typeface="Times New Roman" pitchFamily="18" charset="0"/>
                <a:cs typeface="Times New Roman" pitchFamily="18" charset="0"/>
              </a:rPr>
            </a:br>
            <a:endParaRPr lang="ru-RU" sz="600"/>
          </a:p>
          <a:p>
            <a:pPr algn="ctr"/>
            <a:r>
              <a:rPr lang="ru-RU">
                <a:solidFill>
                  <a:srgbClr val="111111"/>
                </a:solidFill>
                <a:latin typeface="Georgia" pitchFamily="18" charset="0"/>
              </a:rPr>
              <a:t>  </a:t>
            </a:r>
            <a:endParaRPr lang="ru-RU" sz="20100">
              <a:solidFill>
                <a:srgbClr val="111111"/>
              </a:solidFill>
              <a:latin typeface="Georgia" pitchFamily="18" charset="0"/>
            </a:endParaRPr>
          </a:p>
        </p:txBody>
      </p:sp>
      <p:pic>
        <p:nvPicPr>
          <p:cNvPr id="27650" name="Picture 2" descr="http://portal.snauka.ru/wp-content/uploads/2013/11/111013_1713_4.png"/>
          <p:cNvPicPr>
            <a:picLocks noChangeAspect="1" noChangeArrowheads="1"/>
          </p:cNvPicPr>
          <p:nvPr/>
        </p:nvPicPr>
        <p:blipFill>
          <a:blip r:embed="rId2"/>
          <a:srcRect/>
          <a:stretch>
            <a:fillRect/>
          </a:stretch>
        </p:blipFill>
        <p:spPr bwMode="auto">
          <a:xfrm>
            <a:off x="0" y="1571612"/>
            <a:ext cx="5486400" cy="2771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ru-RU" sz="2400">
                <a:solidFill>
                  <a:srgbClr val="111111"/>
                </a:solidFill>
                <a:latin typeface="Times New Roman" pitchFamily="18" charset="0"/>
                <a:cs typeface="Times New Roman" pitchFamily="18" charset="0"/>
              </a:rPr>
              <a:t>Для сравнения:</a:t>
            </a:r>
            <a:br>
              <a:rPr lang="ru-RU" sz="2400">
                <a:solidFill>
                  <a:srgbClr val="111111"/>
                </a:solidFill>
                <a:latin typeface="Times New Roman" pitchFamily="18" charset="0"/>
                <a:cs typeface="Times New Roman" pitchFamily="18" charset="0"/>
              </a:rPr>
            </a:br>
            <a:endParaRPr lang="ru-RU" sz="600"/>
          </a:p>
          <a:p>
            <a:pPr algn="ctr"/>
            <a:r>
              <a:rPr lang="ru-RU" sz="2400">
                <a:solidFill>
                  <a:srgbClr val="111111"/>
                </a:solidFill>
                <a:latin typeface="Times New Roman" pitchFamily="18" charset="0"/>
                <a:cs typeface="Times New Roman" pitchFamily="18" charset="0"/>
              </a:rPr>
              <a:t>В конце 60х годов</a:t>
            </a:r>
            <a:br>
              <a:rPr lang="ru-RU" sz="2400">
                <a:solidFill>
                  <a:srgbClr val="111111"/>
                </a:solidFill>
                <a:latin typeface="Times New Roman" pitchFamily="18" charset="0"/>
                <a:cs typeface="Times New Roman" pitchFamily="18" charset="0"/>
              </a:rPr>
            </a:br>
            <a:endParaRPr lang="ru-RU" sz="600"/>
          </a:p>
          <a:p>
            <a:pPr algn="ctr"/>
            <a:r>
              <a:rPr lang="ru-RU">
                <a:solidFill>
                  <a:srgbClr val="111111"/>
                </a:solidFill>
                <a:latin typeface="Georgia" pitchFamily="18" charset="0"/>
              </a:rPr>
              <a:t>  </a:t>
            </a:r>
            <a:endParaRPr lang="ru-RU" sz="20100">
              <a:solidFill>
                <a:srgbClr val="111111"/>
              </a:solidFill>
              <a:latin typeface="Georgia" pitchFamily="18" charset="0"/>
            </a:endParaRPr>
          </a:p>
        </p:txBody>
      </p:sp>
      <p:pic>
        <p:nvPicPr>
          <p:cNvPr id="27652" name="Picture 4" descr="http://portal.snauka.ru/wp-content/uploads/2013/11/111013_1713_5.png"/>
          <p:cNvPicPr>
            <a:picLocks noChangeAspect="1" noChangeArrowheads="1"/>
          </p:cNvPicPr>
          <p:nvPr/>
        </p:nvPicPr>
        <p:blipFill>
          <a:blip r:embed="rId3"/>
          <a:srcRect/>
          <a:stretch>
            <a:fillRect/>
          </a:stretch>
        </p:blipFill>
        <p:spPr bwMode="auto">
          <a:xfrm>
            <a:off x="3643306" y="3899295"/>
            <a:ext cx="5500693" cy="29587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247" name="TextBox 8"/>
          <p:cNvSpPr txBox="1">
            <a:spLocks noChangeArrowheads="1"/>
          </p:cNvSpPr>
          <p:nvPr/>
        </p:nvSpPr>
        <p:spPr bwMode="auto">
          <a:xfrm>
            <a:off x="5572125" y="1643063"/>
            <a:ext cx="3571875" cy="830262"/>
          </a:xfrm>
          <a:prstGeom prst="rect">
            <a:avLst/>
          </a:prstGeom>
          <a:noFill/>
          <a:ln w="9525">
            <a:noFill/>
            <a:miter lim="800000"/>
            <a:headEnd/>
            <a:tailEnd/>
          </a:ln>
        </p:spPr>
        <p:txBody>
          <a:bodyPr>
            <a:spAutoFit/>
          </a:bodyPr>
          <a:lstStyle/>
          <a:p>
            <a:r>
              <a:rPr lang="ru-RU" sz="2400"/>
              <a:t>По переписи населения 1897 года</a:t>
            </a:r>
          </a:p>
        </p:txBody>
      </p:sp>
      <p:sp>
        <p:nvSpPr>
          <p:cNvPr id="10248" name="TextBox 9"/>
          <p:cNvSpPr txBox="1">
            <a:spLocks noChangeArrowheads="1"/>
          </p:cNvSpPr>
          <p:nvPr/>
        </p:nvSpPr>
        <p:spPr bwMode="auto">
          <a:xfrm>
            <a:off x="214313" y="4714875"/>
            <a:ext cx="3143250" cy="830263"/>
          </a:xfrm>
          <a:prstGeom prst="rect">
            <a:avLst/>
          </a:prstGeom>
          <a:noFill/>
          <a:ln w="9525">
            <a:noFill/>
            <a:miter lim="800000"/>
            <a:headEnd/>
            <a:tailEnd/>
          </a:ln>
        </p:spPr>
        <p:txBody>
          <a:bodyPr>
            <a:spAutoFit/>
          </a:bodyPr>
          <a:lstStyle/>
          <a:p>
            <a:r>
              <a:rPr lang="ru-RU" sz="2400"/>
              <a:t>Для сравнения: в конце 60-х годов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освещение и наука во второй половине XIX века">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T4CTUPCNHN5M-645759840-1021</_dlc_DocId>
    <_dlc_DocIdUrl xmlns="c71519f2-859d-46c1-a1b6-2941efed936d">
      <Url>http://xn--44-6kcadhwnl3cfdx.xn--p1ai/chuhloma/jarov/ger/_layouts/15/DocIdRedir.aspx?ID=T4CTUPCNHN5M-645759840-1021</Url>
      <Description>T4CTUPCNHN5M-645759840-1021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Документ" ma:contentTypeID="0x010100576A45A322ADF54E8DF78AD1A221A156" ma:contentTypeVersion="1" ma:contentTypeDescription="Создание документа." ma:contentTypeScope="" ma:versionID="4fe46d2cdc00c5c6c71b2ff56ef84cd2">
  <xsd:schema xmlns:xsd="http://www.w3.org/2001/XMLSchema" xmlns:xs="http://www.w3.org/2001/XMLSchema" xmlns:p="http://schemas.microsoft.com/office/2006/metadata/properties" xmlns:ns2="c71519f2-859d-46c1-a1b6-2941efed936d" targetNamespace="http://schemas.microsoft.com/office/2006/metadata/properties" ma:root="true" ma:fieldsID="8d8ae606f9f21459115ac0c95d74bcae"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369D9-6B08-4DB2-88CF-53A50A3D6304}"/>
</file>

<file path=customXml/itemProps2.xml><?xml version="1.0" encoding="utf-8"?>
<ds:datastoreItem xmlns:ds="http://schemas.openxmlformats.org/officeDocument/2006/customXml" ds:itemID="{E87C3142-C236-40F5-A6B5-A9B95CCC0CE7}"/>
</file>

<file path=customXml/itemProps3.xml><?xml version="1.0" encoding="utf-8"?>
<ds:datastoreItem xmlns:ds="http://schemas.openxmlformats.org/officeDocument/2006/customXml" ds:itemID="{5411A816-CB5E-4140-A5E7-F3FD9825A0A4}"/>
</file>

<file path=customXml/itemProps4.xml><?xml version="1.0" encoding="utf-8"?>
<ds:datastoreItem xmlns:ds="http://schemas.openxmlformats.org/officeDocument/2006/customXml" ds:itemID="{B50C605E-585B-4A2B-A7F1-4DE6BA860413}"/>
</file>

<file path=docProps/app.xml><?xml version="1.0" encoding="utf-8"?>
<Properties xmlns="http://schemas.openxmlformats.org/officeDocument/2006/extended-properties" xmlns:vt="http://schemas.openxmlformats.org/officeDocument/2006/docPropsVTypes">
  <Template>Просвещение и наука во второй половине XIX века</Template>
  <TotalTime>1</TotalTime>
  <Words>1389</Words>
  <Application>Microsoft Office PowerPoint</Application>
  <PresentationFormat>Экран (4:3)</PresentationFormat>
  <Paragraphs>111</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Просвещение и наука во второй половине XIX века</vt:lpstr>
      <vt:lpstr>   Просвещение и наука во второй половине XIX века.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Медико-хирургическая  (Военно-медицинская) академия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Просвещение и наука во второй половине XIX века.</dc:title>
  <dc:creator>Ольга</dc:creator>
  <cp:lastModifiedBy>админ</cp:lastModifiedBy>
  <cp:revision>2</cp:revision>
  <dcterms:created xsi:type="dcterms:W3CDTF">2016-11-13T17:07:50Z</dcterms:created>
  <dcterms:modified xsi:type="dcterms:W3CDTF">2020-04-10T09:47:36Z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0x010100576A45A322ADF54E8DF78AD1A221A156</vt:lpwstr>
  </property>
  <property fmtid="{D5CDD505-2E9C-101B-9397-08002B2CF9AE}" pid="3" name="_dlc_DocIdItemGuid">
    <vt:lpwstr>c9eccf05-150b-4cc3-a017-cdc1c7d3ffda</vt:lpwstr>
  </property>
</Properties>
</file>