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72" r:id="rId12"/>
    <p:sldId id="273" r:id="rId13"/>
    <p:sldId id="267" r:id="rId14"/>
    <p:sldId id="266" r:id="rId15"/>
    <p:sldId id="268" r:id="rId16"/>
    <p:sldId id="269" r:id="rId17"/>
    <p:sldId id="271" r:id="rId18"/>
    <p:sldId id="274" r:id="rId19"/>
    <p:sldId id="270" r:id="rId20"/>
    <p:sldId id="275" r:id="rId21"/>
    <p:sldId id="276" r:id="rId22"/>
    <p:sldId id="277" r:id="rId23"/>
    <p:sldId id="26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B608B6-7AE7-4E1E-888C-67611C377E10}" type="datetimeFigureOut">
              <a:rPr lang="ru-RU" smtClean="0"/>
              <a:pPr/>
              <a:t>13.04.2020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643050"/>
            <a:ext cx="6172200" cy="171451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</a:rPr>
              <a:t>articles</a:t>
            </a:r>
            <a:endParaRPr lang="ru-RU" sz="6000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sz="4800" dirty="0" smtClean="0"/>
              <a:t>Артикли</a:t>
            </a:r>
          </a:p>
          <a:p>
            <a:pPr algn="r"/>
            <a:r>
              <a:rPr lang="ru-RU" sz="3200" b="0" dirty="0" smtClean="0">
                <a:solidFill>
                  <a:schemeClr val="tx1"/>
                </a:solidFill>
              </a:rPr>
              <a:t>Задание: сделать записи в тетради</a:t>
            </a:r>
            <a:endParaRPr lang="ru-RU" sz="3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 / an </a:t>
            </a:r>
            <a:r>
              <a:rPr lang="en-US" dirty="0" smtClean="0">
                <a:solidFill>
                  <a:srgbClr val="002060"/>
                </a:solidFill>
              </a:rPr>
              <a:t>or</a:t>
            </a:r>
            <a:r>
              <a:rPr lang="en-US" dirty="0" smtClean="0">
                <a:solidFill>
                  <a:srgbClr val="C00000"/>
                </a:solidFill>
              </a:rPr>
              <a:t> 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Look at … picture on page 123.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are five rooms in … house.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… bad weather!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is … armchair in … living room.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She has got … computer and … DVD.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isn’t … garage.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is … fridge in … kitchen.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My father is … shop-assistant.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 lives in … flat in Manchester.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… sun is a </a:t>
            </a:r>
            <a:r>
              <a:rPr lang="en-US" smtClean="0"/>
              <a:t>hot planet.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Write sentences, 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99"/>
                </a:solidFill>
              </a:rPr>
              <a:t>/</a:t>
            </a:r>
            <a:r>
              <a:rPr lang="en-US" dirty="0" smtClean="0">
                <a:solidFill>
                  <a:srgbClr val="C00000"/>
                </a:solidFill>
              </a:rPr>
              <a:t>an </a:t>
            </a:r>
            <a:r>
              <a:rPr lang="en-US" dirty="0" smtClean="0">
                <a:solidFill>
                  <a:srgbClr val="000066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smtClean="0">
                <a:solidFill>
                  <a:srgbClr val="000066"/>
                </a:solidFill>
              </a:rPr>
              <a:t>where necessary.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 turned off</a:t>
            </a:r>
            <a:r>
              <a:rPr lang="en-US" u="sng" dirty="0" smtClean="0"/>
              <a:t>  </a:t>
            </a:r>
            <a:r>
              <a:rPr lang="en-US" dirty="0" smtClean="0"/>
              <a:t>light, opened</a:t>
            </a:r>
            <a:r>
              <a:rPr lang="en-US" u="sng" dirty="0" smtClean="0"/>
              <a:t>  </a:t>
            </a:r>
            <a:r>
              <a:rPr lang="en-US" dirty="0" smtClean="0"/>
              <a:t>door and went out.</a:t>
            </a:r>
          </a:p>
          <a:p>
            <a:r>
              <a:rPr lang="en-US" dirty="0" smtClean="0"/>
              <a:t>Excuse me, can I ask</a:t>
            </a:r>
            <a:r>
              <a:rPr lang="en-US" u="sng" dirty="0" smtClean="0"/>
              <a:t> </a:t>
            </a:r>
            <a:r>
              <a:rPr lang="en-US" dirty="0" smtClean="0"/>
              <a:t>question, please?</a:t>
            </a:r>
          </a:p>
          <a:p>
            <a:r>
              <a:rPr lang="en-US" dirty="0" smtClean="0"/>
              <a:t>Alan is</a:t>
            </a:r>
            <a:r>
              <a:rPr lang="en-US" u="sng" dirty="0" smtClean="0"/>
              <a:t> </a:t>
            </a:r>
            <a:r>
              <a:rPr lang="en-US" dirty="0" smtClean="0"/>
              <a:t>best player in</a:t>
            </a:r>
            <a:r>
              <a:rPr lang="en-US" u="sng" dirty="0" smtClean="0"/>
              <a:t> </a:t>
            </a:r>
            <a:r>
              <a:rPr lang="en-US" dirty="0" smtClean="0"/>
              <a:t>our football team.</a:t>
            </a:r>
          </a:p>
          <a:p>
            <a:r>
              <a:rPr lang="en-US" dirty="0" smtClean="0"/>
              <a:t>How far is it from here to</a:t>
            </a:r>
            <a:r>
              <a:rPr lang="en-US" u="sng" dirty="0" smtClean="0"/>
              <a:t> </a:t>
            </a:r>
            <a:r>
              <a:rPr lang="en-US" dirty="0" smtClean="0"/>
              <a:t>airport?</a:t>
            </a:r>
          </a:p>
          <a:p>
            <a:r>
              <a:rPr lang="en-US" dirty="0" smtClean="0"/>
              <a:t>Enjoy</a:t>
            </a:r>
            <a:r>
              <a:rPr lang="en-US" u="sng" dirty="0" smtClean="0"/>
              <a:t> </a:t>
            </a:r>
            <a:r>
              <a:rPr lang="en-US" dirty="0" smtClean="0"/>
              <a:t>your holiday and don’t forget to send me_</a:t>
            </a:r>
            <a:r>
              <a:rPr lang="en-US" u="sng" dirty="0" smtClean="0"/>
              <a:t>         </a:t>
            </a:r>
            <a:r>
              <a:rPr lang="en-US" dirty="0" smtClean="0"/>
              <a:t>postcard!</a:t>
            </a:r>
          </a:p>
          <a:p>
            <a:r>
              <a:rPr lang="en-US" dirty="0" smtClean="0"/>
              <a:t>Have you got</a:t>
            </a:r>
            <a:r>
              <a:rPr lang="en-US" u="sng" dirty="0" smtClean="0"/>
              <a:t> </a:t>
            </a:r>
            <a:r>
              <a:rPr lang="en-US" dirty="0" smtClean="0"/>
              <a:t>ticket for</a:t>
            </a:r>
            <a:r>
              <a:rPr lang="en-US" u="sng" dirty="0" smtClean="0"/>
              <a:t> </a:t>
            </a:r>
            <a:r>
              <a:rPr lang="en-US" dirty="0" smtClean="0"/>
              <a:t>concert tomorrow night?</a:t>
            </a:r>
          </a:p>
          <a:p>
            <a:r>
              <a:rPr lang="en-US" dirty="0" smtClean="0"/>
              <a:t>What is</a:t>
            </a:r>
            <a:r>
              <a:rPr lang="en-US" u="sng" dirty="0" smtClean="0"/>
              <a:t> </a:t>
            </a:r>
            <a:r>
              <a:rPr lang="en-US" dirty="0" smtClean="0"/>
              <a:t>name of</a:t>
            </a:r>
            <a:r>
              <a:rPr lang="en-US" u="sng" dirty="0" smtClean="0"/>
              <a:t> </a:t>
            </a:r>
            <a:r>
              <a:rPr lang="en-US" dirty="0" smtClean="0"/>
              <a:t>director of</a:t>
            </a:r>
            <a:r>
              <a:rPr lang="en-US" u="sng" dirty="0" smtClean="0"/>
              <a:t> </a:t>
            </a:r>
            <a:r>
              <a:rPr lang="en-US" dirty="0" smtClean="0"/>
              <a:t>film we saw last night?</a:t>
            </a:r>
          </a:p>
          <a:p>
            <a:r>
              <a:rPr lang="en-US" dirty="0" smtClean="0"/>
              <a:t>Yesterday I bought</a:t>
            </a:r>
            <a:r>
              <a:rPr lang="en-US" u="sng" dirty="0" smtClean="0"/>
              <a:t> </a:t>
            </a:r>
            <a:r>
              <a:rPr lang="en-US" dirty="0" smtClean="0"/>
              <a:t>jacket and</a:t>
            </a:r>
            <a:r>
              <a:rPr lang="en-US" u="sng" dirty="0" smtClean="0"/>
              <a:t> </a:t>
            </a:r>
            <a:r>
              <a:rPr lang="en-US" dirty="0" smtClean="0"/>
              <a:t>shirt.</a:t>
            </a:r>
            <a:r>
              <a:rPr lang="en-US" u="sng" dirty="0" smtClean="0"/>
              <a:t> </a:t>
            </a:r>
            <a:r>
              <a:rPr lang="en-US" dirty="0" smtClean="0"/>
              <a:t>Jacket was cheap but</a:t>
            </a:r>
            <a:r>
              <a:rPr lang="en-US" u="sng" dirty="0" smtClean="0"/>
              <a:t> </a:t>
            </a:r>
            <a:r>
              <a:rPr lang="en-US" dirty="0" smtClean="0"/>
              <a:t>shirt was expensive.</a:t>
            </a:r>
            <a:endParaRPr lang="ru-RU" dirty="0"/>
          </a:p>
        </p:txBody>
      </p:sp>
      <p:sp>
        <p:nvSpPr>
          <p:cNvPr id="4" name="Выноска 2 3"/>
          <p:cNvSpPr/>
          <p:nvPr/>
        </p:nvSpPr>
        <p:spPr>
          <a:xfrm>
            <a:off x="2643174" y="1643050"/>
            <a:ext cx="571504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548"/>
              <a:gd name="adj6" fmla="val -559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</a:t>
            </a:r>
            <a:endParaRPr lang="ru-RU" dirty="0"/>
          </a:p>
        </p:txBody>
      </p:sp>
      <p:sp>
        <p:nvSpPr>
          <p:cNvPr id="5" name="Выноска 2 4"/>
          <p:cNvSpPr/>
          <p:nvPr/>
        </p:nvSpPr>
        <p:spPr>
          <a:xfrm>
            <a:off x="4572000" y="1643050"/>
            <a:ext cx="571504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548"/>
              <a:gd name="adj6" fmla="val -559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928802"/>
            <a:ext cx="6172200" cy="185738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99"/>
                </a:solidFill>
              </a:rPr>
              <a:t>Other ways of using articles</a:t>
            </a:r>
            <a:endParaRPr lang="ru-RU" sz="4800" dirty="0">
              <a:solidFill>
                <a:srgbClr val="0000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 smtClean="0">
                <a:solidFill>
                  <a:srgbClr val="0070C0"/>
                </a:solidFill>
              </a:rPr>
              <a:t>Другие способы применения артиклей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98496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the top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                             </a:t>
            </a:r>
            <a:r>
              <a:rPr lang="en-US" dirty="0" err="1" smtClean="0"/>
              <a:t>the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left      the middle      right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bottom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71975" y="2786058"/>
            <a:ext cx="3657600" cy="346234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Write your name at </a:t>
            </a:r>
            <a:r>
              <a:rPr lang="en-US" u="sng" dirty="0" smtClean="0">
                <a:solidFill>
                  <a:srgbClr val="0070C0"/>
                </a:solidFill>
              </a:rPr>
              <a:t>the top</a:t>
            </a:r>
            <a:r>
              <a:rPr lang="en-US" dirty="0" smtClean="0">
                <a:solidFill>
                  <a:srgbClr val="0070C0"/>
                </a:solidFill>
              </a:rPr>
              <a:t> of the page.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table is in the middle of the room.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People drive on </a:t>
            </a:r>
            <a:r>
              <a:rPr lang="en-US" u="sng" dirty="0" smtClean="0">
                <a:solidFill>
                  <a:srgbClr val="0070C0"/>
                </a:solidFill>
              </a:rPr>
              <a:t>the right</a:t>
            </a:r>
            <a:r>
              <a:rPr lang="en-US" dirty="0" smtClean="0">
                <a:solidFill>
                  <a:srgbClr val="0070C0"/>
                </a:solidFill>
              </a:rPr>
              <a:t> in Ukraine.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beginning of the film is not very good.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757610" cy="658368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Указание на место расположения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429124" y="1569720"/>
            <a:ext cx="3571876" cy="658368"/>
          </a:xfrm>
          <a:solidFill>
            <a:schemeClr val="accent1"/>
          </a:solidFill>
        </p:spPr>
        <p:txBody>
          <a:bodyPr vert="horz" rtlCol="0" anchor="ctr">
            <a:no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The beginning of,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the end of …</a:t>
            </a:r>
            <a:endParaRPr lang="ru-RU" dirty="0" smtClean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3500438"/>
            <a:ext cx="2143140" cy="1785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r>
              <a:rPr lang="ru-RU" dirty="0" smtClean="0"/>
              <a:t>С фразой </a:t>
            </a:r>
            <a:r>
              <a:rPr lang="en-US" dirty="0" smtClean="0">
                <a:solidFill>
                  <a:srgbClr val="C00000"/>
                </a:solidFill>
              </a:rPr>
              <a:t>the same … </a:t>
            </a:r>
            <a:r>
              <a:rPr lang="en-US" dirty="0" smtClean="0">
                <a:solidFill>
                  <a:srgbClr val="000099"/>
                </a:solidFill>
              </a:rPr>
              <a:t>(</a:t>
            </a:r>
            <a:r>
              <a:rPr lang="ru-RU" dirty="0" smtClean="0">
                <a:solidFill>
                  <a:srgbClr val="000099"/>
                </a:solidFill>
              </a:rPr>
              <a:t>одинаковый, такой же, тот же, один и тот же).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 live in </a:t>
            </a:r>
            <a:r>
              <a:rPr lang="en-US" u="sng" dirty="0" smtClean="0">
                <a:solidFill>
                  <a:srgbClr val="0070C0"/>
                </a:solidFill>
              </a:rPr>
              <a:t>the same </a:t>
            </a:r>
            <a:r>
              <a:rPr lang="en-US" dirty="0" smtClean="0">
                <a:solidFill>
                  <a:srgbClr val="0070C0"/>
                </a:solidFill>
              </a:rPr>
              <a:t>street.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These books are </a:t>
            </a:r>
            <a:r>
              <a:rPr lang="en-US" u="sng" dirty="0" smtClean="0">
                <a:solidFill>
                  <a:srgbClr val="0070C0"/>
                </a:solidFill>
              </a:rPr>
              <a:t>the same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Со словами </a:t>
            </a:r>
            <a:r>
              <a:rPr lang="en-US" dirty="0" smtClean="0">
                <a:solidFill>
                  <a:srgbClr val="C00000"/>
                </a:solidFill>
              </a:rPr>
              <a:t>the police, the army, the fire brigade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My brother is in the army.</a:t>
            </a:r>
          </a:p>
          <a:p>
            <a:r>
              <a:rPr lang="ru-RU" dirty="0" smtClean="0"/>
              <a:t>С названиями музыкальных инструментов </a:t>
            </a:r>
            <a:r>
              <a:rPr lang="en-US" dirty="0" smtClean="0">
                <a:solidFill>
                  <a:srgbClr val="C00000"/>
                </a:solidFill>
              </a:rPr>
              <a:t>the piano/ guitar/ trumpet/ drum/ violin…</a:t>
            </a:r>
            <a:r>
              <a:rPr lang="ru-RU" dirty="0" smtClean="0">
                <a:solidFill>
                  <a:srgbClr val="C00000"/>
                </a:solidFill>
              </a:rPr>
              <a:t> .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Tom is learning to play the piano.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С словом </a:t>
            </a:r>
            <a:r>
              <a:rPr lang="en-US" dirty="0" smtClean="0">
                <a:solidFill>
                  <a:srgbClr val="C00000"/>
                </a:solidFill>
              </a:rPr>
              <a:t>the radio </a:t>
            </a:r>
            <a:r>
              <a:rPr lang="ru-RU" dirty="0" smtClean="0">
                <a:solidFill>
                  <a:srgbClr val="00B050"/>
                </a:solidFill>
              </a:rPr>
              <a:t>НО!  </a:t>
            </a:r>
            <a:r>
              <a:rPr lang="en-US" strike="sngStrike" dirty="0" smtClean="0">
                <a:solidFill>
                  <a:srgbClr val="000099"/>
                </a:solidFill>
              </a:rPr>
              <a:t>the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television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often listen to the radio.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like watching television.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 словами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cinema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theatre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bank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club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post office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doctor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dentist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toilet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1928802"/>
            <a:ext cx="3657600" cy="424339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Do you often go to the cinema?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 must go to the bank today.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Are you going to the post office?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You’re ill. You must go to the doctor.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Случаи употребления 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No article (</a:t>
            </a:r>
            <a:r>
              <a:rPr lang="en-US" dirty="0" smtClean="0">
                <a:solidFill>
                  <a:srgbClr val="C00000"/>
                </a:solidFill>
                <a:latin typeface="Times New Roman"/>
                <a:cs typeface="Times New Roman"/>
              </a:rPr>
              <a:t>ø)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90063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 словами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breakfast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lunch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dinner</a:t>
            </a:r>
          </a:p>
          <a:p>
            <a:r>
              <a:rPr lang="en-US" dirty="0" smtClean="0"/>
              <a:t>C </a:t>
            </a:r>
            <a:r>
              <a:rPr lang="ru-RU" dirty="0" smtClean="0"/>
              <a:t>фразами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work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school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university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church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bed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hospital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prison</a:t>
            </a: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29058" y="1600200"/>
            <a:ext cx="3998790" cy="497207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 never have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breakfast.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What are you going to have for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lunch?</a:t>
            </a:r>
          </a:p>
          <a:p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Dinner is ready!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What time do you go to work/school/university?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Don usually goes to church on Sundays.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Jack’s ill. He’s in hospital.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thief is put to prison.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Случаи употребления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No article (</a:t>
            </a:r>
            <a:r>
              <a:rPr lang="en-US" dirty="0" smtClean="0">
                <a:solidFill>
                  <a:srgbClr val="C00000"/>
                </a:solidFill>
                <a:latin typeface="Times New Roman"/>
                <a:cs typeface="Times New Roman"/>
              </a:rPr>
              <a:t>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758138" cy="52864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 сообщении общей информации.</a:t>
            </a:r>
            <a:endParaRPr lang="en-US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I like music.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We don’t eat meat very often.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I hate examinations.</a:t>
            </a:r>
          </a:p>
          <a:p>
            <a:pPr lvl="1"/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 </a:t>
            </a:r>
            <a:r>
              <a:rPr lang="ru-RU" dirty="0" smtClean="0"/>
              <a:t>названиями видов спорта.</a:t>
            </a:r>
            <a:endParaRPr lang="en-US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My favourite sports are tennis and basketball.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Ted is very good at swimming.</a:t>
            </a:r>
          </a:p>
          <a:p>
            <a:pPr lvl="1"/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 </a:t>
            </a:r>
            <a:r>
              <a:rPr lang="ru-RU" dirty="0" smtClean="0"/>
              <a:t>названиями</a:t>
            </a:r>
            <a:r>
              <a:rPr lang="en-US" dirty="0" smtClean="0"/>
              <a:t> </a:t>
            </a:r>
            <a:r>
              <a:rPr lang="ru-RU" dirty="0" smtClean="0"/>
              <a:t>языков и академических предметов.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My sister is learning Chinese.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Today we’re having History and Math.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 flipH="1">
            <a:off x="8715404" y="5572140"/>
            <a:ext cx="285752" cy="600060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9"/>
                </a:solidFill>
              </a:rPr>
              <a:t>Complete the sentences. Use </a:t>
            </a:r>
            <a:r>
              <a:rPr lang="en-US" sz="2400" b="1" dirty="0" smtClean="0">
                <a:solidFill>
                  <a:srgbClr val="000099"/>
                </a:solidFill>
              </a:rPr>
              <a:t>the</a:t>
            </a:r>
            <a:r>
              <a:rPr lang="en-US" sz="2400" dirty="0" smtClean="0">
                <a:solidFill>
                  <a:srgbClr val="000099"/>
                </a:solidFill>
              </a:rPr>
              <a:t> if necessary.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01014" cy="564360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breakfast, dinner, guitar, lunch, police, radio, sky, sun, television, time</a:t>
            </a:r>
          </a:p>
          <a:p>
            <a:r>
              <a:rPr lang="en-US" dirty="0" smtClean="0"/>
              <a:t>Can you tell me </a:t>
            </a:r>
            <a:r>
              <a:rPr lang="en-US" i="1" u="sng" dirty="0" smtClean="0">
                <a:solidFill>
                  <a:srgbClr val="C00000"/>
                </a:solidFill>
              </a:rPr>
              <a:t>the time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please? - Yes, it’s one o’clock.</a:t>
            </a:r>
          </a:p>
          <a:p>
            <a:r>
              <a:rPr lang="en-US" dirty="0" smtClean="0"/>
              <a:t>We had … at a restaurant last night.</a:t>
            </a:r>
          </a:p>
          <a:p>
            <a:r>
              <a:rPr lang="en-US" dirty="0" smtClean="0"/>
              <a:t>… is a star. It gives light and warmth.</a:t>
            </a:r>
          </a:p>
          <a:p>
            <a:r>
              <a:rPr lang="en-US" dirty="0" smtClean="0"/>
              <a:t>Did you see the film on … last night?</a:t>
            </a:r>
          </a:p>
          <a:p>
            <a:r>
              <a:rPr lang="en-US" dirty="0" smtClean="0"/>
              <a:t>I was hungry this morning because I didn’t have … .</a:t>
            </a:r>
          </a:p>
          <a:p>
            <a:r>
              <a:rPr lang="en-US" dirty="0" smtClean="0"/>
              <a:t>… stopped me because I was driving too fast.</a:t>
            </a:r>
          </a:p>
          <a:p>
            <a:r>
              <a:rPr lang="en-US" dirty="0" smtClean="0"/>
              <a:t>Can you play … ? – No, I can’t play any musical instrument.</a:t>
            </a:r>
          </a:p>
          <a:p>
            <a:r>
              <a:rPr lang="en-US" dirty="0" smtClean="0"/>
              <a:t>What did you have for … ? – Just a salad.</a:t>
            </a:r>
          </a:p>
          <a:p>
            <a:r>
              <a:rPr lang="en-US" dirty="0" smtClean="0"/>
              <a:t>When I’m working at home I like listening to … .</a:t>
            </a:r>
          </a:p>
          <a:p>
            <a:r>
              <a:rPr lang="en-US" dirty="0" smtClean="0"/>
              <a:t>… is very clear tonight. You can see all the stars.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3108" y="1500174"/>
            <a:ext cx="78581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Write sentences, 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smtClean="0">
                <a:solidFill>
                  <a:srgbClr val="000066"/>
                </a:solidFill>
              </a:rPr>
              <a:t>where necessary.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35785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 must go </a:t>
            </a:r>
            <a:r>
              <a:rPr lang="en-US" u="sng" dirty="0" smtClean="0"/>
              <a:t>to bank</a:t>
            </a:r>
            <a:r>
              <a:rPr lang="en-US" dirty="0" smtClean="0"/>
              <a:t> today.</a:t>
            </a:r>
          </a:p>
          <a:p>
            <a:r>
              <a:rPr lang="en-US" dirty="0" smtClean="0"/>
              <a:t>I finish</a:t>
            </a:r>
            <a:r>
              <a:rPr lang="en-US" u="sng" dirty="0" smtClean="0"/>
              <a:t> </a:t>
            </a:r>
            <a:r>
              <a:rPr lang="en-US" dirty="0" smtClean="0"/>
              <a:t>work at 5 o’clock every day.</a:t>
            </a:r>
          </a:p>
          <a:p>
            <a:r>
              <a:rPr lang="en-US" dirty="0" smtClean="0"/>
              <a:t>Mary has gone to</a:t>
            </a:r>
            <a:r>
              <a:rPr lang="en-US" u="sng" dirty="0" smtClean="0"/>
              <a:t> </a:t>
            </a:r>
            <a:r>
              <a:rPr lang="en-US" dirty="0" smtClean="0"/>
              <a:t>doctor.</a:t>
            </a:r>
          </a:p>
          <a:p>
            <a:r>
              <a:rPr lang="en-US" dirty="0" smtClean="0"/>
              <a:t>What</a:t>
            </a:r>
            <a:r>
              <a:rPr lang="en-US" u="sng" dirty="0" smtClean="0"/>
              <a:t> </a:t>
            </a:r>
            <a:r>
              <a:rPr lang="en-US" dirty="0" smtClean="0"/>
              <a:t>time do you usually get</a:t>
            </a:r>
            <a:r>
              <a:rPr lang="en-US" u="sng" dirty="0" smtClean="0"/>
              <a:t> </a:t>
            </a:r>
            <a:r>
              <a:rPr lang="en-US" dirty="0" smtClean="0"/>
              <a:t>home from</a:t>
            </a:r>
            <a:r>
              <a:rPr lang="en-US" u="sng" dirty="0" smtClean="0"/>
              <a:t> </a:t>
            </a:r>
            <a:r>
              <a:rPr lang="en-US" dirty="0" smtClean="0"/>
              <a:t>work?</a:t>
            </a:r>
          </a:p>
          <a:p>
            <a:r>
              <a:rPr lang="en-US" dirty="0" smtClean="0"/>
              <a:t>‘Where are you going?’ ‘To</a:t>
            </a:r>
            <a:r>
              <a:rPr lang="en-US" u="sng" dirty="0" smtClean="0"/>
              <a:t> </a:t>
            </a:r>
            <a:r>
              <a:rPr lang="en-US" dirty="0" smtClean="0"/>
              <a:t>bed.’</a:t>
            </a:r>
          </a:p>
          <a:p>
            <a:r>
              <a:rPr lang="en-US" dirty="0" smtClean="0"/>
              <a:t>‘Where are you going?’ ‘To</a:t>
            </a:r>
            <a:r>
              <a:rPr lang="en-US" u="sng" dirty="0" smtClean="0"/>
              <a:t> </a:t>
            </a:r>
            <a:r>
              <a:rPr lang="en-US" dirty="0" smtClean="0"/>
              <a:t>bank.’</a:t>
            </a:r>
          </a:p>
          <a:p>
            <a:r>
              <a:rPr lang="en-US" dirty="0" smtClean="0"/>
              <a:t>Do you live a long way from</a:t>
            </a:r>
            <a:r>
              <a:rPr lang="en-US" u="sng" dirty="0" smtClean="0"/>
              <a:t> </a:t>
            </a:r>
            <a:r>
              <a:rPr lang="en-US" dirty="0" smtClean="0"/>
              <a:t>city centre?</a:t>
            </a:r>
          </a:p>
          <a:p>
            <a:r>
              <a:rPr lang="en-US" dirty="0" smtClean="0"/>
              <a:t>Would you like to go to</a:t>
            </a:r>
            <a:r>
              <a:rPr lang="en-US" u="sng" dirty="0" smtClean="0"/>
              <a:t> </a:t>
            </a:r>
            <a:r>
              <a:rPr lang="en-US" dirty="0" smtClean="0"/>
              <a:t>theatre this</a:t>
            </a:r>
            <a:r>
              <a:rPr lang="en-US" u="sng" dirty="0" smtClean="0"/>
              <a:t> </a:t>
            </a:r>
            <a:r>
              <a:rPr lang="en-US" dirty="0" smtClean="0"/>
              <a:t>evening?</a:t>
            </a:r>
          </a:p>
          <a:p>
            <a:r>
              <a:rPr lang="en-US" dirty="0" smtClean="0"/>
              <a:t>‘Where’s Fred?’ ‘He’s in</a:t>
            </a:r>
            <a:r>
              <a:rPr lang="en-US" u="sng" dirty="0" smtClean="0"/>
              <a:t> </a:t>
            </a:r>
            <a:r>
              <a:rPr lang="en-US" dirty="0" smtClean="0"/>
              <a:t>toilet.’</a:t>
            </a:r>
          </a:p>
          <a:p>
            <a:r>
              <a:rPr lang="en-US" dirty="0" smtClean="0"/>
              <a:t>Jim is in</a:t>
            </a:r>
            <a:r>
              <a:rPr lang="en-US" u="sng" dirty="0" smtClean="0"/>
              <a:t> </a:t>
            </a:r>
            <a:r>
              <a:rPr lang="en-US" dirty="0" smtClean="0"/>
              <a:t>hospital. He needs an operation.</a:t>
            </a:r>
          </a:p>
          <a:p>
            <a:r>
              <a:rPr lang="en-US" dirty="0" smtClean="0"/>
              <a:t>Excuse me, can you tell me where</a:t>
            </a:r>
            <a:r>
              <a:rPr lang="en-US" u="sng" dirty="0" smtClean="0"/>
              <a:t> </a:t>
            </a:r>
            <a:r>
              <a:rPr lang="en-US" dirty="0" smtClean="0"/>
              <a:t>post office is?</a:t>
            </a:r>
          </a:p>
          <a:p>
            <a:endParaRPr lang="ru-RU" dirty="0"/>
          </a:p>
        </p:txBody>
      </p:sp>
      <p:sp>
        <p:nvSpPr>
          <p:cNvPr id="4" name="Выноска 2 3"/>
          <p:cNvSpPr/>
          <p:nvPr/>
        </p:nvSpPr>
        <p:spPr>
          <a:xfrm>
            <a:off x="2714612" y="1357298"/>
            <a:ext cx="571504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548"/>
              <a:gd name="adj6" fmla="val -559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Articles</a:t>
            </a:r>
            <a:r>
              <a:rPr lang="en-US" sz="3600" dirty="0" smtClean="0">
                <a:solidFill>
                  <a:srgbClr val="000099"/>
                </a:solidFill>
              </a:rPr>
              <a:t/>
            </a:r>
            <a:br>
              <a:rPr lang="en-US" sz="3600" dirty="0" smtClean="0">
                <a:solidFill>
                  <a:srgbClr val="000099"/>
                </a:solidFill>
              </a:rPr>
            </a:br>
            <a:r>
              <a:rPr lang="en-US" sz="3600" dirty="0" smtClean="0">
                <a:solidFill>
                  <a:srgbClr val="000099"/>
                </a:solidFill>
              </a:rPr>
              <a:t/>
            </a:r>
            <a:br>
              <a:rPr lang="en-US" sz="3600" dirty="0" smtClean="0">
                <a:solidFill>
                  <a:srgbClr val="000099"/>
                </a:solidFill>
              </a:rPr>
            </a:br>
            <a:endParaRPr lang="ru-RU" sz="3600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901014" cy="1143008"/>
          </a:xfrm>
        </p:spPr>
        <p:txBody>
          <a:bodyPr/>
          <a:lstStyle/>
          <a:p>
            <a:pPr algn="ctr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Indefinite   </a:t>
            </a:r>
            <a:r>
              <a:rPr lang="ru-RU" sz="3200" dirty="0" smtClean="0">
                <a:solidFill>
                  <a:srgbClr val="7030A0"/>
                </a:solidFill>
              </a:rPr>
              <a:t>    </a:t>
            </a:r>
            <a:r>
              <a:rPr lang="en-US" sz="3200" dirty="0" smtClean="0">
                <a:solidFill>
                  <a:srgbClr val="7030A0"/>
                </a:solidFill>
              </a:rPr>
              <a:t>    Definite</a:t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Неопределенный         Определенный</a:t>
            </a:r>
          </a:p>
          <a:p>
            <a:pPr algn="ctr">
              <a:buNone/>
            </a:pPr>
            <a:endParaRPr lang="ru-RU" sz="3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3000364" y="785794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785794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85786" y="2428869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dirty="0">
                <a:solidFill>
                  <a:srgbClr val="C00000"/>
                </a:solidFill>
              </a:rPr>
              <a:t>a</a:t>
            </a:r>
            <a:r>
              <a:rPr lang="en-US" sz="3600" dirty="0" smtClean="0">
                <a:solidFill>
                  <a:srgbClr val="C00000"/>
                </a:solidFill>
              </a:rPr>
              <a:t> / an                        the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000372"/>
            <a:ext cx="8215370" cy="314327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0099"/>
                </a:solidFill>
              </a:rPr>
              <a:t>Употребляем с исчисляемыми существительными в единственном числе </a:t>
            </a:r>
          </a:p>
          <a:p>
            <a:pPr algn="ctr">
              <a:buNone/>
            </a:pPr>
            <a:endParaRPr lang="ru-RU" sz="2800" dirty="0" smtClean="0">
              <a:solidFill>
                <a:srgbClr val="000099"/>
              </a:solidFill>
            </a:endParaRPr>
          </a:p>
          <a:p>
            <a:pPr algn="ctr">
              <a:buNone/>
            </a:pPr>
            <a:endParaRPr lang="ru-RU" sz="2800" dirty="0">
              <a:solidFill>
                <a:srgbClr val="000099"/>
              </a:solidFill>
            </a:endParaRPr>
          </a:p>
          <a:p>
            <a:pPr algn="ctr">
              <a:buNone/>
            </a:pPr>
            <a:endParaRPr lang="ru-RU" sz="2800" dirty="0" smtClean="0">
              <a:solidFill>
                <a:srgbClr val="000099"/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000099"/>
                </a:solidFill>
              </a:rPr>
              <a:t>Употребляем с исчисляемым и неисчисляемыми существительными в единственном и множественном числе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5825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9"/>
                </a:solidFill>
              </a:rPr>
              <a:t>Read the sentences and cross out odd words.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429684" cy="53309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Potatoes/ the potatoes are not expensive.</a:t>
            </a:r>
          </a:p>
          <a:p>
            <a:r>
              <a:rPr lang="en-US" dirty="0" smtClean="0"/>
              <a:t>This is a good meal. Potatoes/ the potatoes are very nice.</a:t>
            </a:r>
          </a:p>
          <a:p>
            <a:r>
              <a:rPr lang="en-US" dirty="0" smtClean="0"/>
              <a:t>Everybody needs friends/ the friends.</a:t>
            </a:r>
          </a:p>
          <a:p>
            <a:r>
              <a:rPr lang="en-US" dirty="0" smtClean="0"/>
              <a:t>I never drink coffee/ the coffee.</a:t>
            </a:r>
          </a:p>
          <a:p>
            <a:r>
              <a:rPr lang="en-US" dirty="0" smtClean="0"/>
              <a:t>‘Where’s coffee/ the coffee?’ ‘It’s in the cupboard.’</a:t>
            </a:r>
          </a:p>
          <a:p>
            <a:r>
              <a:rPr lang="en-US" dirty="0" smtClean="0"/>
              <a:t>Jan doesn’t go to parties/ the parties very often.</a:t>
            </a:r>
          </a:p>
          <a:p>
            <a:r>
              <a:rPr lang="en-US" dirty="0" smtClean="0"/>
              <a:t>Tennis/ The tennis is a very popular sport.</a:t>
            </a:r>
          </a:p>
          <a:p>
            <a:r>
              <a:rPr lang="en-US" dirty="0" smtClean="0"/>
              <a:t>We swam in the river. Water/ the water was very cold.</a:t>
            </a:r>
          </a:p>
          <a:p>
            <a:r>
              <a:rPr lang="en-US" dirty="0" smtClean="0"/>
              <a:t>I don’t like swimming in cold water/ the cold water.</a:t>
            </a:r>
          </a:p>
          <a:p>
            <a:r>
              <a:rPr lang="en-US" dirty="0" smtClean="0"/>
              <a:t>You must visit art gallery. Paintings/The paintings are nice.</a:t>
            </a:r>
          </a:p>
          <a:p>
            <a:r>
              <a:rPr lang="en-US" dirty="0" smtClean="0"/>
              <a:t>English/ The English is the language of international business.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85918" y="1214422"/>
            <a:ext cx="1714512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785918" y="1214422"/>
            <a:ext cx="1714512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286116" y="1643050"/>
            <a:ext cx="121444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286116" y="1643050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Articles </a:t>
            </a:r>
            <a:r>
              <a:rPr lang="en-US" dirty="0" smtClean="0">
                <a:solidFill>
                  <a:srgbClr val="000099"/>
                </a:solidFill>
              </a:rPr>
              <a:t>with names of places.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8579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Названия стран и городов </a:t>
            </a:r>
            <a:r>
              <a:rPr lang="ru-RU" u="sng" dirty="0" smtClean="0"/>
              <a:t>без артиклей</a:t>
            </a:r>
            <a:r>
              <a:rPr lang="ru-RU" dirty="0" smtClean="0"/>
              <a:t>, кроме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Republic of Ireland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USA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United Kingdom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Netherlands</a:t>
            </a:r>
          </a:p>
          <a:p>
            <a:pPr lvl="1"/>
            <a:r>
              <a:rPr lang="en-US" u="sng" dirty="0" smtClean="0">
                <a:solidFill>
                  <a:srgbClr val="0070C0"/>
                </a:solidFill>
              </a:rPr>
              <a:t>France</a:t>
            </a:r>
            <a:r>
              <a:rPr lang="en-US" dirty="0" smtClean="0">
                <a:solidFill>
                  <a:srgbClr val="0070C0"/>
                </a:solidFill>
              </a:rPr>
              <a:t> is a big country.</a:t>
            </a:r>
          </a:p>
          <a:p>
            <a:pPr lvl="1"/>
            <a:r>
              <a:rPr lang="en-US" u="sng" dirty="0" smtClean="0">
                <a:solidFill>
                  <a:srgbClr val="0070C0"/>
                </a:solidFill>
              </a:rPr>
              <a:t>Cairo</a:t>
            </a:r>
            <a:r>
              <a:rPr lang="en-US" dirty="0" smtClean="0">
                <a:solidFill>
                  <a:srgbClr val="0070C0"/>
                </a:solidFill>
              </a:rPr>
              <a:t> is the capital of </a:t>
            </a:r>
            <a:r>
              <a:rPr lang="en-US" u="sng" dirty="0" smtClean="0">
                <a:solidFill>
                  <a:srgbClr val="0070C0"/>
                </a:solidFill>
              </a:rPr>
              <a:t>Egypt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dirty="0" smtClean="0"/>
              <a:t>Названия улиц, площадей, дорог, аэропортов, остановок, транспорта, станций, замков, университетов … </a:t>
            </a:r>
            <a:r>
              <a:rPr lang="ru-RU" u="sng" dirty="0" smtClean="0"/>
              <a:t>без артиклей.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Lenin Street,  Red Square, Munich Airport, Paddington Station, Cambridge University, Edinburgh Castle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Названия гостиниц, ресторанов, пабов, кафе, кинотеатров, театров, музеев с </a:t>
            </a:r>
            <a:r>
              <a:rPr lang="ru-RU" u="sng" dirty="0" smtClean="0"/>
              <a:t>артиклем </a:t>
            </a:r>
            <a:r>
              <a:rPr lang="en-US" u="sng" dirty="0" smtClean="0">
                <a:solidFill>
                  <a:srgbClr val="C00000"/>
                </a:solidFill>
              </a:rPr>
              <a:t>the</a:t>
            </a:r>
            <a:r>
              <a:rPr lang="en-US" dirty="0" smtClean="0"/>
              <a:t>.</a:t>
            </a:r>
            <a:endParaRPr lang="ru-RU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Hilton, the Science Museum, the Odeon (cinema)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Articles </a:t>
            </a:r>
            <a:r>
              <a:rPr lang="en-US" dirty="0" smtClean="0">
                <a:solidFill>
                  <a:srgbClr val="000099"/>
                </a:solidFill>
              </a:rPr>
              <a:t>with names of places.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r>
              <a:rPr lang="ru-RU" dirty="0" smtClean="0"/>
              <a:t>Названия морей, океанов, рек, каналов с </a:t>
            </a:r>
            <a:r>
              <a:rPr lang="ru-RU" u="sng" dirty="0" smtClean="0"/>
              <a:t>артиклем </a:t>
            </a:r>
            <a:r>
              <a:rPr lang="en-US" u="sng" dirty="0" smtClean="0">
                <a:solidFill>
                  <a:srgbClr val="C00000"/>
                </a:solidFill>
              </a:rPr>
              <a:t>the</a:t>
            </a:r>
            <a:r>
              <a:rPr lang="en-US" dirty="0" smtClean="0"/>
              <a:t>.</a:t>
            </a:r>
            <a:endParaRPr lang="ru-RU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Atlantic ocean, the River Nile, the Black Sea, the Suez Canal</a:t>
            </a:r>
          </a:p>
          <a:p>
            <a:r>
              <a:rPr lang="ru-RU" dirty="0" smtClean="0"/>
              <a:t>Названия с конструкцией </a:t>
            </a:r>
            <a:r>
              <a:rPr lang="en-US" dirty="0" smtClean="0">
                <a:solidFill>
                  <a:srgbClr val="C00000"/>
                </a:solidFill>
              </a:rPr>
              <a:t>the … of …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Great Wall </a:t>
            </a:r>
            <a:r>
              <a:rPr lang="en-US" b="1" dirty="0" smtClean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China, </a:t>
            </a:r>
            <a:r>
              <a:rPr lang="en-US" b="1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Bank </a:t>
            </a:r>
            <a:r>
              <a:rPr lang="en-US" b="1" dirty="0" smtClean="0">
                <a:solidFill>
                  <a:srgbClr val="0070C0"/>
                </a:solidFill>
              </a:rPr>
              <a:t>of</a:t>
            </a:r>
            <a:r>
              <a:rPr lang="en-US" dirty="0" smtClean="0">
                <a:solidFill>
                  <a:srgbClr val="0070C0"/>
                </a:solidFill>
              </a:rPr>
              <a:t> England, </a:t>
            </a:r>
            <a:r>
              <a:rPr lang="en-US" b="1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Tower </a:t>
            </a:r>
            <a:r>
              <a:rPr lang="en-US" b="1" dirty="0" smtClean="0">
                <a:solidFill>
                  <a:srgbClr val="0070C0"/>
                </a:solidFill>
              </a:rPr>
              <a:t>of</a:t>
            </a:r>
            <a:r>
              <a:rPr lang="en-US" dirty="0" smtClean="0">
                <a:solidFill>
                  <a:srgbClr val="0070C0"/>
                </a:solidFill>
              </a:rPr>
              <a:t> London</a:t>
            </a:r>
          </a:p>
          <a:p>
            <a:r>
              <a:rPr lang="ru-RU" dirty="0" smtClean="0"/>
              <a:t>Названия стран, островов, гор во </a:t>
            </a:r>
            <a:r>
              <a:rPr lang="ru-RU" u="sng" dirty="0" smtClean="0"/>
              <a:t>множественном числе</a:t>
            </a:r>
            <a:r>
              <a:rPr lang="ru-RU" dirty="0" smtClean="0"/>
              <a:t>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Canary Islands, the Philippines, the Andes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241232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66"/>
                </a:solidFill>
              </a:rPr>
              <a:t>Домашнее задание</a:t>
            </a:r>
            <a:r>
              <a:rPr lang="en-US" dirty="0" smtClean="0">
                <a:solidFill>
                  <a:srgbClr val="000066"/>
                </a:solidFill>
              </a:rPr>
              <a:t>, </a:t>
            </a:r>
            <a:r>
              <a:rPr lang="en-US" dirty="0" smtClean="0">
                <a:solidFill>
                  <a:srgbClr val="000066"/>
                </a:solidFill>
              </a:rPr>
              <a:t>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66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/>
          <a:lstStyle/>
          <a:p>
            <a:r>
              <a:rPr lang="en-US" dirty="0" smtClean="0"/>
              <a:t>(I bought newspaper) I bought </a:t>
            </a:r>
            <a:r>
              <a:rPr lang="en-US" i="1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newspaper.</a:t>
            </a:r>
          </a:p>
          <a:p>
            <a:r>
              <a:rPr lang="en-US" dirty="0" smtClean="0"/>
              <a:t>(We went to party last night) …</a:t>
            </a:r>
          </a:p>
          <a:p>
            <a:r>
              <a:rPr lang="en-US" dirty="0" smtClean="0"/>
              <a:t>(My brother is artist) …</a:t>
            </a:r>
          </a:p>
          <a:p>
            <a:r>
              <a:rPr lang="en-US" dirty="0" smtClean="0"/>
              <a:t>(What beautiful day today) …</a:t>
            </a:r>
          </a:p>
          <a:p>
            <a:r>
              <a:rPr lang="en-US" dirty="0" smtClean="0"/>
              <a:t>(I ate hot dog and banana) …</a:t>
            </a:r>
          </a:p>
          <a:p>
            <a:r>
              <a:rPr lang="en-US" dirty="0" smtClean="0"/>
              <a:t>(Britain is industrial country) …</a:t>
            </a:r>
          </a:p>
          <a:p>
            <a:r>
              <a:rPr lang="en-US" dirty="0" smtClean="0"/>
              <a:t>(I had bath this morning) …</a:t>
            </a:r>
          </a:p>
          <a:p>
            <a:r>
              <a:rPr lang="en-US" dirty="0" smtClean="0"/>
              <a:t>(Barbara works in office) …</a:t>
            </a:r>
          </a:p>
          <a:p>
            <a:r>
              <a:rPr lang="en-US" dirty="0" smtClean="0"/>
              <a:t>(It’s very difficult question) …</a:t>
            </a:r>
          </a:p>
          <a:p>
            <a:r>
              <a:rPr lang="en-US" dirty="0" smtClean="0"/>
              <a:t>(We stayed at expensive hotel) …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792286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Составить предложения, поставить нужный артикль, перевести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a / an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643602"/>
          </a:xfrm>
        </p:spPr>
        <p:txBody>
          <a:bodyPr/>
          <a:lstStyle/>
          <a:p>
            <a:r>
              <a:rPr lang="en-US" sz="2800" dirty="0" smtClean="0">
                <a:solidFill>
                  <a:srgbClr val="000099"/>
                </a:solidFill>
              </a:rPr>
              <a:t>A</a:t>
            </a:r>
            <a:r>
              <a:rPr lang="en-US" sz="2800" dirty="0" smtClean="0"/>
              <a:t> </a:t>
            </a:r>
            <a:r>
              <a:rPr lang="ru-RU" sz="2800" dirty="0" smtClean="0"/>
              <a:t> перед  существительными на   согласную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 book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 window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 horse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800" dirty="0" smtClean="0">
                <a:solidFill>
                  <a:srgbClr val="000099"/>
                </a:solidFill>
              </a:rPr>
              <a:t>AN</a:t>
            </a:r>
            <a:r>
              <a:rPr lang="en-US" sz="2800" dirty="0" smtClean="0"/>
              <a:t> </a:t>
            </a:r>
            <a:r>
              <a:rPr lang="ru-RU" sz="2800" dirty="0" smtClean="0"/>
              <a:t>перед  существительными на   гласную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rgbClr val="FF0000"/>
                </a:solidFill>
              </a:rPr>
              <a:t>a, e, o, </a:t>
            </a:r>
            <a:r>
              <a:rPr lang="en-US" sz="2800" dirty="0" err="1" smtClean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rgbClr val="FF0000"/>
                </a:solidFill>
              </a:rPr>
              <a:t>, u)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an apple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an office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an elephant</a:t>
            </a:r>
          </a:p>
          <a:p>
            <a:r>
              <a:rPr lang="ru-RU" sz="2700" dirty="0" smtClean="0">
                <a:solidFill>
                  <a:srgbClr val="0070C0"/>
                </a:solidFill>
              </a:rPr>
              <a:t>Исключение : </a:t>
            </a:r>
            <a:r>
              <a:rPr lang="en-US" sz="2700" dirty="0" smtClean="0">
                <a:solidFill>
                  <a:srgbClr val="C00000"/>
                </a:solidFill>
              </a:rPr>
              <a:t>an hour </a:t>
            </a:r>
            <a:endParaRPr lang="ru-RU" sz="27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A / AN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 первом упоминании в тексте.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Jack is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student.</a:t>
            </a:r>
          </a:p>
          <a:p>
            <a:r>
              <a:rPr lang="ru-RU" dirty="0" smtClean="0"/>
              <a:t>При указании на существительное неизвестное нам.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He has got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camera.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She is waiting for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bus.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It’s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nice day.</a:t>
            </a:r>
          </a:p>
          <a:p>
            <a:r>
              <a:rPr lang="ru-RU" dirty="0" smtClean="0"/>
              <a:t>При перечислении предметов.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have got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CD player,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bike and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skateboard.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He eats </a:t>
            </a:r>
            <a:r>
              <a:rPr lang="en-US" u="sng" dirty="0" smtClean="0">
                <a:solidFill>
                  <a:srgbClr val="0070C0"/>
                </a:solidFill>
              </a:rPr>
              <a:t>an</a:t>
            </a:r>
            <a:r>
              <a:rPr lang="en-US" dirty="0" smtClean="0">
                <a:solidFill>
                  <a:srgbClr val="0070C0"/>
                </a:solidFill>
              </a:rPr>
              <a:t> apple and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sandwich every morning.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 С профессиями.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I’m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dentist.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She’s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painter.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He’s </a:t>
            </a:r>
            <a:r>
              <a:rPr lang="en-US" u="sng" dirty="0" smtClean="0">
                <a:solidFill>
                  <a:srgbClr val="0070C0"/>
                </a:solidFill>
              </a:rPr>
              <a:t>an</a:t>
            </a:r>
            <a:r>
              <a:rPr lang="en-US" dirty="0" smtClean="0">
                <a:solidFill>
                  <a:srgbClr val="0070C0"/>
                </a:solidFill>
              </a:rPr>
              <a:t> engineer.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A / 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615262" cy="51880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Когда перед существительным стоит прилагательное его характеризующее.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Rome is </a:t>
            </a:r>
            <a:r>
              <a:rPr lang="en-US" u="sng" dirty="0" smtClean="0">
                <a:solidFill>
                  <a:srgbClr val="0070C0"/>
                </a:solidFill>
              </a:rPr>
              <a:t>a big </a:t>
            </a:r>
            <a:r>
              <a:rPr lang="en-US" dirty="0" smtClean="0">
                <a:solidFill>
                  <a:srgbClr val="0070C0"/>
                </a:solidFill>
              </a:rPr>
              <a:t>city in Italy.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need </a:t>
            </a:r>
            <a:r>
              <a:rPr lang="en-US" u="sng" dirty="0" smtClean="0">
                <a:solidFill>
                  <a:srgbClr val="0070C0"/>
                </a:solidFill>
              </a:rPr>
              <a:t>a new </a:t>
            </a:r>
            <a:r>
              <a:rPr lang="en-US" dirty="0" smtClean="0">
                <a:solidFill>
                  <a:srgbClr val="0070C0"/>
                </a:solidFill>
              </a:rPr>
              <a:t>car.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She is writing </a:t>
            </a:r>
            <a:r>
              <a:rPr lang="en-US" u="sng" dirty="0" smtClean="0">
                <a:solidFill>
                  <a:srgbClr val="0070C0"/>
                </a:solidFill>
              </a:rPr>
              <a:t>a long </a:t>
            </a:r>
            <a:r>
              <a:rPr lang="en-US" dirty="0" smtClean="0">
                <a:solidFill>
                  <a:srgbClr val="0070C0"/>
                </a:solidFill>
              </a:rPr>
              <a:t>letter.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В восклицаниях.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wonderful day!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good boy!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pity!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Не употребляется с неисчисляемыми существительными!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</a:rPr>
              <a:t>Water, rain, air, rice, salt, oil, plastic, money, music, meat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 need </a:t>
            </a:r>
            <a:r>
              <a:rPr lang="en-US" u="sng" dirty="0" smtClean="0">
                <a:solidFill>
                  <a:srgbClr val="0070C0"/>
                </a:solidFill>
              </a:rPr>
              <a:t>  </a:t>
            </a:r>
            <a:r>
              <a:rPr lang="en-US" dirty="0" smtClean="0">
                <a:solidFill>
                  <a:srgbClr val="0070C0"/>
                </a:solidFill>
              </a:rPr>
              <a:t>fresh water.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r>
              <a:rPr lang="ru-RU" dirty="0" smtClean="0"/>
              <a:t>При втором и последующем упоминании в тексте.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Jack is a student.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He goes to a university. </a:t>
            </a:r>
            <a:r>
              <a:rPr lang="en-US" u="sng" dirty="0" smtClean="0">
                <a:solidFill>
                  <a:srgbClr val="0070C0"/>
                </a:solidFill>
              </a:rPr>
              <a:t>The </a:t>
            </a:r>
            <a:r>
              <a:rPr lang="en-US" dirty="0" smtClean="0">
                <a:solidFill>
                  <a:srgbClr val="0070C0"/>
                </a:solidFill>
              </a:rPr>
              <a:t>university is near his house.</a:t>
            </a:r>
          </a:p>
          <a:p>
            <a:r>
              <a:rPr lang="ru-RU" dirty="0" smtClean="0"/>
              <a:t>При указании на существительное известное нам.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I’m going to clean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car tomorrow. ( = my car).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wrote to her but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letter never arrived.</a:t>
            </a:r>
          </a:p>
          <a:p>
            <a:r>
              <a:rPr lang="ru-RU" dirty="0" smtClean="0"/>
              <a:t>С существительными единственными в своем роде. </a:t>
            </a:r>
            <a:r>
              <a:rPr lang="en-US" dirty="0" smtClean="0">
                <a:solidFill>
                  <a:srgbClr val="000066"/>
                </a:solidFill>
              </a:rPr>
              <a:t>(the sun, the moon, the world, the sky…)</a:t>
            </a:r>
            <a:endParaRPr lang="ru-RU" dirty="0" smtClean="0">
              <a:solidFill>
                <a:srgbClr val="000066"/>
              </a:solidFill>
            </a:endParaRPr>
          </a:p>
          <a:p>
            <a:pPr lvl="1"/>
            <a:r>
              <a:rPr lang="en-US" u="sng" dirty="0" smtClean="0">
                <a:solidFill>
                  <a:srgbClr val="0070C0"/>
                </a:solidFill>
              </a:rPr>
              <a:t>The sun </a:t>
            </a:r>
            <a:r>
              <a:rPr lang="en-US" dirty="0" smtClean="0">
                <a:solidFill>
                  <a:srgbClr val="0070C0"/>
                </a:solidFill>
              </a:rPr>
              <a:t>rises in </a:t>
            </a:r>
            <a:r>
              <a:rPr lang="en-US" u="sng" dirty="0" smtClean="0">
                <a:solidFill>
                  <a:srgbClr val="0070C0"/>
                </a:solidFill>
              </a:rPr>
              <a:t>the East.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Rome is </a:t>
            </a:r>
            <a:r>
              <a:rPr lang="en-US" u="sng" dirty="0" smtClean="0">
                <a:solidFill>
                  <a:srgbClr val="0070C0"/>
                </a:solidFill>
              </a:rPr>
              <a:t>the capital </a:t>
            </a:r>
            <a:r>
              <a:rPr lang="en-US" dirty="0" smtClean="0">
                <a:solidFill>
                  <a:srgbClr val="0070C0"/>
                </a:solidFill>
              </a:rPr>
              <a:t>of Italy.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is </a:t>
            </a:r>
            <a:r>
              <a:rPr lang="en-US" u="sng" dirty="0" smtClean="0">
                <a:solidFill>
                  <a:srgbClr val="0070C0"/>
                </a:solidFill>
              </a:rPr>
              <a:t>the largest island </a:t>
            </a:r>
            <a:r>
              <a:rPr lang="en-US" dirty="0" smtClean="0">
                <a:solidFill>
                  <a:srgbClr val="0070C0"/>
                </a:solidFill>
              </a:rPr>
              <a:t>in </a:t>
            </a:r>
            <a:r>
              <a:rPr lang="en-US" smtClean="0">
                <a:solidFill>
                  <a:srgbClr val="0070C0"/>
                </a:solidFill>
              </a:rPr>
              <a:t>the world?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64360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Когда известно, какая вещь, место или человек подразумевается. </a:t>
            </a:r>
          </a:p>
          <a:p>
            <a:pPr>
              <a:buNone/>
            </a:pPr>
            <a:r>
              <a:rPr lang="ru-RU" dirty="0" smtClean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</a:rPr>
              <a:t>the roof/ the garden/ the kitchen (of a house)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‘Where is Tom?’ ‘In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garden.’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 you live far from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centre?</a:t>
            </a:r>
            <a:endParaRPr lang="ru-RU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Rome is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capital of Italy.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Who is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President of the USA?</a:t>
            </a:r>
          </a:p>
          <a:p>
            <a:r>
              <a:rPr lang="ru-RU" dirty="0" smtClean="0"/>
              <a:t>Когда перед существительным стоит прилагательное в превосходной степени.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It’s </a:t>
            </a:r>
            <a:r>
              <a:rPr lang="en-US" u="sng" dirty="0" smtClean="0">
                <a:solidFill>
                  <a:srgbClr val="0070C0"/>
                </a:solidFill>
              </a:rPr>
              <a:t>the best </a:t>
            </a:r>
            <a:r>
              <a:rPr lang="en-US" dirty="0" smtClean="0">
                <a:solidFill>
                  <a:srgbClr val="0070C0"/>
                </a:solidFill>
              </a:rPr>
              <a:t>hotel in our city.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This is </a:t>
            </a:r>
            <a:r>
              <a:rPr lang="en-US" u="sng" dirty="0" smtClean="0">
                <a:solidFill>
                  <a:srgbClr val="0070C0"/>
                </a:solidFill>
              </a:rPr>
              <a:t>the long</a:t>
            </a:r>
            <a:r>
              <a:rPr lang="en-US" dirty="0" smtClean="0">
                <a:solidFill>
                  <a:srgbClr val="0070C0"/>
                </a:solidFill>
              </a:rPr>
              <a:t>est way home.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Когда перед существительным стоит порядковое числительное.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Monday is </a:t>
            </a:r>
            <a:r>
              <a:rPr lang="en-US" u="sng" dirty="0" smtClean="0">
                <a:solidFill>
                  <a:srgbClr val="0070C0"/>
                </a:solidFill>
              </a:rPr>
              <a:t>the first </a:t>
            </a:r>
            <a:r>
              <a:rPr lang="en-US" dirty="0" smtClean="0">
                <a:solidFill>
                  <a:srgbClr val="0070C0"/>
                </a:solidFill>
              </a:rPr>
              <a:t>working day.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Jane’s son is in </a:t>
            </a:r>
            <a:r>
              <a:rPr lang="en-US" u="sng" dirty="0" smtClean="0">
                <a:solidFill>
                  <a:srgbClr val="0070C0"/>
                </a:solidFill>
              </a:rPr>
              <a:t>the sixth </a:t>
            </a:r>
            <a:r>
              <a:rPr lang="en-US" dirty="0" smtClean="0">
                <a:solidFill>
                  <a:srgbClr val="0070C0"/>
                </a:solidFill>
              </a:rPr>
              <a:t>form.</a:t>
            </a:r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No article (</a:t>
            </a:r>
            <a:r>
              <a:rPr lang="en-US" dirty="0" smtClean="0">
                <a:solidFill>
                  <a:srgbClr val="000066"/>
                </a:solidFill>
                <a:latin typeface="Times New Roman"/>
                <a:cs typeface="Times New Roman"/>
              </a:rPr>
              <a:t>ø)    </a:t>
            </a:r>
            <a:r>
              <a:rPr lang="ru-RU" dirty="0" smtClean="0">
                <a:solidFill>
                  <a:srgbClr val="000066"/>
                </a:solidFill>
                <a:latin typeface="Times New Roman"/>
                <a:cs typeface="Times New Roman"/>
              </a:rPr>
              <a:t>      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cs typeface="Times New Roman"/>
              </a:rPr>
              <a:t>Отсутствие артикля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r>
              <a:rPr lang="ru-RU" dirty="0" smtClean="0"/>
              <a:t>Перед существительными во множественном числе.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 car –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ø</a:t>
            </a:r>
            <a:r>
              <a:rPr lang="en-US" dirty="0" smtClean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car</a:t>
            </a:r>
            <a:r>
              <a:rPr lang="en-US" u="sng" dirty="0" smtClean="0">
                <a:solidFill>
                  <a:srgbClr val="00B0F0"/>
                </a:solidFill>
              </a:rPr>
              <a:t>s</a:t>
            </a:r>
            <a:r>
              <a:rPr lang="en-US" dirty="0" smtClean="0">
                <a:solidFill>
                  <a:srgbClr val="00B0F0"/>
                </a:solidFill>
              </a:rPr>
              <a:t>, a house –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ø</a:t>
            </a:r>
            <a:r>
              <a:rPr lang="en-US" dirty="0" smtClean="0">
                <a:solidFill>
                  <a:srgbClr val="00B0F0"/>
                </a:solidFill>
              </a:rPr>
              <a:t> hous</a:t>
            </a:r>
            <a:r>
              <a:rPr lang="en-US" u="sng" dirty="0" smtClean="0">
                <a:solidFill>
                  <a:srgbClr val="00B0F0"/>
                </a:solidFill>
              </a:rPr>
              <a:t>es</a:t>
            </a:r>
            <a:r>
              <a:rPr lang="en-US" dirty="0" smtClean="0">
                <a:solidFill>
                  <a:srgbClr val="00B0F0"/>
                </a:solidFill>
              </a:rPr>
              <a:t>, a man -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ø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u="sng" dirty="0" smtClean="0">
                <a:solidFill>
                  <a:srgbClr val="00B0F0"/>
                </a:solidFill>
              </a:rPr>
              <a:t>men</a:t>
            </a:r>
            <a:endParaRPr lang="ru-RU" u="sng" dirty="0" smtClean="0">
              <a:solidFill>
                <a:srgbClr val="00B0F0"/>
              </a:solidFill>
            </a:endParaRPr>
          </a:p>
          <a:p>
            <a:r>
              <a:rPr lang="ru-RU" dirty="0" smtClean="0"/>
              <a:t>Если перед существительным стоит притяжательное или указательное местоимение.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My car, his house, that man</a:t>
            </a:r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/>
              <a:t>Если перед существительным стоит  числительное.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one car, two houses, three men</a:t>
            </a:r>
            <a:endParaRPr lang="ru-RU" dirty="0" smtClean="0"/>
          </a:p>
          <a:p>
            <a:r>
              <a:rPr lang="ru-RU" dirty="0" smtClean="0"/>
              <a:t>Перед именами и фамилиями.</a:t>
            </a:r>
            <a:endParaRPr lang="en-US" dirty="0" smtClean="0"/>
          </a:p>
          <a:p>
            <a:pPr lvl="1"/>
            <a:r>
              <a:rPr lang="en-US" dirty="0" smtClean="0"/>
              <a:t>James Bond, John Smith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Write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66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an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4286280"/>
          </a:xfrm>
        </p:spPr>
        <p:txBody>
          <a:bodyPr numCol="2">
            <a:norm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book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an </a:t>
            </a:r>
            <a:r>
              <a:rPr lang="en-US" dirty="0" smtClean="0"/>
              <a:t>old book</a:t>
            </a:r>
          </a:p>
          <a:p>
            <a:r>
              <a:rPr lang="en-US" dirty="0" smtClean="0"/>
              <a:t>… balcony</a:t>
            </a:r>
          </a:p>
          <a:p>
            <a:r>
              <a:rPr lang="en-US" dirty="0" smtClean="0"/>
              <a:t>… game</a:t>
            </a:r>
          </a:p>
          <a:p>
            <a:r>
              <a:rPr lang="en-US" dirty="0" smtClean="0"/>
              <a:t>… airport</a:t>
            </a:r>
          </a:p>
          <a:p>
            <a:r>
              <a:rPr lang="en-US" dirty="0" smtClean="0"/>
              <a:t>… restaurant</a:t>
            </a:r>
          </a:p>
          <a:p>
            <a:r>
              <a:rPr lang="en-US" dirty="0" smtClean="0"/>
              <a:t>… university</a:t>
            </a:r>
          </a:p>
          <a:p>
            <a:r>
              <a:rPr lang="en-US" dirty="0" smtClean="0"/>
              <a:t>… Chinese restaurant</a:t>
            </a:r>
          </a:p>
          <a:p>
            <a:r>
              <a:rPr lang="en-US" dirty="0" smtClean="0"/>
              <a:t>… Indian restaurant</a:t>
            </a:r>
          </a:p>
          <a:p>
            <a:r>
              <a:rPr lang="en-US" dirty="0" smtClean="0"/>
              <a:t>… question</a:t>
            </a:r>
          </a:p>
          <a:p>
            <a:r>
              <a:rPr lang="en-US" dirty="0" smtClean="0"/>
              <a:t>… important question</a:t>
            </a:r>
          </a:p>
          <a:p>
            <a:r>
              <a:rPr lang="en-US" dirty="0" smtClean="0"/>
              <a:t>… organization</a:t>
            </a:r>
          </a:p>
          <a:p>
            <a:r>
              <a:rPr lang="en-US" dirty="0" smtClean="0"/>
              <a:t>… hamburger</a:t>
            </a:r>
          </a:p>
          <a:p>
            <a:r>
              <a:rPr lang="en-US" dirty="0" smtClean="0"/>
              <a:t>… accident</a:t>
            </a:r>
          </a:p>
          <a:p>
            <a:r>
              <a:rPr lang="en-US" dirty="0" smtClean="0"/>
              <a:t>… bad accident</a:t>
            </a:r>
          </a:p>
          <a:p>
            <a:r>
              <a:rPr lang="en-US" dirty="0" smtClean="0"/>
              <a:t>… economic problem</a:t>
            </a:r>
          </a:p>
          <a:p>
            <a:r>
              <a:rPr lang="en-US" dirty="0" smtClean="0"/>
              <a:t>… evening</a:t>
            </a:r>
          </a:p>
          <a:p>
            <a:r>
              <a:rPr lang="en-US" dirty="0" smtClean="0"/>
              <a:t>… nice evening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T4CTUPCNHN5M-645759840-1121</_dlc_DocId>
    <_dlc_DocIdUrl xmlns="c71519f2-859d-46c1-a1b6-2941efed936d">
      <Url>http://edu-sps.koiro.local/chuhloma/jarov/ger/_layouts/15/DocIdRedir.aspx?ID=T4CTUPCNHN5M-645759840-1121</Url>
      <Description>T4CTUPCNHN5M-645759840-1121</Description>
    </_dlc_DocIdUrl>
  </documentManagement>
</p:properties>
</file>

<file path=customXml/itemProps1.xml><?xml version="1.0" encoding="utf-8"?>
<ds:datastoreItem xmlns:ds="http://schemas.openxmlformats.org/officeDocument/2006/customXml" ds:itemID="{FCEAAD4C-D899-45A4-BFB8-0F76863D9835}"/>
</file>

<file path=customXml/itemProps2.xml><?xml version="1.0" encoding="utf-8"?>
<ds:datastoreItem xmlns:ds="http://schemas.openxmlformats.org/officeDocument/2006/customXml" ds:itemID="{66F7EF87-A9BB-451B-80E5-1587E2465C8D}"/>
</file>

<file path=customXml/itemProps3.xml><?xml version="1.0" encoding="utf-8"?>
<ds:datastoreItem xmlns:ds="http://schemas.openxmlformats.org/officeDocument/2006/customXml" ds:itemID="{94D00A2E-A2F5-476F-94EC-8F89D14C1A12}"/>
</file>

<file path=customXml/itemProps4.xml><?xml version="1.0" encoding="utf-8"?>
<ds:datastoreItem xmlns:ds="http://schemas.openxmlformats.org/officeDocument/2006/customXml" ds:itemID="{C47E020E-6F0F-49A8-BD76-4795AF0433C0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398</TotalTime>
  <Words>1690</Words>
  <Application>Microsoft Office PowerPoint</Application>
  <PresentationFormat>Экран (4:3)</PresentationFormat>
  <Paragraphs>268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articles</vt:lpstr>
      <vt:lpstr>Articles  </vt:lpstr>
      <vt:lpstr>a / an</vt:lpstr>
      <vt:lpstr>Применение артикля A / AN</vt:lpstr>
      <vt:lpstr>Применение артикля A / AN</vt:lpstr>
      <vt:lpstr>Применение артикля THE</vt:lpstr>
      <vt:lpstr>Применение артикля THE</vt:lpstr>
      <vt:lpstr>No article (ø)          Отсутствие артикля</vt:lpstr>
      <vt:lpstr>Write a or an</vt:lpstr>
      <vt:lpstr>use a / an or the</vt:lpstr>
      <vt:lpstr>Write sentences, use a /an or the where necessary.</vt:lpstr>
      <vt:lpstr>Other ways of using articles</vt:lpstr>
      <vt:lpstr>Применение артикля THE</vt:lpstr>
      <vt:lpstr>Применение артикля THE</vt:lpstr>
      <vt:lpstr>Применение артикля THE</vt:lpstr>
      <vt:lpstr>Случаи употребления   No article (ø)</vt:lpstr>
      <vt:lpstr>Случаи употребления   No article (ø)</vt:lpstr>
      <vt:lpstr>Complete the sentences. Use the if necessary.</vt:lpstr>
      <vt:lpstr>Write sentences, use the where necessary.</vt:lpstr>
      <vt:lpstr>Read the sentences and cross out odd words.</vt:lpstr>
      <vt:lpstr>Articles with names of places.</vt:lpstr>
      <vt:lpstr>Articles with names of places.</vt:lpstr>
      <vt:lpstr>Домашнее задание, use a or 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</dc:title>
  <dc:creator>1</dc:creator>
  <cp:lastModifiedBy>виктория николаева</cp:lastModifiedBy>
  <cp:revision>44</cp:revision>
  <dcterms:created xsi:type="dcterms:W3CDTF">2009-07-29T09:04:10Z</dcterms:created>
  <dcterms:modified xsi:type="dcterms:W3CDTF">2020-04-13T17:47:57Z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3cf75fee-1d19-4a1a-84f8-8249c1475825</vt:lpwstr>
  </property>
</Properties>
</file>