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7"/>
  </p:notesMasterIdLst>
  <p:sldIdLst>
    <p:sldId id="288" r:id="rId2"/>
    <p:sldId id="257" r:id="rId3"/>
    <p:sldId id="289" r:id="rId4"/>
    <p:sldId id="290" r:id="rId5"/>
    <p:sldId id="287" r:id="rId6"/>
    <p:sldId id="263" r:id="rId7"/>
    <p:sldId id="291" r:id="rId8"/>
    <p:sldId id="260" r:id="rId9"/>
    <p:sldId id="261" r:id="rId10"/>
    <p:sldId id="267" r:id="rId11"/>
    <p:sldId id="292" r:id="rId12"/>
    <p:sldId id="293" r:id="rId13"/>
    <p:sldId id="265" r:id="rId14"/>
    <p:sldId id="268" r:id="rId15"/>
    <p:sldId id="29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978"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8F3C1-A7C6-4738-B588-AA3F5CADE22F}" type="datetimeFigureOut">
              <a:rPr lang="ru-RU" smtClean="0"/>
              <a:pPr/>
              <a:t>03.04.2020</a:t>
            </a:fld>
            <a:endParaRPr lang="ru-RU"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0D209-7370-4A73-A049-1656D4329B87}" type="slidenum">
              <a:rPr lang="ru-RU" smtClean="0"/>
              <a:pPr/>
              <a:t>‹#›</a:t>
            </a:fld>
            <a:endParaRPr lang="ru-RU" dirty="0"/>
          </a:p>
        </p:txBody>
      </p:sp>
    </p:spTree>
    <p:extLst>
      <p:ext uri="{BB962C8B-B14F-4D97-AF65-F5344CB8AC3E}">
        <p14:creationId xmlns:p14="http://schemas.microsoft.com/office/powerpoint/2010/main" xmlns="" val="35668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7D0D209-7370-4A73-A049-1656D4329B87}" type="slidenum">
              <a:rPr lang="ru-RU" smtClean="0"/>
              <a:pPr/>
              <a:t>11</a:t>
            </a:fld>
            <a:endParaRPr lang="ru-RU"/>
          </a:p>
        </p:txBody>
      </p:sp>
    </p:spTree>
    <p:extLst>
      <p:ext uri="{BB962C8B-B14F-4D97-AF65-F5344CB8AC3E}">
        <p14:creationId xmlns:p14="http://schemas.microsoft.com/office/powerpoint/2010/main" xmlns="" val="2043101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2143549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24704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90439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20416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005964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51975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199951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415793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50851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01906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35266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305356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114291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1197812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13817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03.04.2020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133534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03.04.2020</a:t>
            </a:fld>
            <a:endParaRPr lang="ru-R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dirty="0"/>
          </a:p>
        </p:txBody>
      </p:sp>
    </p:spTree>
    <p:extLst>
      <p:ext uri="{BB962C8B-B14F-4D97-AF65-F5344CB8AC3E}">
        <p14:creationId xmlns:p14="http://schemas.microsoft.com/office/powerpoint/2010/main" xmlns="" val="42181353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3.bp.blogspot.com/-ybTUlfmSiuE/UkKiRlfT3wI/AAAAAAAADa4/XNPIBgKH5rQ/s1600/016.jpg" TargetMode="External"/><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2.bp.blogspot.com/-a8Pk4qC4guE/UkKf7feANEI/AAAAAAAADaA/7niD_Ba_pIs/s1600/lubensk.jpg"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6632"/>
            <a:ext cx="7772400" cy="2387600"/>
          </a:xfrm>
        </p:spPr>
        <p:txBody>
          <a:bodyPr>
            <a:noAutofit/>
          </a:bodyPr>
          <a:lstStyle/>
          <a:p>
            <a:pPr algn="ctr"/>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Жизнь и путешествия </a:t>
            </a:r>
            <a:b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Николая Андреевича </a:t>
            </a:r>
            <a:b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Римского – Корсакова </a:t>
            </a:r>
            <a:b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4000"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(1844—1908)</a:t>
            </a:r>
          </a:p>
        </p:txBody>
      </p:sp>
      <p:pic>
        <p:nvPicPr>
          <p:cNvPr id="4" name="Рисунок 3">
            <a:extLst>
              <a:ext uri="{FF2B5EF4-FFF2-40B4-BE49-F238E27FC236}">
                <a16:creationId xmlns:a16="http://schemas.microsoft.com/office/drawing/2014/main" xmlns="" id="{04B2AFE1-0A24-4D0A-88C6-D952E0DDE6F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2708920"/>
            <a:ext cx="2777324" cy="3825764"/>
          </a:xfrm>
          <a:prstGeom prst="rect">
            <a:avLst/>
          </a:prstGeom>
          <a:ln>
            <a:noFill/>
          </a:ln>
          <a:effectLst>
            <a:outerShdw blurRad="292100" dist="139700" dir="2700000" algn="tl" rotWithShape="0">
              <a:srgbClr val="333333">
                <a:alpha val="65000"/>
              </a:srgbClr>
            </a:outerShdw>
          </a:effectLst>
        </p:spPr>
      </p:pic>
      <p:sp>
        <p:nvSpPr>
          <p:cNvPr id="5" name="Прямоугольник 4">
            <a:extLst>
              <a:ext uri="{FF2B5EF4-FFF2-40B4-BE49-F238E27FC236}">
                <a16:creationId xmlns:a16="http://schemas.microsoft.com/office/drawing/2014/main" xmlns="" id="{836D6C5A-B763-4346-8CDD-847DE6E4A0E5}"/>
              </a:ext>
            </a:extLst>
          </p:cNvPr>
          <p:cNvSpPr/>
          <p:nvPr/>
        </p:nvSpPr>
        <p:spPr>
          <a:xfrm>
            <a:off x="3419872" y="2780928"/>
            <a:ext cx="4572000" cy="1938992"/>
          </a:xfrm>
          <a:prstGeom prst="rect">
            <a:avLst/>
          </a:prstGeom>
        </p:spPr>
        <p:txBody>
          <a:bodyPr>
            <a:spAutoFit/>
          </a:bodyPr>
          <a:lstStyle/>
          <a:p>
            <a:r>
              <a:rPr lang="ru-RU" sz="2400" b="1" dirty="0">
                <a:solidFill>
                  <a:srgbClr val="7030A0"/>
                </a:solidFill>
                <a:latin typeface="Times New Roman" panose="02020603050405020304" pitchFamily="18" charset="0"/>
                <a:cs typeface="Times New Roman" panose="02020603050405020304" pitchFamily="18" charset="0"/>
              </a:rPr>
              <a:t>«Музыка Римского - Корсакова возвышает человеческое в человеке, приносит пользу обществу»</a:t>
            </a:r>
          </a:p>
          <a:p>
            <a:r>
              <a:rPr lang="ru-RU" sz="2400" b="1" dirty="0" smtClean="0">
                <a:solidFill>
                  <a:srgbClr val="7030A0"/>
                </a:solidFill>
                <a:latin typeface="Times New Roman" panose="02020603050405020304" pitchFamily="18" charset="0"/>
                <a:cs typeface="Times New Roman" panose="02020603050405020304" pitchFamily="18" charset="0"/>
              </a:rPr>
              <a:t>				А.В</a:t>
            </a:r>
            <a:r>
              <a:rPr lang="ru-RU" sz="2400" b="1" dirty="0">
                <a:solidFill>
                  <a:srgbClr val="7030A0"/>
                </a:solidFill>
                <a:latin typeface="Times New Roman" panose="02020603050405020304" pitchFamily="18" charset="0"/>
                <a:cs typeface="Times New Roman" panose="02020603050405020304" pitchFamily="18" charset="0"/>
              </a:rPr>
              <a:t>. Оссовский</a:t>
            </a:r>
          </a:p>
        </p:txBody>
      </p:sp>
      <p:sp>
        <p:nvSpPr>
          <p:cNvPr id="6" name="TextBox 5">
            <a:extLst>
              <a:ext uri="{FF2B5EF4-FFF2-40B4-BE49-F238E27FC236}">
                <a16:creationId xmlns:a16="http://schemas.microsoft.com/office/drawing/2014/main" xmlns="" id="{A6B55EA9-C130-4E67-A8DC-441B0F7BB8A8}"/>
              </a:ext>
            </a:extLst>
          </p:cNvPr>
          <p:cNvSpPr txBox="1"/>
          <p:nvPr/>
        </p:nvSpPr>
        <p:spPr>
          <a:xfrm>
            <a:off x="4932040" y="5611354"/>
            <a:ext cx="3967753" cy="1200329"/>
          </a:xfrm>
          <a:prstGeom prst="rect">
            <a:avLst/>
          </a:prstGeom>
          <a:noFill/>
        </p:spPr>
        <p:txBody>
          <a:bodyPr wrap="none" rtlCol="0">
            <a:spAutoFit/>
          </a:bodyPr>
          <a:lstStyle/>
          <a:p>
            <a:pPr algn="ctr"/>
            <a:r>
              <a:rPr lang="ru-RU" dirty="0">
                <a:solidFill>
                  <a:srgbClr val="7030A0"/>
                </a:solidFill>
              </a:rPr>
              <a:t>Автор: Покровская Ольга Юрьевна,</a:t>
            </a:r>
          </a:p>
          <a:p>
            <a:pPr algn="ctr"/>
            <a:r>
              <a:rPr lang="ru-RU" dirty="0">
                <a:solidFill>
                  <a:srgbClr val="7030A0"/>
                </a:solidFill>
              </a:rPr>
              <a:t> учитель музыки МОУ «Лицей №8»</a:t>
            </a:r>
          </a:p>
          <a:p>
            <a:pPr algn="ctr"/>
            <a:r>
              <a:rPr lang="ru-RU" dirty="0">
                <a:solidFill>
                  <a:srgbClr val="7030A0"/>
                </a:solidFill>
              </a:rPr>
              <a:t>г. </a:t>
            </a:r>
            <a:r>
              <a:rPr lang="ru-RU" dirty="0" smtClean="0">
                <a:solidFill>
                  <a:srgbClr val="7030A0"/>
                </a:solidFill>
              </a:rPr>
              <a:t>Тихвин</a:t>
            </a:r>
          </a:p>
          <a:p>
            <a:pPr algn="ctr"/>
            <a:r>
              <a:rPr lang="ru-RU" dirty="0" smtClean="0">
                <a:solidFill>
                  <a:srgbClr val="7030A0"/>
                </a:solidFill>
              </a:rPr>
              <a:t>2019г.</a:t>
            </a:r>
            <a:endParaRPr lang="ru-RU" dirty="0">
              <a:solidFill>
                <a:srgbClr val="7030A0"/>
              </a:solidFill>
            </a:endParaRPr>
          </a:p>
        </p:txBody>
      </p:sp>
    </p:spTree>
    <p:extLst>
      <p:ext uri="{BB962C8B-B14F-4D97-AF65-F5344CB8AC3E}">
        <p14:creationId xmlns:p14="http://schemas.microsoft.com/office/powerpoint/2010/main" xmlns="" val="1452091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2619631"/>
          </a:xfrm>
        </p:spPr>
        <p:txBody>
          <a:bodyPr>
            <a:normAutofit/>
          </a:bodyPr>
          <a:lstStyle/>
          <a:p>
            <a:pPr algn="ct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Государственный Дом – музей </a:t>
            </a:r>
            <a:b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Римского – Корсакова в Тихвине</a:t>
            </a:r>
            <a:r>
              <a:rPr lang="ru-RU" sz="1400" dirty="0"/>
              <a:t/>
            </a:r>
            <a:br>
              <a:rPr lang="ru-RU" sz="1400" dirty="0"/>
            </a:br>
            <a:r>
              <a:rPr lang="ru-RU" sz="1400" dirty="0"/>
              <a:t/>
            </a:r>
            <a:br>
              <a:rPr lang="ru-RU" sz="1400" dirty="0"/>
            </a:br>
            <a:r>
              <a:rPr lang="ru-RU" sz="1600" dirty="0">
                <a:solidFill>
                  <a:schemeClr val="tx1"/>
                </a:solidFill>
                <a:latin typeface="Times New Roman" panose="02020603050405020304" pitchFamily="18" charset="0"/>
                <a:cs typeface="Times New Roman" panose="02020603050405020304" pitchFamily="18" charset="0"/>
              </a:rPr>
              <a:t>Открыт на родине композитора 23 июля 1944 года по постановлению правительства к столетию со дня рождения Н.А. Римского-Корсакова. В организации и оформлении музея принимали участие сын композитора Владимир Николаевич, внук Георгий Михайлович и внучка Татьяна Владимировна.  Дом, где в 1844 году родился композитор, сохранился до нашего времени. В доме-музее регулярно выступают церковные хоры, дают концерты российские и зарубежные ансамбли и солисты камерной музыки. </a:t>
            </a:r>
          </a:p>
        </p:txBody>
      </p:sp>
      <p:pic>
        <p:nvPicPr>
          <p:cNvPr id="3" name="Рисунок 2" descr="muzej-1024x785.jpg"/>
          <p:cNvPicPr>
            <a:picLocks noChangeAspect="1"/>
          </p:cNvPicPr>
          <p:nvPr/>
        </p:nvPicPr>
        <p:blipFill>
          <a:blip r:embed="rId2" cstate="print"/>
          <a:stretch>
            <a:fillRect/>
          </a:stretch>
        </p:blipFill>
        <p:spPr>
          <a:xfrm>
            <a:off x="3058081" y="4904620"/>
            <a:ext cx="3136796" cy="1953380"/>
          </a:xfrm>
          <a:prstGeom prst="rect">
            <a:avLst/>
          </a:prstGeom>
          <a:ln>
            <a:noFill/>
          </a:ln>
          <a:effectLst>
            <a:outerShdw blurRad="292100" dist="139700" dir="2700000" algn="tl" rotWithShape="0">
              <a:srgbClr val="333333">
                <a:alpha val="65000"/>
              </a:srgbClr>
            </a:outerShdw>
          </a:effectLst>
        </p:spPr>
      </p:pic>
      <p:pic>
        <p:nvPicPr>
          <p:cNvPr id="4" name="Содержимое 3" descr="20150906230712887.jpg"/>
          <p:cNvPicPr>
            <a:picLocks noChangeAspect="1"/>
          </p:cNvPicPr>
          <p:nvPr/>
        </p:nvPicPr>
        <p:blipFill>
          <a:blip r:embed="rId3" cstate="print"/>
          <a:stretch>
            <a:fillRect/>
          </a:stretch>
        </p:blipFill>
        <p:spPr>
          <a:xfrm>
            <a:off x="205337" y="3212976"/>
            <a:ext cx="2852744" cy="2139558"/>
          </a:xfrm>
          <a:prstGeom prst="rect">
            <a:avLst/>
          </a:prstGeom>
          <a:ln>
            <a:noFill/>
          </a:ln>
          <a:effectLst>
            <a:outerShdw blurRad="292100" dist="139700" dir="2700000" algn="tl" rotWithShape="0">
              <a:srgbClr val="333333">
                <a:alpha val="65000"/>
              </a:srgbClr>
            </a:outerShdw>
          </a:effectLst>
        </p:spPr>
      </p:pic>
      <p:pic>
        <p:nvPicPr>
          <p:cNvPr id="5" name="Рисунок 4" descr="f1546699f768.jpg"/>
          <p:cNvPicPr>
            <a:picLocks noChangeAspect="1"/>
          </p:cNvPicPr>
          <p:nvPr/>
        </p:nvPicPr>
        <p:blipFill>
          <a:blip r:embed="rId4"/>
          <a:stretch>
            <a:fillRect/>
          </a:stretch>
        </p:blipFill>
        <p:spPr>
          <a:xfrm>
            <a:off x="6009735" y="3212976"/>
            <a:ext cx="2949123" cy="1966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hlinkClick r:id="rId3"/>
            <a:extLst>
              <a:ext uri="{FF2B5EF4-FFF2-40B4-BE49-F238E27FC236}">
                <a16:creationId xmlns:a16="http://schemas.microsoft.com/office/drawing/2014/main" xmlns="" id="{B5BE7799-595B-451E-80C7-C93566E47E86}"/>
              </a:ext>
            </a:extLst>
          </p:cNvPr>
          <p:cNvPicPr/>
          <p:nvPr/>
        </p:nvPicPr>
        <p:blipFill>
          <a:blip r:embed="rId4"/>
          <a:srcRect/>
          <a:stretch>
            <a:fillRect/>
          </a:stretch>
        </p:blipFill>
        <p:spPr bwMode="auto">
          <a:xfrm>
            <a:off x="2922330" y="3933056"/>
            <a:ext cx="3299339" cy="1472183"/>
          </a:xfrm>
          <a:prstGeom prst="rect">
            <a:avLst/>
          </a:prstGeom>
          <a:ln>
            <a:noFill/>
          </a:ln>
          <a:effectLst>
            <a:outerShdw blurRad="292100" dist="139700" dir="2700000" algn="tl" rotWithShape="0">
              <a:srgbClr val="333333">
                <a:alpha val="65000"/>
              </a:srgbClr>
            </a:outerShdw>
          </a:effectLst>
        </p:spPr>
      </p:pic>
      <p:sp>
        <p:nvSpPr>
          <p:cNvPr id="2" name="Заголовок 1">
            <a:extLst>
              <a:ext uri="{FF2B5EF4-FFF2-40B4-BE49-F238E27FC236}">
                <a16:creationId xmlns:a16="http://schemas.microsoft.com/office/drawing/2014/main" xmlns="" id="{7D785417-F3F8-44C8-8EF5-BFF2F495508C}"/>
              </a:ext>
            </a:extLst>
          </p:cNvPr>
          <p:cNvSpPr>
            <a:spLocks noGrp="1"/>
          </p:cNvSpPr>
          <p:nvPr>
            <p:ph type="title"/>
          </p:nvPr>
        </p:nvSpPr>
        <p:spPr>
          <a:xfrm>
            <a:off x="457200" y="274638"/>
            <a:ext cx="8229600" cy="922114"/>
          </a:xfrm>
        </p:spPr>
        <p:txBody>
          <a:bodyPr>
            <a:noAutofit/>
          </a:bodyPr>
          <a:lstStyle/>
          <a:p>
            <a:pPr algn="ct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Музей - заповедник имени </a:t>
            </a:r>
            <a:b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 А. Римского-Корсакова в Псковской области</a:t>
            </a:r>
          </a:p>
        </p:txBody>
      </p:sp>
      <p:sp>
        <p:nvSpPr>
          <p:cNvPr id="3" name="TextBox 2">
            <a:extLst>
              <a:ext uri="{FF2B5EF4-FFF2-40B4-BE49-F238E27FC236}">
                <a16:creationId xmlns:a16="http://schemas.microsoft.com/office/drawing/2014/main" xmlns="" id="{C7504CBF-36CB-4618-AC38-B8FD41126F32}"/>
              </a:ext>
            </a:extLst>
          </p:cNvPr>
          <p:cNvSpPr txBox="1"/>
          <p:nvPr/>
        </p:nvSpPr>
        <p:spPr>
          <a:xfrm>
            <a:off x="658203" y="1533852"/>
            <a:ext cx="7827591" cy="2062103"/>
          </a:xfrm>
          <a:prstGeom prst="rect">
            <a:avLst/>
          </a:prstGeom>
          <a:noFill/>
        </p:spPr>
        <p:txBody>
          <a:bodyPr wrap="none" rtlCol="0">
            <a:spAutoFit/>
          </a:bodyPr>
          <a:lstStyle/>
          <a:p>
            <a:pPr algn="ctr"/>
            <a:r>
              <a:rPr lang="ru-RU" sz="1600" dirty="0">
                <a:latin typeface="Times New Roman" panose="02020603050405020304" pitchFamily="18" charset="0"/>
                <a:cs typeface="Times New Roman" panose="02020603050405020304" pitchFamily="18" charset="0"/>
              </a:rPr>
              <a:t>Состоит из двух соседних усадеб </a:t>
            </a:r>
            <a:r>
              <a:rPr lang="ru-RU" sz="1600" dirty="0" err="1">
                <a:latin typeface="Times New Roman" panose="02020603050405020304" pitchFamily="18" charset="0"/>
                <a:cs typeface="Times New Roman" panose="02020603050405020304" pitchFamily="18" charset="0"/>
              </a:rPr>
              <a:t>Любенск</a:t>
            </a:r>
            <a:r>
              <a:rPr lang="ru-RU" sz="1600" dirty="0">
                <a:latin typeface="Times New Roman" panose="02020603050405020304" pitchFamily="18" charset="0"/>
                <a:cs typeface="Times New Roman" panose="02020603050405020304" pitchFamily="18" charset="0"/>
              </a:rPr>
              <a:t> и </a:t>
            </a:r>
            <a:r>
              <a:rPr lang="ru-RU" sz="1600" dirty="0" err="1">
                <a:latin typeface="Times New Roman" panose="02020603050405020304" pitchFamily="18" charset="0"/>
                <a:cs typeface="Times New Roman" panose="02020603050405020304" pitchFamily="18" charset="0"/>
              </a:rPr>
              <a:t>Вечаша</a:t>
            </a:r>
            <a:r>
              <a:rPr lang="ru-RU" sz="1600" dirty="0">
                <a:latin typeface="Times New Roman" panose="02020603050405020304" pitchFamily="18" charset="0"/>
                <a:cs typeface="Times New Roman" panose="02020603050405020304" pitchFamily="18" charset="0"/>
              </a:rPr>
              <a:t>.</a:t>
            </a:r>
          </a:p>
          <a:p>
            <a:pPr algn="ctr"/>
            <a:r>
              <a:rPr lang="ru-RU" sz="1600" dirty="0">
                <a:latin typeface="Times New Roman" panose="02020603050405020304" pitchFamily="18" charset="0"/>
                <a:cs typeface="Times New Roman" panose="02020603050405020304" pitchFamily="18" charset="0"/>
              </a:rPr>
              <a:t> Римский-Корсаков сочинял в </a:t>
            </a:r>
            <a:r>
              <a:rPr lang="ru-RU" sz="1600" dirty="0" err="1">
                <a:latin typeface="Times New Roman" panose="02020603050405020304" pitchFamily="18" charset="0"/>
                <a:cs typeface="Times New Roman" panose="02020603050405020304" pitchFamily="18" charset="0"/>
              </a:rPr>
              <a:t>Вечаше</a:t>
            </a:r>
            <a:r>
              <a:rPr lang="ru-RU" sz="1600" dirty="0">
                <a:latin typeface="Times New Roman" panose="02020603050405020304" pitchFamily="18" charset="0"/>
                <a:cs typeface="Times New Roman" panose="02020603050405020304" pitchFamily="18" charset="0"/>
              </a:rPr>
              <a:t> "Ночь перед Рождеством", "Садко". </a:t>
            </a:r>
          </a:p>
          <a:p>
            <a:pPr algn="ctr"/>
            <a:r>
              <a:rPr lang="ru-RU" sz="1600" dirty="0">
                <a:latin typeface="Times New Roman" panose="02020603050405020304" pitchFamily="18" charset="0"/>
                <a:cs typeface="Times New Roman" panose="02020603050405020304" pitchFamily="18" charset="0"/>
              </a:rPr>
              <a:t>"Царскую невесту", "Сказку о царе Салтане" и "Сказание о невидимом граде Китеже"; </a:t>
            </a:r>
          </a:p>
          <a:p>
            <a:pPr algn="ctr"/>
            <a:r>
              <a:rPr lang="ru-RU" sz="1600" dirty="0">
                <a:latin typeface="Times New Roman" panose="02020603050405020304" pitchFamily="18" charset="0"/>
                <a:cs typeface="Times New Roman" panose="02020603050405020304" pitchFamily="18" charset="0"/>
              </a:rPr>
              <a:t>в </a:t>
            </a:r>
            <a:r>
              <a:rPr lang="ru-RU" sz="1600" dirty="0" err="1">
                <a:latin typeface="Times New Roman" panose="02020603050405020304" pitchFamily="18" charset="0"/>
                <a:cs typeface="Times New Roman" panose="02020603050405020304" pitchFamily="18" charset="0"/>
              </a:rPr>
              <a:t>Любенске</a:t>
            </a:r>
            <a:r>
              <a:rPr lang="ru-RU" sz="1600" dirty="0">
                <a:latin typeface="Times New Roman" panose="02020603050405020304" pitchFamily="18" charset="0"/>
                <a:cs typeface="Times New Roman" panose="02020603050405020304" pitchFamily="18" charset="0"/>
              </a:rPr>
              <a:t> он написал последнюю свою оперу "Золотой петушок".</a:t>
            </a:r>
          </a:p>
          <a:p>
            <a:pPr algn="ctr"/>
            <a:r>
              <a:rPr lang="ru-RU" sz="1600" dirty="0">
                <a:latin typeface="Times New Roman" panose="02020603050405020304" pitchFamily="18" charset="0"/>
                <a:cs typeface="Times New Roman" panose="02020603050405020304" pitchFamily="18" charset="0"/>
              </a:rPr>
              <a:t>Обе усадьбы - </a:t>
            </a:r>
            <a:r>
              <a:rPr lang="ru-RU" sz="1600" dirty="0" err="1">
                <a:latin typeface="Times New Roman" panose="02020603050405020304" pitchFamily="18" charset="0"/>
                <a:cs typeface="Times New Roman" panose="02020603050405020304" pitchFamily="18" charset="0"/>
              </a:rPr>
              <a:t>Любенск</a:t>
            </a:r>
            <a:r>
              <a:rPr lang="ru-RU" sz="1600" dirty="0">
                <a:latin typeface="Times New Roman" panose="02020603050405020304" pitchFamily="18" charset="0"/>
                <a:cs typeface="Times New Roman" panose="02020603050405020304" pitchFamily="18" charset="0"/>
              </a:rPr>
              <a:t> и </a:t>
            </a:r>
            <a:r>
              <a:rPr lang="ru-RU" sz="1600" dirty="0" err="1">
                <a:latin typeface="Times New Roman" panose="02020603050405020304" pitchFamily="18" charset="0"/>
                <a:cs typeface="Times New Roman" panose="02020603050405020304" pitchFamily="18" charset="0"/>
              </a:rPr>
              <a:t>Вечаша</a:t>
            </a:r>
            <a:r>
              <a:rPr lang="ru-RU" sz="1600" dirty="0">
                <a:latin typeface="Times New Roman" panose="02020603050405020304" pitchFamily="18" charset="0"/>
                <a:cs typeface="Times New Roman" panose="02020603050405020304" pitchFamily="18" charset="0"/>
              </a:rPr>
              <a:t>, где жил и творил Н. А. Римский - Корсаков, </a:t>
            </a:r>
          </a:p>
          <a:p>
            <a:pPr algn="ctr"/>
            <a:r>
              <a:rPr lang="ru-RU" sz="1600" dirty="0">
                <a:latin typeface="Times New Roman" panose="02020603050405020304" pitchFamily="18" charset="0"/>
                <a:cs typeface="Times New Roman" panose="02020603050405020304" pitchFamily="18" charset="0"/>
              </a:rPr>
              <a:t>а </a:t>
            </a:r>
            <a:r>
              <a:rPr lang="ru-RU" sz="1600" dirty="0" err="1">
                <a:latin typeface="Times New Roman" panose="02020603050405020304" pitchFamily="18" charset="0"/>
                <a:cs typeface="Times New Roman" panose="02020603050405020304" pitchFamily="18" charset="0"/>
              </a:rPr>
              <a:t>Любенск</a:t>
            </a:r>
            <a:r>
              <a:rPr lang="ru-RU" sz="1600" dirty="0">
                <a:latin typeface="Times New Roman" panose="02020603050405020304" pitchFamily="18" charset="0"/>
                <a:cs typeface="Times New Roman" panose="02020603050405020304" pitchFamily="18" charset="0"/>
              </a:rPr>
              <a:t> еще и освященный кончиной этого великого музыканта,</a:t>
            </a:r>
          </a:p>
          <a:p>
            <a:pPr algn="ctr"/>
            <a:r>
              <a:rPr lang="ru-RU" sz="1600" dirty="0">
                <a:latin typeface="Times New Roman" panose="02020603050405020304" pitchFamily="18" charset="0"/>
                <a:cs typeface="Times New Roman" panose="02020603050405020304" pitchFamily="18" charset="0"/>
              </a:rPr>
              <a:t> стали значительными памятниками культуры России, </a:t>
            </a:r>
          </a:p>
          <a:p>
            <a:pPr algn="ctr"/>
            <a:r>
              <a:rPr lang="ru-RU" sz="1600" dirty="0">
                <a:latin typeface="Times New Roman" panose="02020603050405020304" pitchFamily="18" charset="0"/>
                <a:cs typeface="Times New Roman" panose="02020603050405020304" pitchFamily="18" charset="0"/>
              </a:rPr>
              <a:t>местом дорогим сердцу каждого русского человека.</a:t>
            </a:r>
          </a:p>
        </p:txBody>
      </p:sp>
      <p:pic>
        <p:nvPicPr>
          <p:cNvPr id="4" name="Рисунок 3">
            <a:extLst>
              <a:ext uri="{FF2B5EF4-FFF2-40B4-BE49-F238E27FC236}">
                <a16:creationId xmlns:a16="http://schemas.microsoft.com/office/drawing/2014/main" xmlns="" id="{C2A29BE1-4238-4ACD-A11E-6E201D4512B2}"/>
              </a:ext>
            </a:extLst>
          </p:cNvPr>
          <p:cNvPicPr>
            <a:picLocks noChangeAspect="1"/>
          </p:cNvPicPr>
          <p:nvPr/>
        </p:nvPicPr>
        <p:blipFill>
          <a:blip r:embed="rId5"/>
          <a:stretch>
            <a:fillRect/>
          </a:stretch>
        </p:blipFill>
        <p:spPr>
          <a:xfrm>
            <a:off x="71798" y="4797152"/>
            <a:ext cx="3048264" cy="1993565"/>
          </a:xfrm>
          <a:prstGeom prst="rect">
            <a:avLst/>
          </a:prstGeom>
          <a:ln>
            <a:noFill/>
          </a:ln>
          <a:effectLst>
            <a:outerShdw blurRad="292100" dist="139700" dir="2700000" algn="tl" rotWithShape="0">
              <a:srgbClr val="333333">
                <a:alpha val="65000"/>
              </a:srgbClr>
            </a:outerShdw>
          </a:effectLst>
        </p:spPr>
      </p:pic>
      <p:pic>
        <p:nvPicPr>
          <p:cNvPr id="5" name="Рисунок 4">
            <a:hlinkClick r:id="rId6"/>
            <a:extLst>
              <a:ext uri="{FF2B5EF4-FFF2-40B4-BE49-F238E27FC236}">
                <a16:creationId xmlns:a16="http://schemas.microsoft.com/office/drawing/2014/main" xmlns="" id="{0857CB74-B6B8-45BC-A225-4A04BB22CA8A}"/>
              </a:ext>
            </a:extLst>
          </p:cNvPr>
          <p:cNvPicPr/>
          <p:nvPr/>
        </p:nvPicPr>
        <p:blipFill>
          <a:blip r:embed="rId7"/>
          <a:srcRect/>
          <a:stretch>
            <a:fillRect/>
          </a:stretch>
        </p:blipFill>
        <p:spPr bwMode="auto">
          <a:xfrm>
            <a:off x="6011189" y="4797152"/>
            <a:ext cx="3048000" cy="2019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8956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a:extLst>
              <a:ext uri="{FF2B5EF4-FFF2-40B4-BE49-F238E27FC236}">
                <a16:creationId xmlns:a16="http://schemas.microsoft.com/office/drawing/2014/main" xmlns="" id="{0164A37E-E85F-4789-9CDD-9B9428308AE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73164" y="4046773"/>
            <a:ext cx="2261885" cy="270652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26C91B7A-EFA9-4F36-868D-E637BBDDD6C7}"/>
              </a:ext>
            </a:extLst>
          </p:cNvPr>
          <p:cNvSpPr txBox="1"/>
          <p:nvPr/>
        </p:nvSpPr>
        <p:spPr>
          <a:xfrm>
            <a:off x="688950" y="188640"/>
            <a:ext cx="7766100" cy="461665"/>
          </a:xfrm>
          <a:prstGeom prst="rect">
            <a:avLst/>
          </a:prstGeom>
          <a:noFill/>
        </p:spPr>
        <p:txBody>
          <a:bodyPr wrap="none" rtlCol="0">
            <a:spAutoFit/>
          </a:bodyPr>
          <a:lstStyle/>
          <a:p>
            <a:pPr algn="ct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Портреты композитора в работах русских художников</a:t>
            </a:r>
          </a:p>
        </p:txBody>
      </p:sp>
      <p:pic>
        <p:nvPicPr>
          <p:cNvPr id="4" name="Рисунок 3">
            <a:extLst>
              <a:ext uri="{FF2B5EF4-FFF2-40B4-BE49-F238E27FC236}">
                <a16:creationId xmlns:a16="http://schemas.microsoft.com/office/drawing/2014/main" xmlns="" id="{D142B205-4411-400E-BFC6-B3C28A70F6D2}"/>
              </a:ext>
            </a:extLst>
          </p:cNvPr>
          <p:cNvPicPr>
            <a:picLocks noChangeAspect="1"/>
          </p:cNvPicPr>
          <p:nvPr/>
        </p:nvPicPr>
        <p:blipFill>
          <a:blip r:embed="rId3" cstate="print"/>
          <a:stretch>
            <a:fillRect/>
          </a:stretch>
        </p:blipFill>
        <p:spPr>
          <a:xfrm>
            <a:off x="205046" y="1002966"/>
            <a:ext cx="2590800" cy="217455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xmlns="" id="{E82707B3-E283-46F2-B694-B46D6505C08F}"/>
              </a:ext>
            </a:extLst>
          </p:cNvPr>
          <p:cNvSpPr txBox="1"/>
          <p:nvPr/>
        </p:nvSpPr>
        <p:spPr>
          <a:xfrm>
            <a:off x="1099070" y="2768820"/>
            <a:ext cx="1374094" cy="369332"/>
          </a:xfrm>
          <a:prstGeom prst="rect">
            <a:avLst/>
          </a:prstGeom>
          <a:noFill/>
        </p:spPr>
        <p:txBody>
          <a:bodyPr wrap="none" rtlCol="0">
            <a:spAutoFit/>
          </a:bodyPr>
          <a:lstStyle/>
          <a:p>
            <a:r>
              <a:rPr lang="ru-RU" b="1" dirty="0">
                <a:solidFill>
                  <a:srgbClr val="FFFF00"/>
                </a:solidFill>
              </a:rPr>
              <a:t>В.А. Серов</a:t>
            </a:r>
          </a:p>
        </p:txBody>
      </p:sp>
      <p:pic>
        <p:nvPicPr>
          <p:cNvPr id="10" name="Рисунок 9">
            <a:extLst>
              <a:ext uri="{FF2B5EF4-FFF2-40B4-BE49-F238E27FC236}">
                <a16:creationId xmlns:a16="http://schemas.microsoft.com/office/drawing/2014/main" xmlns="" id="{8071FFFF-00BB-4DAE-824F-2F66E512333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06864" y="650305"/>
            <a:ext cx="2590800" cy="3657600"/>
          </a:xfrm>
          <a:prstGeom prst="rect">
            <a:avLst/>
          </a:prstGeom>
          <a:ln>
            <a:noFill/>
          </a:ln>
          <a:effectLst>
            <a:outerShdw blurRad="292100" dist="139700" dir="2700000" algn="tl" rotWithShape="0">
              <a:srgbClr val="333333">
                <a:alpha val="65000"/>
              </a:srgbClr>
            </a:outerShdw>
          </a:effectLst>
        </p:spPr>
      </p:pic>
      <p:pic>
        <p:nvPicPr>
          <p:cNvPr id="12" name="Рисунок 11">
            <a:extLst>
              <a:ext uri="{FF2B5EF4-FFF2-40B4-BE49-F238E27FC236}">
                <a16:creationId xmlns:a16="http://schemas.microsoft.com/office/drawing/2014/main" xmlns="" id="{92652476-7DD0-4D81-8781-95D24792198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81111" y="2348880"/>
            <a:ext cx="2586715" cy="3657600"/>
          </a:xfrm>
          <a:prstGeom prst="rect">
            <a:avLst/>
          </a:prstGeom>
          <a:ln>
            <a:noFill/>
          </a:ln>
          <a:effectLst>
            <a:outerShdw blurRad="292100" dist="139700" dir="2700000" algn="tl" rotWithShape="0">
              <a:srgbClr val="333333">
                <a:alpha val="65000"/>
              </a:srgbClr>
            </a:outerShdw>
          </a:effectLst>
        </p:spPr>
      </p:pic>
      <p:pic>
        <p:nvPicPr>
          <p:cNvPr id="16" name="Рисунок 15">
            <a:extLst>
              <a:ext uri="{FF2B5EF4-FFF2-40B4-BE49-F238E27FC236}">
                <a16:creationId xmlns:a16="http://schemas.microsoft.com/office/drawing/2014/main" xmlns="" id="{313B10FD-DF7A-4376-9CD8-52AF0BF3388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0426" y="3309108"/>
            <a:ext cx="1577526" cy="335712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3829A126-1B08-4B7E-B89B-C637E66011C4}"/>
              </a:ext>
            </a:extLst>
          </p:cNvPr>
          <p:cNvSpPr txBox="1"/>
          <p:nvPr/>
        </p:nvSpPr>
        <p:spPr>
          <a:xfrm>
            <a:off x="3563888" y="3645024"/>
            <a:ext cx="1398140" cy="369332"/>
          </a:xfrm>
          <a:prstGeom prst="rect">
            <a:avLst/>
          </a:prstGeom>
          <a:noFill/>
        </p:spPr>
        <p:txBody>
          <a:bodyPr wrap="none" rtlCol="0">
            <a:spAutoFit/>
          </a:bodyPr>
          <a:lstStyle/>
          <a:p>
            <a:r>
              <a:rPr lang="ru-RU" b="1" dirty="0">
                <a:solidFill>
                  <a:srgbClr val="FFFF00"/>
                </a:solidFill>
              </a:rPr>
              <a:t>И.Е. Репин</a:t>
            </a:r>
          </a:p>
        </p:txBody>
      </p:sp>
      <p:sp>
        <p:nvSpPr>
          <p:cNvPr id="14" name="TextBox 13">
            <a:extLst>
              <a:ext uri="{FF2B5EF4-FFF2-40B4-BE49-F238E27FC236}">
                <a16:creationId xmlns:a16="http://schemas.microsoft.com/office/drawing/2014/main" xmlns="" id="{F21118A3-5558-42BF-9910-75C7BD552D4B}"/>
              </a:ext>
            </a:extLst>
          </p:cNvPr>
          <p:cNvSpPr txBox="1"/>
          <p:nvPr/>
        </p:nvSpPr>
        <p:spPr>
          <a:xfrm>
            <a:off x="6140833" y="5347304"/>
            <a:ext cx="2553904" cy="338554"/>
          </a:xfrm>
          <a:prstGeom prst="rect">
            <a:avLst/>
          </a:prstGeom>
          <a:noFill/>
        </p:spPr>
        <p:txBody>
          <a:bodyPr wrap="none" rtlCol="0">
            <a:spAutoFit/>
          </a:bodyPr>
          <a:lstStyle/>
          <a:p>
            <a:r>
              <a:rPr lang="ru-RU" sz="1600" b="1" dirty="0">
                <a:solidFill>
                  <a:srgbClr val="FFFF00"/>
                </a:solidFill>
              </a:rPr>
              <a:t>Неизвестный художник</a:t>
            </a:r>
          </a:p>
        </p:txBody>
      </p:sp>
      <p:sp>
        <p:nvSpPr>
          <p:cNvPr id="17" name="TextBox 16">
            <a:extLst>
              <a:ext uri="{FF2B5EF4-FFF2-40B4-BE49-F238E27FC236}">
                <a16:creationId xmlns:a16="http://schemas.microsoft.com/office/drawing/2014/main" xmlns="" id="{412AE545-C79F-49CE-94AA-06E88E7C73EB}"/>
              </a:ext>
            </a:extLst>
          </p:cNvPr>
          <p:cNvSpPr txBox="1"/>
          <p:nvPr/>
        </p:nvSpPr>
        <p:spPr>
          <a:xfrm>
            <a:off x="570291" y="6165304"/>
            <a:ext cx="1513556" cy="369332"/>
          </a:xfrm>
          <a:prstGeom prst="rect">
            <a:avLst/>
          </a:prstGeom>
          <a:noFill/>
        </p:spPr>
        <p:txBody>
          <a:bodyPr wrap="none" rtlCol="0">
            <a:spAutoFit/>
          </a:bodyPr>
          <a:lstStyle/>
          <a:p>
            <a:r>
              <a:rPr lang="ru-RU" b="1" dirty="0">
                <a:solidFill>
                  <a:srgbClr val="FFFF00"/>
                </a:solidFill>
              </a:rPr>
              <a:t>Э.О. </a:t>
            </a:r>
            <a:r>
              <a:rPr lang="ru-RU" b="1" dirty="0" err="1">
                <a:solidFill>
                  <a:srgbClr val="FFFF00"/>
                </a:solidFill>
              </a:rPr>
              <a:t>Визель</a:t>
            </a:r>
            <a:endParaRPr lang="ru-RU" b="1" dirty="0">
              <a:solidFill>
                <a:srgbClr val="FFFF00"/>
              </a:solidFill>
            </a:endParaRPr>
          </a:p>
        </p:txBody>
      </p:sp>
      <p:sp>
        <p:nvSpPr>
          <p:cNvPr id="20" name="TextBox 19">
            <a:extLst>
              <a:ext uri="{FF2B5EF4-FFF2-40B4-BE49-F238E27FC236}">
                <a16:creationId xmlns:a16="http://schemas.microsoft.com/office/drawing/2014/main" xmlns="" id="{E51A053E-32AA-496F-90FE-AE244797A47E}"/>
              </a:ext>
            </a:extLst>
          </p:cNvPr>
          <p:cNvSpPr txBox="1"/>
          <p:nvPr/>
        </p:nvSpPr>
        <p:spPr>
          <a:xfrm>
            <a:off x="3015399" y="6165304"/>
            <a:ext cx="1398140" cy="369332"/>
          </a:xfrm>
          <a:prstGeom prst="rect">
            <a:avLst/>
          </a:prstGeom>
          <a:noFill/>
        </p:spPr>
        <p:txBody>
          <a:bodyPr wrap="none" rtlCol="0">
            <a:spAutoFit/>
          </a:bodyPr>
          <a:lstStyle/>
          <a:p>
            <a:r>
              <a:rPr lang="ru-RU" b="1" dirty="0">
                <a:solidFill>
                  <a:srgbClr val="FFFF00"/>
                </a:solidFill>
              </a:rPr>
              <a:t>А. Уханова</a:t>
            </a:r>
          </a:p>
        </p:txBody>
      </p:sp>
    </p:spTree>
    <p:extLst>
      <p:ext uri="{BB962C8B-B14F-4D97-AF65-F5344CB8AC3E}">
        <p14:creationId xmlns:p14="http://schemas.microsoft.com/office/powerpoint/2010/main" xmlns="" val="256231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4" descr="e6689f261d4a4a367f1794c32031c8e1-957x1024.png"/>
          <p:cNvPicPr>
            <a:picLocks noChangeAspect="1"/>
          </p:cNvPicPr>
          <p:nvPr/>
        </p:nvPicPr>
        <p:blipFill>
          <a:blip r:embed="rId2" cstate="print"/>
          <a:stretch>
            <a:fillRect/>
          </a:stretch>
        </p:blipFill>
        <p:spPr>
          <a:xfrm>
            <a:off x="467544" y="836712"/>
            <a:ext cx="3125224" cy="3471199"/>
          </a:xfrm>
          <a:prstGeom prst="rect">
            <a:avLst/>
          </a:prstGeom>
        </p:spPr>
      </p:pic>
      <p:sp>
        <p:nvSpPr>
          <p:cNvPr id="7" name="TextBox 6">
            <a:extLst>
              <a:ext uri="{FF2B5EF4-FFF2-40B4-BE49-F238E27FC236}">
                <a16:creationId xmlns:a16="http://schemas.microsoft.com/office/drawing/2014/main" xmlns="" id="{8DE266F0-4A11-45FB-B452-680B59D0B6FC}"/>
              </a:ext>
            </a:extLst>
          </p:cNvPr>
          <p:cNvSpPr txBox="1"/>
          <p:nvPr/>
        </p:nvSpPr>
        <p:spPr>
          <a:xfrm>
            <a:off x="1835696" y="188640"/>
            <a:ext cx="5697009" cy="461665"/>
          </a:xfrm>
          <a:prstGeom prst="rect">
            <a:avLst/>
          </a:prstGeom>
          <a:noFill/>
        </p:spPr>
        <p:txBody>
          <a:bodyPr wrap="none" rtlCol="0">
            <a:spAutoFit/>
          </a:bodyPr>
          <a:lstStyle/>
          <a:p>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Памятники Н.А. Римскому - Корсакову</a:t>
            </a:r>
          </a:p>
        </p:txBody>
      </p:sp>
      <p:pic>
        <p:nvPicPr>
          <p:cNvPr id="9" name="Рисунок 8">
            <a:extLst>
              <a:ext uri="{FF2B5EF4-FFF2-40B4-BE49-F238E27FC236}">
                <a16:creationId xmlns:a16="http://schemas.microsoft.com/office/drawing/2014/main" xmlns="" id="{90347EFE-9AA2-4349-AE58-0BE99681658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722075"/>
            <a:ext cx="4320480" cy="2782389"/>
          </a:xfrm>
          <a:prstGeom prst="rect">
            <a:avLst/>
          </a:prstGeom>
        </p:spPr>
      </p:pic>
      <p:sp>
        <p:nvSpPr>
          <p:cNvPr id="10" name="TextBox 9">
            <a:extLst>
              <a:ext uri="{FF2B5EF4-FFF2-40B4-BE49-F238E27FC236}">
                <a16:creationId xmlns:a16="http://schemas.microsoft.com/office/drawing/2014/main" xmlns="" id="{F53757BC-4873-4D64-9342-237FA23267D2}"/>
              </a:ext>
            </a:extLst>
          </p:cNvPr>
          <p:cNvSpPr txBox="1"/>
          <p:nvPr/>
        </p:nvSpPr>
        <p:spPr>
          <a:xfrm>
            <a:off x="4684200" y="3039250"/>
            <a:ext cx="4104778" cy="338554"/>
          </a:xfrm>
          <a:prstGeom prst="rect">
            <a:avLst/>
          </a:prstGeom>
          <a:noFill/>
        </p:spPr>
        <p:txBody>
          <a:bodyPr wrap="none" rtlCol="0">
            <a:spAutoFit/>
          </a:bodyPr>
          <a:lstStyle/>
          <a:p>
            <a:r>
              <a:rPr lang="ru-RU" sz="1600" b="1" dirty="0">
                <a:solidFill>
                  <a:srgbClr val="FFFF00"/>
                </a:solidFill>
                <a:latin typeface="Times New Roman" panose="02020603050405020304" pitchFamily="18" charset="0"/>
                <a:cs typeface="Times New Roman" panose="02020603050405020304" pitchFamily="18" charset="0"/>
              </a:rPr>
              <a:t>Театральная площадь. Санкт - Петербург</a:t>
            </a:r>
          </a:p>
        </p:txBody>
      </p:sp>
      <p:pic>
        <p:nvPicPr>
          <p:cNvPr id="12" name="Рисунок 11">
            <a:extLst>
              <a:ext uri="{FF2B5EF4-FFF2-40B4-BE49-F238E27FC236}">
                <a16:creationId xmlns:a16="http://schemas.microsoft.com/office/drawing/2014/main" xmlns="" id="{75FC84D8-F49D-4400-89B1-6C1D8C5ACD0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52712" y="3973418"/>
            <a:ext cx="3995936" cy="2162507"/>
          </a:xfrm>
          <a:prstGeom prst="rect">
            <a:avLst/>
          </a:prstGeom>
        </p:spPr>
      </p:pic>
      <p:sp>
        <p:nvSpPr>
          <p:cNvPr id="14" name="TextBox 13">
            <a:extLst>
              <a:ext uri="{FF2B5EF4-FFF2-40B4-BE49-F238E27FC236}">
                <a16:creationId xmlns:a16="http://schemas.microsoft.com/office/drawing/2014/main" xmlns="" id="{BD28F274-DA5C-4D65-A334-4F636135E2C5}"/>
              </a:ext>
            </a:extLst>
          </p:cNvPr>
          <p:cNvSpPr txBox="1"/>
          <p:nvPr/>
        </p:nvSpPr>
        <p:spPr>
          <a:xfrm>
            <a:off x="5364088" y="5054671"/>
            <a:ext cx="2319866" cy="369332"/>
          </a:xfrm>
          <a:prstGeom prst="rect">
            <a:avLst/>
          </a:prstGeom>
          <a:noFill/>
        </p:spPr>
        <p:txBody>
          <a:bodyPr wrap="none" rtlCol="0">
            <a:spAutoFit/>
          </a:bodyPr>
          <a:lstStyle/>
          <a:p>
            <a:r>
              <a:rPr lang="ru-RU" b="1" dirty="0">
                <a:solidFill>
                  <a:srgbClr val="FFFF00"/>
                </a:solidFill>
              </a:rPr>
              <a:t>Бюст в Краснодаре</a:t>
            </a:r>
          </a:p>
        </p:txBody>
      </p:sp>
      <p:sp>
        <p:nvSpPr>
          <p:cNvPr id="15" name="TextBox 14">
            <a:extLst>
              <a:ext uri="{FF2B5EF4-FFF2-40B4-BE49-F238E27FC236}">
                <a16:creationId xmlns:a16="http://schemas.microsoft.com/office/drawing/2014/main" xmlns="" id="{7BBFC997-AC9B-4B64-AA4E-83E10A09BAF2}"/>
              </a:ext>
            </a:extLst>
          </p:cNvPr>
          <p:cNvSpPr txBox="1"/>
          <p:nvPr/>
        </p:nvSpPr>
        <p:spPr>
          <a:xfrm>
            <a:off x="537599" y="3504464"/>
            <a:ext cx="2985113" cy="369332"/>
          </a:xfrm>
          <a:prstGeom prst="rect">
            <a:avLst/>
          </a:prstGeom>
          <a:noFill/>
        </p:spPr>
        <p:txBody>
          <a:bodyPr wrap="none" rtlCol="0">
            <a:spAutoFit/>
          </a:bodyPr>
          <a:lstStyle/>
          <a:p>
            <a:r>
              <a:rPr lang="ru-RU" b="1" dirty="0">
                <a:solidFill>
                  <a:srgbClr val="FFFF00"/>
                </a:solidFill>
              </a:rPr>
              <a:t>Площадь у ДК в Тихвине</a:t>
            </a:r>
          </a:p>
        </p:txBody>
      </p:sp>
      <p:pic>
        <p:nvPicPr>
          <p:cNvPr id="17" name="Рисунок 16">
            <a:extLst>
              <a:ext uri="{FF2B5EF4-FFF2-40B4-BE49-F238E27FC236}">
                <a16:creationId xmlns:a16="http://schemas.microsoft.com/office/drawing/2014/main" xmlns="" id="{D23C3BC1-5F48-45D6-8CA6-6CD485BB15FC}"/>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5861" y="4250426"/>
            <a:ext cx="3483277" cy="2534220"/>
          </a:xfrm>
          <a:prstGeom prst="rect">
            <a:avLst/>
          </a:prstGeom>
        </p:spPr>
      </p:pic>
      <p:sp>
        <p:nvSpPr>
          <p:cNvPr id="18" name="TextBox 17">
            <a:extLst>
              <a:ext uri="{FF2B5EF4-FFF2-40B4-BE49-F238E27FC236}">
                <a16:creationId xmlns:a16="http://schemas.microsoft.com/office/drawing/2014/main" xmlns="" id="{FEBB3ED2-DE03-4ADC-811F-2B1E81F563A9}"/>
              </a:ext>
            </a:extLst>
          </p:cNvPr>
          <p:cNvSpPr txBox="1"/>
          <p:nvPr/>
        </p:nvSpPr>
        <p:spPr>
          <a:xfrm>
            <a:off x="899556" y="6132693"/>
            <a:ext cx="2686954" cy="369332"/>
          </a:xfrm>
          <a:prstGeom prst="rect">
            <a:avLst/>
          </a:prstGeom>
          <a:noFill/>
        </p:spPr>
        <p:txBody>
          <a:bodyPr wrap="none" rtlCol="0">
            <a:spAutoFit/>
          </a:bodyPr>
          <a:lstStyle/>
          <a:p>
            <a:r>
              <a:rPr lang="ru-RU" b="1" dirty="0">
                <a:solidFill>
                  <a:srgbClr val="FFFF00"/>
                </a:solidFill>
              </a:rPr>
              <a:t>Скульптура в Тихвине</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6083320"/>
          </a:xfrm>
        </p:spPr>
        <p:txBody>
          <a:bodyPr>
            <a:normAutofit fontScale="90000"/>
          </a:bodyPr>
          <a:lstStyle/>
          <a:p>
            <a:pPr algn="ctr"/>
            <a: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Римский – Корсаков – педагог</a:t>
            </a:r>
            <a:b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i="1" dirty="0"/>
              <a:t/>
            </a:r>
            <a:br>
              <a:rPr lang="ru-RU" sz="1400" i="1" dirty="0"/>
            </a:br>
            <a:r>
              <a:rPr lang="ru-RU" sz="1400" i="1" dirty="0"/>
              <a:t/>
            </a:r>
            <a:br>
              <a:rPr lang="ru-RU" sz="1400" i="1" dirty="0"/>
            </a:br>
            <a:r>
              <a:rPr lang="ru-RU" sz="1800" b="1" i="1" dirty="0">
                <a:solidFill>
                  <a:schemeClr val="tx1"/>
                </a:solidFill>
                <a:latin typeface="Times New Roman" panose="02020603050405020304" pitchFamily="18" charset="0"/>
                <a:cs typeface="Times New Roman" panose="02020603050405020304" pitchFamily="18" charset="0"/>
              </a:rPr>
              <a:t>«Сейчас я буду очень много говорить, а вы будете очень внимательно слушать. Потом я буду говорить меньше, а вы будете слушать и думать, и, наконец, я совсем не буду говорить, и вы будете думать своей головой и работать самостоятельно, потому что моя задача как учителя — стать вам ненужным...»</a:t>
            </a:r>
            <a:br>
              <a:rPr lang="ru-RU" sz="1800" b="1" i="1" dirty="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  </a:t>
            </a:r>
            <a:r>
              <a:rPr lang="ru-RU" sz="1800" b="1" i="1" u="sng" dirty="0">
                <a:solidFill>
                  <a:schemeClr val="tx1"/>
                </a:solidFill>
                <a:latin typeface="Times New Roman" panose="02020603050405020304" pitchFamily="18" charset="0"/>
                <a:cs typeface="Times New Roman" panose="02020603050405020304" pitchFamily="18" charset="0"/>
              </a:rPr>
              <a:t>Николай Андреевич </a:t>
            </a:r>
            <a:r>
              <a:rPr lang="ru-RU" sz="1800" dirty="0">
                <a:solidFill>
                  <a:schemeClr val="tx1"/>
                </a:solidFill>
              </a:rPr>
              <a:t/>
            </a:r>
            <a:br>
              <a:rPr lang="ru-RU" sz="1800" dirty="0">
                <a:solidFill>
                  <a:schemeClr val="tx1"/>
                </a:solidFill>
              </a:rPr>
            </a:br>
            <a:r>
              <a:rPr lang="ru-RU" sz="1800" dirty="0">
                <a:solidFill>
                  <a:schemeClr val="tx1"/>
                </a:solidFill>
              </a:rPr>
              <a:t/>
            </a:r>
            <a:br>
              <a:rPr lang="ru-RU" sz="1800" dirty="0">
                <a:solidFill>
                  <a:schemeClr val="tx1"/>
                </a:solidFill>
              </a:rPr>
            </a:br>
            <a:r>
              <a:rPr lang="ru-RU" sz="1800" i="1" dirty="0">
                <a:solidFill>
                  <a:schemeClr val="tx1"/>
                </a:solidFill>
              </a:rPr>
              <a:t/>
            </a:r>
            <a:br>
              <a:rPr lang="ru-RU" sz="1800" i="1" dirty="0">
                <a:solidFill>
                  <a:schemeClr val="tx1"/>
                </a:solidFill>
              </a:rPr>
            </a:br>
            <a:r>
              <a:rPr lang="ru-RU" sz="1800" i="1" dirty="0">
                <a:solidFill>
                  <a:schemeClr val="tx1"/>
                </a:solidFill>
              </a:rPr>
              <a:t/>
            </a:r>
            <a:br>
              <a:rPr lang="ru-RU" sz="1800" i="1" dirty="0">
                <a:solidFill>
                  <a:schemeClr val="tx1"/>
                </a:solidFill>
              </a:rPr>
            </a:br>
            <a:r>
              <a:rPr lang="ru-RU" sz="1800" b="1" i="1" u="sng" dirty="0">
                <a:solidFill>
                  <a:schemeClr val="tx1"/>
                </a:solidFill>
                <a:latin typeface="Times New Roman" panose="02020603050405020304" pitchFamily="18" charset="0"/>
                <a:cs typeface="Times New Roman" panose="02020603050405020304" pitchFamily="18" charset="0"/>
              </a:rPr>
              <a:t>И. Ф. Стравинский </a:t>
            </a:r>
            <a:r>
              <a:rPr lang="ru-RU" sz="1800" b="1" i="1" dirty="0">
                <a:solidFill>
                  <a:schemeClr val="tx1"/>
                </a:solidFill>
                <a:latin typeface="Times New Roman" panose="02020603050405020304" pitchFamily="18" charset="0"/>
                <a:cs typeface="Times New Roman" panose="02020603050405020304" pitchFamily="18" charset="0"/>
              </a:rPr>
              <a:t>так отзывался о педагогической деятельности своего учителя: </a:t>
            </a:r>
            <a:br>
              <a:rPr lang="ru-RU" sz="1800" b="1" i="1" dirty="0">
                <a:solidFill>
                  <a:schemeClr val="tx1"/>
                </a:solidFill>
                <a:latin typeface="Times New Roman" panose="02020603050405020304" pitchFamily="18" charset="0"/>
                <a:cs typeface="Times New Roman" panose="02020603050405020304" pitchFamily="18" charset="0"/>
              </a:rPr>
            </a:br>
            <a:r>
              <a:rPr lang="ru-RU" sz="1800" b="1" i="1" dirty="0">
                <a:solidFill>
                  <a:schemeClr val="tx1"/>
                </a:solidFill>
                <a:latin typeface="Times New Roman" panose="02020603050405020304" pitchFamily="18" charset="0"/>
                <a:cs typeface="Times New Roman" panose="02020603050405020304" pitchFamily="18" charset="0"/>
              </a:rPr>
              <a:t>«В моём музыкальном образовании есть одно большое преимущество — я занимался с Римским-Корсаковым. Он был совершенно замечательным педагогом, чрезвычайно внимательным и обстоятельным, мудрым и остроумным. Делая замечание, он облекал его в такую форму, что забыть его было почти невозможно. Одну деталь ученики Римского-Корсакова запомнят навсегда — он никогда не хвалил. Ученик, который ожидал одобрительного похлопывания по плечу, разочаровался бы в Римском-Корсакове. Напротив, он мог быть безжалостно суровым в своей критике.».</a:t>
            </a:r>
            <a:br>
              <a:rPr lang="ru-RU" sz="1800" b="1" i="1" dirty="0">
                <a:solidFill>
                  <a:schemeClr val="tx1"/>
                </a:solidFill>
                <a:latin typeface="Times New Roman" panose="02020603050405020304" pitchFamily="18" charset="0"/>
                <a:cs typeface="Times New Roman" panose="02020603050405020304" pitchFamily="18" charset="0"/>
              </a:rPr>
            </a:br>
            <a:r>
              <a:rPr lang="ru-RU" sz="1800" i="1" dirty="0">
                <a:solidFill>
                  <a:schemeClr val="tx1"/>
                </a:solidFill>
              </a:rPr>
              <a:t/>
            </a:r>
            <a:br>
              <a:rPr lang="ru-RU" sz="1800" i="1" dirty="0">
                <a:solidFill>
                  <a:schemeClr val="tx1"/>
                </a:solidFill>
              </a:rPr>
            </a:br>
            <a:r>
              <a:rPr lang="ru-RU" sz="1400" dirty="0"/>
              <a:t/>
            </a:r>
            <a:br>
              <a:rPr lang="ru-RU" sz="1400" dirty="0"/>
            </a:br>
            <a:r>
              <a:rPr lang="ru-RU" sz="1200" dirty="0"/>
              <a:t/>
            </a:r>
            <a:br>
              <a:rPr lang="ru-RU" sz="1200" dirty="0"/>
            </a:br>
            <a:r>
              <a:rPr lang="ru-RU" sz="1200" dirty="0">
                <a:solidFill>
                  <a:schemeClr val="bg1">
                    <a:lumMod val="95000"/>
                  </a:schemeClr>
                </a:solidFill>
              </a:rPr>
              <a:t/>
            </a:r>
            <a:br>
              <a:rPr lang="ru-RU" sz="1200" dirty="0">
                <a:solidFill>
                  <a:schemeClr val="bg1">
                    <a:lumMod val="95000"/>
                  </a:schemeClr>
                </a:solidFill>
              </a:rPr>
            </a:br>
            <a:r>
              <a:rPr lang="ru-RU" sz="1400" dirty="0">
                <a:solidFill>
                  <a:schemeClr val="bg1">
                    <a:lumMod val="95000"/>
                  </a:schemeClr>
                </a:solidFill>
              </a:rPr>
              <a:t/>
            </a:r>
            <a:br>
              <a:rPr lang="ru-RU" sz="1400" dirty="0">
                <a:solidFill>
                  <a:schemeClr val="bg1">
                    <a:lumMod val="95000"/>
                  </a:schemeClr>
                </a:solidFill>
              </a:rPr>
            </a:br>
            <a:r>
              <a:rPr lang="ru-RU" sz="1400" dirty="0">
                <a:solidFill>
                  <a:schemeClr val="bg1">
                    <a:lumMod val="95000"/>
                  </a:schemeClr>
                </a:solidFill>
              </a:rPr>
              <a:t/>
            </a:r>
            <a:br>
              <a:rPr lang="ru-RU" sz="1400" dirty="0">
                <a:solidFill>
                  <a:schemeClr val="bg1">
                    <a:lumMod val="95000"/>
                  </a:schemeClr>
                </a:solidFill>
              </a:rPr>
            </a:br>
            <a:r>
              <a:rPr lang="ru-RU" sz="1400" dirty="0">
                <a:solidFill>
                  <a:schemeClr val="bg1">
                    <a:lumMod val="95000"/>
                  </a:schemeClr>
                </a:solidFill>
              </a:rPr>
              <a:t/>
            </a:r>
            <a:br>
              <a:rPr lang="ru-RU" sz="1400" dirty="0">
                <a:solidFill>
                  <a:schemeClr val="bg1">
                    <a:lumMod val="95000"/>
                  </a:schemeClr>
                </a:solidFill>
              </a:rPr>
            </a:br>
            <a:endParaRPr lang="ru-RU"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5CCED0-E558-47F0-8F60-D4DB5115AD68}"/>
              </a:ext>
            </a:extLst>
          </p:cNvPr>
          <p:cNvSpPr>
            <a:spLocks noGrp="1"/>
          </p:cNvSpPr>
          <p:nvPr>
            <p:ph type="title"/>
          </p:nvPr>
        </p:nvSpPr>
        <p:spPr>
          <a:xfrm>
            <a:off x="755576" y="836712"/>
            <a:ext cx="6347714" cy="1320800"/>
          </a:xfrm>
        </p:spPr>
        <p:txBody>
          <a:bodyPr>
            <a:normAutofit fontScale="90000"/>
          </a:bodyPr>
          <a:lstStyle/>
          <a:p>
            <a:pPr algn="ctr"/>
            <a:r>
              <a:rPr lang="ru-RU" b="1" u="sng" dirty="0" smtClean="0">
                <a:solidFill>
                  <a:srgbClr val="7030A0"/>
                </a:solidFill>
                <a:effectLst>
                  <a:outerShdw blurRad="38100" dist="38100" dir="2700000" algn="tl">
                    <a:srgbClr val="000000">
                      <a:alpha val="43137"/>
                    </a:srgbClr>
                  </a:outerShdw>
                </a:effectLst>
              </a:rPr>
              <a:t>Выписать в тетрадь основные факты биографии композитора.</a:t>
            </a:r>
            <a:br>
              <a:rPr lang="ru-RU" b="1" u="sng" dirty="0" smtClean="0">
                <a:solidFill>
                  <a:srgbClr val="7030A0"/>
                </a:solidFill>
                <a:effectLst>
                  <a:outerShdw blurRad="38100" dist="38100" dir="2700000" algn="tl">
                    <a:srgbClr val="000000">
                      <a:alpha val="43137"/>
                    </a:srgbClr>
                  </a:outerShdw>
                </a:effectLst>
              </a:rPr>
            </a:br>
            <a:r>
              <a:rPr lang="ru-RU" b="1" u="sng" dirty="0" smtClean="0">
                <a:solidFill>
                  <a:srgbClr val="7030A0"/>
                </a:solidFill>
                <a:effectLst>
                  <a:outerShdw blurRad="38100" dist="38100" dir="2700000" algn="tl">
                    <a:srgbClr val="000000">
                      <a:alpha val="43137"/>
                    </a:srgbClr>
                  </a:outerShdw>
                </a:effectLst>
              </a:rPr>
              <a:t>Найти и </a:t>
            </a:r>
            <a:r>
              <a:rPr lang="ru-RU" b="1" u="sng" dirty="0">
                <a:solidFill>
                  <a:srgbClr val="7030A0"/>
                </a:solidFill>
                <a:effectLst>
                  <a:outerShdw blurRad="38100" dist="38100" dir="2700000" algn="tl">
                    <a:srgbClr val="000000">
                      <a:alpha val="43137"/>
                    </a:srgbClr>
                  </a:outerShdw>
                </a:effectLst>
              </a:rPr>
              <a:t>прослушать </a:t>
            </a:r>
            <a:r>
              <a:rPr lang="ru-RU" b="1" u="sng" dirty="0" smtClean="0">
                <a:solidFill>
                  <a:srgbClr val="7030A0"/>
                </a:solidFill>
                <a:effectLst>
                  <a:outerShdw blurRad="38100" dist="38100" dir="2700000" algn="tl">
                    <a:srgbClr val="000000">
                      <a:alpha val="43137"/>
                    </a:srgbClr>
                  </a:outerShdw>
                </a:effectLst>
              </a:rPr>
              <a:t>произведения :</a:t>
            </a:r>
            <a:br>
              <a:rPr lang="ru-RU" b="1" u="sng" dirty="0" smtClean="0">
                <a:solidFill>
                  <a:srgbClr val="7030A0"/>
                </a:solidFill>
                <a:effectLst>
                  <a:outerShdw blurRad="38100" dist="38100" dir="2700000" algn="tl">
                    <a:srgbClr val="000000">
                      <a:alpha val="43137"/>
                    </a:srgbClr>
                  </a:outerShdw>
                </a:effectLst>
              </a:rPr>
            </a:br>
            <a:r>
              <a:rPr lang="ru-RU" b="1" u="sng" dirty="0" smtClean="0">
                <a:solidFill>
                  <a:srgbClr val="7030A0"/>
                </a:solidFill>
                <a:effectLst>
                  <a:outerShdw blurRad="38100" dist="38100" dir="2700000" algn="tl">
                    <a:srgbClr val="000000">
                      <a:alpha val="43137"/>
                    </a:srgbClr>
                  </a:outerShdw>
                </a:effectLst>
              </a:rPr>
              <a:t> Опера </a:t>
            </a:r>
            <a:r>
              <a:rPr lang="ru-RU" b="1" u="sng" dirty="0">
                <a:solidFill>
                  <a:srgbClr val="7030A0"/>
                </a:solidFill>
                <a:effectLst>
                  <a:outerShdw blurRad="38100" dist="38100" dir="2700000" algn="tl">
                    <a:srgbClr val="000000">
                      <a:alpha val="43137"/>
                    </a:srgbClr>
                  </a:outerShdw>
                </a:effectLst>
              </a:rPr>
              <a:t>«Снегурочка»</a:t>
            </a:r>
            <a:br>
              <a:rPr lang="ru-RU" b="1" u="sng" dirty="0">
                <a:solidFill>
                  <a:srgbClr val="7030A0"/>
                </a:solidFill>
                <a:effectLst>
                  <a:outerShdw blurRad="38100" dist="38100" dir="2700000" algn="tl">
                    <a:srgbClr val="000000">
                      <a:alpha val="43137"/>
                    </a:srgbClr>
                  </a:outerShdw>
                </a:effectLst>
              </a:rPr>
            </a:br>
            <a:r>
              <a:rPr lang="ru-RU" b="1" u="sng" dirty="0">
                <a:solidFill>
                  <a:srgbClr val="7030A0"/>
                </a:solidFill>
                <a:effectLst>
                  <a:outerShdw blurRad="38100" dist="38100" dir="2700000" algn="tl">
                    <a:srgbClr val="000000">
                      <a:alpha val="43137"/>
                    </a:srgbClr>
                  </a:outerShdw>
                </a:effectLst>
              </a:rPr>
              <a:t>«Полет шмеля» из оперы «Сказка о царе </a:t>
            </a:r>
            <a:r>
              <a:rPr lang="ru-RU" b="1" u="sng" dirty="0" err="1">
                <a:solidFill>
                  <a:srgbClr val="7030A0"/>
                </a:solidFill>
                <a:effectLst>
                  <a:outerShdw blurRad="38100" dist="38100" dir="2700000" algn="tl">
                    <a:srgbClr val="000000">
                      <a:alpha val="43137"/>
                    </a:srgbClr>
                  </a:outerShdw>
                </a:effectLst>
              </a:rPr>
              <a:t>Салтане</a:t>
            </a:r>
            <a:r>
              <a:rPr lang="ru-RU" b="1" u="sng" dirty="0">
                <a:solidFill>
                  <a:srgbClr val="7030A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xmlns="" val="352361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225800"/>
          </a:xfrm>
        </p:spPr>
        <p:txBody>
          <a:bodyPr>
            <a:normAutofit fontScale="90000"/>
          </a:bodyPr>
          <a:lstStyle/>
          <a:p>
            <a:pPr algn="ctr"/>
            <a:r>
              <a:rPr lang="ru-RU" sz="31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Родина композитора</a:t>
            </a:r>
            <a:r>
              <a:rPr lang="ru-RU" sz="31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dirty="0"/>
              <a:t/>
            </a:r>
            <a:br>
              <a:rPr lang="ru-RU" sz="2200" dirty="0"/>
            </a:br>
            <a:r>
              <a:rPr lang="ru-RU" sz="2700" dirty="0">
                <a:solidFill>
                  <a:schemeClr val="tx1"/>
                </a:solidFill>
                <a:latin typeface="Times New Roman" panose="02020603050405020304" pitchFamily="18" charset="0"/>
                <a:cs typeface="Times New Roman" panose="02020603050405020304" pitchFamily="18" charset="0"/>
              </a:rPr>
              <a:t>Николай Андреевич Римский-Корсаков родился 18 марта 1844 года в городе Тихвине Новгородской губернии. </a:t>
            </a:r>
            <a:br>
              <a:rPr lang="ru-RU" sz="2700" dirty="0">
                <a:solidFill>
                  <a:schemeClr val="tx1"/>
                </a:solidFill>
                <a:latin typeface="Times New Roman" panose="02020603050405020304" pitchFamily="18" charset="0"/>
                <a:cs typeface="Times New Roman" panose="02020603050405020304" pitchFamily="18" charset="0"/>
              </a:rPr>
            </a:br>
            <a:r>
              <a:rPr lang="ru-RU" sz="2700" dirty="0">
                <a:solidFill>
                  <a:schemeClr val="tx1"/>
                </a:solidFill>
                <a:latin typeface="Times New Roman" panose="02020603050405020304" pitchFamily="18" charset="0"/>
                <a:cs typeface="Times New Roman" panose="02020603050405020304" pitchFamily="18" charset="0"/>
              </a:rPr>
              <a:t>Семейный дом, где родился великий композитор, находился на берегу реки Тихвинки, напротив Богородичного Успенского монастыря. </a:t>
            </a:r>
            <a:r>
              <a:rPr lang="ru-RU" sz="1800" dirty="0"/>
              <a:t/>
            </a:r>
            <a:br>
              <a:rPr lang="ru-RU" sz="1800" dirty="0"/>
            </a:br>
            <a:r>
              <a:rPr lang="ru-RU" dirty="0"/>
              <a:t/>
            </a:r>
            <a:br>
              <a:rPr lang="ru-RU" dirty="0"/>
            </a:br>
            <a:r>
              <a:rPr lang="ru-RU" dirty="0"/>
              <a:t/>
            </a:r>
            <a:br>
              <a:rPr lang="ru-RU" dirty="0"/>
            </a:br>
            <a:endParaRPr lang="ru-RU" dirty="0"/>
          </a:p>
        </p:txBody>
      </p:sp>
      <p:pic>
        <p:nvPicPr>
          <p:cNvPr id="4" name="Рисунок 3"/>
          <p:cNvPicPr>
            <a:picLocks noChangeAspect="1"/>
          </p:cNvPicPr>
          <p:nvPr/>
        </p:nvPicPr>
        <p:blipFill>
          <a:blip r:embed="rId2" cstate="print"/>
          <a:stretch>
            <a:fillRect/>
          </a:stretch>
        </p:blipFill>
        <p:spPr>
          <a:xfrm>
            <a:off x="179512" y="3961248"/>
            <a:ext cx="4596551" cy="2533747"/>
          </a:xfrm>
          <a:prstGeom prst="rect">
            <a:avLst/>
          </a:prstGeom>
          <a:ln>
            <a:noFill/>
          </a:ln>
          <a:effectLst>
            <a:outerShdw blurRad="292100" dist="139700" dir="2700000" algn="tl" rotWithShape="0">
              <a:srgbClr val="333333">
                <a:alpha val="65000"/>
              </a:srgbClr>
            </a:outerShdw>
          </a:effectLst>
        </p:spPr>
      </p:pic>
      <p:pic>
        <p:nvPicPr>
          <p:cNvPr id="6" name="Picture 2" descr="Ð¢Ð¸ÑÐ²Ð¸Ð½ÑÐºÐ¸Ð¹ ÐÐ¾Ð³Ð¾ÑÐ¾Ð´Ð¸ÑÐ½ÑÐ¹ Ð£ÑÐ¿ÐµÐ½ÑÐºÐ¸Ð¹ Ð¼ÑÐ¶ÑÐºÐ¾Ð¹ Ð¼Ð¾Ð½Ð°ÑÑÑÑÑ"/>
          <p:cNvPicPr>
            <a:picLocks noChangeAspect="1" noChangeArrowheads="1"/>
          </p:cNvPicPr>
          <p:nvPr/>
        </p:nvPicPr>
        <p:blipFill>
          <a:blip r:embed="rId3" cstate="print"/>
          <a:srcRect/>
          <a:stretch>
            <a:fillRect/>
          </a:stretch>
        </p:blipFill>
        <p:spPr bwMode="auto">
          <a:xfrm>
            <a:off x="5309061" y="3959828"/>
            <a:ext cx="3377739" cy="253374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059ED07-0CC4-4A94-99BA-69E935C67DCC}"/>
              </a:ext>
            </a:extLst>
          </p:cNvPr>
          <p:cNvSpPr txBox="1"/>
          <p:nvPr/>
        </p:nvSpPr>
        <p:spPr>
          <a:xfrm>
            <a:off x="107504" y="260648"/>
            <a:ext cx="8640960" cy="2893100"/>
          </a:xfrm>
          <a:prstGeom prst="rect">
            <a:avLst/>
          </a:prstGeom>
          <a:noFill/>
        </p:spPr>
        <p:txBody>
          <a:bodyPr wrap="square" rtlCol="0">
            <a:spAutoFit/>
          </a:bodyPr>
          <a:lstStyle/>
          <a:p>
            <a:pPr algn="ct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Семья композитора</a:t>
            </a:r>
          </a:p>
          <a:p>
            <a:pPr algn="ctr"/>
            <a:endParaRPr lang="ru-RU" sz="1400" dirty="0">
              <a:solidFill>
                <a:prstClr val="black"/>
              </a:solidFill>
              <a:ea typeface="+mj-ea"/>
              <a:cs typeface="+mj-cs"/>
            </a:endParaRPr>
          </a:p>
          <a:p>
            <a:r>
              <a:rPr lang="ru-RU" sz="1600" b="1" i="1" dirty="0">
                <a:solidFill>
                  <a:srgbClr val="7030A0"/>
                </a:solidFill>
                <a:latin typeface="Times New Roman" panose="02020603050405020304" pitchFamily="18" charset="0"/>
                <a:ea typeface="+mj-ea"/>
                <a:cs typeface="Times New Roman" panose="02020603050405020304" pitchFamily="18" charset="0"/>
              </a:rPr>
              <a:t>Мать - Софья Васильевна </a:t>
            </a:r>
            <a:r>
              <a:rPr lang="ru-RU" sz="1600" dirty="0">
                <a:solidFill>
                  <a:prstClr val="black"/>
                </a:solidFill>
                <a:latin typeface="Times New Roman" panose="02020603050405020304" pitchFamily="18" charset="0"/>
                <a:ea typeface="+mj-ea"/>
                <a:cs typeface="Times New Roman" panose="02020603050405020304" pitchFamily="18" charset="0"/>
              </a:rPr>
              <a:t>–</a:t>
            </a:r>
          </a:p>
          <a:p>
            <a:r>
              <a:rPr lang="ru-RU" sz="1600" dirty="0">
                <a:solidFill>
                  <a:prstClr val="black"/>
                </a:solidFill>
                <a:latin typeface="Times New Roman" panose="02020603050405020304" pitchFamily="18" charset="0"/>
                <a:ea typeface="+mj-ea"/>
                <a:cs typeface="Times New Roman" panose="02020603050405020304" pitchFamily="18" charset="0"/>
              </a:rPr>
              <a:t> дочь крепостной крестьянки </a:t>
            </a:r>
          </a:p>
          <a:p>
            <a:r>
              <a:rPr lang="ru-RU" sz="1600" dirty="0">
                <a:solidFill>
                  <a:prstClr val="black"/>
                </a:solidFill>
                <a:latin typeface="Times New Roman" panose="02020603050405020304" pitchFamily="18" charset="0"/>
                <a:ea typeface="+mj-ea"/>
                <a:cs typeface="Times New Roman" panose="02020603050405020304" pitchFamily="18" charset="0"/>
              </a:rPr>
              <a:t>и богатого помещика Скарятина, </a:t>
            </a:r>
          </a:p>
          <a:p>
            <a:r>
              <a:rPr lang="ru-RU" sz="1600" dirty="0">
                <a:solidFill>
                  <a:prstClr val="black"/>
                </a:solidFill>
                <a:latin typeface="Times New Roman" panose="02020603050405020304" pitchFamily="18" charset="0"/>
                <a:ea typeface="+mj-ea"/>
                <a:cs typeface="Times New Roman" panose="02020603050405020304" pitchFamily="18" charset="0"/>
              </a:rPr>
              <a:t>женщина достаточно образованная.</a:t>
            </a:r>
          </a:p>
          <a:p>
            <a:r>
              <a:rPr lang="ru-RU" sz="1600" dirty="0">
                <a:solidFill>
                  <a:prstClr val="black"/>
                </a:solidFill>
                <a:latin typeface="Times New Roman" panose="02020603050405020304" pitchFamily="18" charset="0"/>
                <a:ea typeface="+mj-ea"/>
                <a:cs typeface="Times New Roman" panose="02020603050405020304" pitchFamily="18" charset="0"/>
              </a:rPr>
              <a:t/>
            </a:r>
            <a:br>
              <a:rPr lang="ru-RU" sz="1600" dirty="0">
                <a:solidFill>
                  <a:prstClr val="black"/>
                </a:solidFill>
                <a:latin typeface="Times New Roman" panose="02020603050405020304" pitchFamily="18" charset="0"/>
                <a:ea typeface="+mj-ea"/>
                <a:cs typeface="Times New Roman" panose="02020603050405020304" pitchFamily="18" charset="0"/>
              </a:rPr>
            </a:br>
            <a:r>
              <a:rPr lang="ru-RU" sz="1600" b="1" i="1" dirty="0">
                <a:solidFill>
                  <a:srgbClr val="7030A0"/>
                </a:solidFill>
                <a:latin typeface="Times New Roman" panose="02020603050405020304" pitchFamily="18" charset="0"/>
                <a:ea typeface="+mj-ea"/>
                <a:cs typeface="Times New Roman" panose="02020603050405020304" pitchFamily="18" charset="0"/>
              </a:rPr>
              <a:t>Отец - Андрей Петрович Римский-Корсаков </a:t>
            </a:r>
            <a:r>
              <a:rPr lang="ru-RU" sz="1600" dirty="0">
                <a:solidFill>
                  <a:prstClr val="black"/>
                </a:solidFill>
                <a:latin typeface="Times New Roman" panose="02020603050405020304" pitchFamily="18" charset="0"/>
                <a:ea typeface="+mj-ea"/>
                <a:cs typeface="Times New Roman" panose="02020603050405020304" pitchFamily="18" charset="0"/>
              </a:rPr>
              <a:t>– </a:t>
            </a:r>
          </a:p>
          <a:p>
            <a:r>
              <a:rPr lang="ru-RU" sz="1600" dirty="0">
                <a:solidFill>
                  <a:prstClr val="black"/>
                </a:solidFill>
                <a:latin typeface="Times New Roman" panose="02020603050405020304" pitchFamily="18" charset="0"/>
                <a:ea typeface="+mj-ea"/>
                <a:cs typeface="Times New Roman" panose="02020603050405020304" pitchFamily="18" charset="0"/>
              </a:rPr>
              <a:t>происходил из старинного дворянского рода, </a:t>
            </a:r>
          </a:p>
          <a:p>
            <a:r>
              <a:rPr lang="ru-RU" sz="1600" dirty="0">
                <a:solidFill>
                  <a:prstClr val="black"/>
                </a:solidFill>
                <a:latin typeface="Times New Roman" panose="02020603050405020304" pitchFamily="18" charset="0"/>
                <a:ea typeface="+mj-ea"/>
                <a:cs typeface="Times New Roman" panose="02020603050405020304" pitchFamily="18" charset="0"/>
              </a:rPr>
              <a:t>служил некоторое время новгородским </a:t>
            </a:r>
          </a:p>
          <a:p>
            <a:r>
              <a:rPr lang="ru-RU" sz="1600" dirty="0">
                <a:solidFill>
                  <a:prstClr val="black"/>
                </a:solidFill>
                <a:latin typeface="Times New Roman" panose="02020603050405020304" pitchFamily="18" charset="0"/>
                <a:ea typeface="+mj-ea"/>
                <a:cs typeface="Times New Roman" panose="02020603050405020304" pitchFamily="18" charset="0"/>
              </a:rPr>
              <a:t>вице-губернатором, а затем губернатором на Волыни.</a:t>
            </a:r>
            <a:endParaRPr lang="ru-RU" sz="16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1ED0CA3A-B934-4AE1-907C-A8359902AB8C}"/>
              </a:ext>
            </a:extLst>
          </p:cNvPr>
          <p:cNvPicPr>
            <a:picLocks noChangeAspect="1"/>
          </p:cNvPicPr>
          <p:nvPr/>
        </p:nvPicPr>
        <p:blipFill>
          <a:blip r:embed="rId2" cstate="print"/>
          <a:stretch>
            <a:fillRect/>
          </a:stretch>
        </p:blipFill>
        <p:spPr>
          <a:xfrm>
            <a:off x="6732240" y="764704"/>
            <a:ext cx="1522481" cy="2412021"/>
          </a:xfrm>
          <a:prstGeom prst="rect">
            <a:avLst/>
          </a:prstGeom>
          <a:ln>
            <a:noFill/>
          </a:ln>
          <a:effectLst>
            <a:outerShdw blurRad="292100" dist="139700" dir="2700000" algn="tl" rotWithShape="0">
              <a:srgbClr val="333333">
                <a:alpha val="65000"/>
              </a:srgbClr>
            </a:outerShdw>
          </a:effectLst>
        </p:spPr>
      </p:pic>
      <p:pic>
        <p:nvPicPr>
          <p:cNvPr id="8" name="Рисунок 7">
            <a:extLst>
              <a:ext uri="{FF2B5EF4-FFF2-40B4-BE49-F238E27FC236}">
                <a16:creationId xmlns:a16="http://schemas.microsoft.com/office/drawing/2014/main" xmlns="" id="{5F49A49A-0E13-4F5C-BCA9-3317106335A5}"/>
              </a:ext>
            </a:extLst>
          </p:cNvPr>
          <p:cNvPicPr>
            <a:picLocks noChangeAspect="1"/>
          </p:cNvPicPr>
          <p:nvPr/>
        </p:nvPicPr>
        <p:blipFill>
          <a:blip r:embed="rId3" cstate="print"/>
          <a:stretch>
            <a:fillRect/>
          </a:stretch>
        </p:blipFill>
        <p:spPr>
          <a:xfrm>
            <a:off x="4860032" y="764704"/>
            <a:ext cx="1475030" cy="2412021"/>
          </a:xfrm>
          <a:prstGeom prst="rect">
            <a:avLst/>
          </a:prstGeom>
          <a:ln>
            <a:noFill/>
          </a:ln>
          <a:effectLst>
            <a:outerShdw blurRad="292100" dist="139700" dir="2700000" algn="tl" rotWithShape="0">
              <a:srgbClr val="333333">
                <a:alpha val="65000"/>
              </a:srgbClr>
            </a:outerShdw>
          </a:effectLst>
        </p:spPr>
      </p:pic>
      <p:sp>
        <p:nvSpPr>
          <p:cNvPr id="10" name="Прямоугольник 9">
            <a:extLst>
              <a:ext uri="{FF2B5EF4-FFF2-40B4-BE49-F238E27FC236}">
                <a16:creationId xmlns:a16="http://schemas.microsoft.com/office/drawing/2014/main" xmlns="" id="{5349AAB7-88DA-4CA3-A315-2BBA61130C65}"/>
              </a:ext>
            </a:extLst>
          </p:cNvPr>
          <p:cNvSpPr/>
          <p:nvPr/>
        </p:nvSpPr>
        <p:spPr>
          <a:xfrm>
            <a:off x="3851920" y="3429000"/>
            <a:ext cx="4176464" cy="3046988"/>
          </a:xfrm>
          <a:prstGeom prst="rect">
            <a:avLst/>
          </a:prstGeom>
        </p:spPr>
        <p:txBody>
          <a:bodyPr wrap="square">
            <a:spAutoFit/>
          </a:bodyPr>
          <a:lstStyle/>
          <a:p>
            <a:r>
              <a:rPr lang="ru-RU" sz="1600" dirty="0">
                <a:solidFill>
                  <a:prstClr val="black"/>
                </a:solidFill>
                <a:latin typeface="Times New Roman" panose="02020603050405020304" pitchFamily="18" charset="0"/>
                <a:ea typeface="+mj-ea"/>
                <a:cs typeface="Times New Roman" panose="02020603050405020304" pitchFamily="18" charset="0"/>
              </a:rPr>
              <a:t>Дворянская семья Римских-Корсаковых была известна своими традициями службы на флоте. В роду Римских-Корсаковых 18 человек были моряками, 15 из них окончили Морской корпус, 9 были адмиралами, а четверо Римских-Корсаковых возглавляли старейшее в России морское учебное заведение – Морской корпус (Высшее военно-морское училище им. М.В. Фрунзе). Недаром на старейшем дворянском гербе рода Римских-Корсаковых изображены два якоря и морские волны на щите. </a:t>
            </a:r>
            <a:endParaRPr lang="ru-RU" sz="1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xmlns="" id="{772A26A3-7663-493A-8D77-8113407EC7C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59632" y="3197894"/>
            <a:ext cx="2145807" cy="3428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08117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52373E2-4077-4570-83B4-D554637E6C9C}"/>
              </a:ext>
            </a:extLst>
          </p:cNvPr>
          <p:cNvSpPr txBox="1"/>
          <p:nvPr/>
        </p:nvSpPr>
        <p:spPr>
          <a:xfrm>
            <a:off x="3707904" y="404664"/>
            <a:ext cx="2145780" cy="461665"/>
          </a:xfrm>
          <a:prstGeom prst="rect">
            <a:avLst/>
          </a:prstGeom>
          <a:noFill/>
        </p:spPr>
        <p:txBody>
          <a:bodyPr wrap="none" rtlCol="0">
            <a:spAutoFit/>
          </a:bodyPr>
          <a:lstStyle/>
          <a:p>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Детство Ники</a:t>
            </a:r>
          </a:p>
        </p:txBody>
      </p:sp>
      <p:pic>
        <p:nvPicPr>
          <p:cNvPr id="4" name="Рисунок 3">
            <a:extLst>
              <a:ext uri="{FF2B5EF4-FFF2-40B4-BE49-F238E27FC236}">
                <a16:creationId xmlns:a16="http://schemas.microsoft.com/office/drawing/2014/main" xmlns="" id="{78B2455B-27CE-4A39-A6BC-25E950A7ABB3}"/>
              </a:ext>
            </a:extLst>
          </p:cNvPr>
          <p:cNvPicPr>
            <a:picLocks noChangeAspect="1"/>
          </p:cNvPicPr>
          <p:nvPr/>
        </p:nvPicPr>
        <p:blipFill>
          <a:blip r:embed="rId2"/>
          <a:stretch>
            <a:fillRect/>
          </a:stretch>
        </p:blipFill>
        <p:spPr>
          <a:xfrm>
            <a:off x="293469" y="338979"/>
            <a:ext cx="1498713" cy="2009901"/>
          </a:xfrm>
          <a:prstGeom prst="rect">
            <a:avLst/>
          </a:prstGeom>
          <a:ln>
            <a:noFill/>
          </a:ln>
          <a:effectLst>
            <a:outerShdw blurRad="292100" dist="139700" dir="2700000" algn="tl" rotWithShape="0">
              <a:srgbClr val="333333">
                <a:alpha val="65000"/>
              </a:srgbClr>
            </a:outerShdw>
          </a:effectLst>
        </p:spPr>
      </p:pic>
      <p:pic>
        <p:nvPicPr>
          <p:cNvPr id="5" name="Picture 4" descr="http://itd0.mycdn.me/image?id=836859375667&amp;t=20&amp;plc=WEB&amp;tkn=*EBZKlOZ3H7jNEh4uNowMSVkpZS0">
            <a:extLst>
              <a:ext uri="{FF2B5EF4-FFF2-40B4-BE49-F238E27FC236}">
                <a16:creationId xmlns:a16="http://schemas.microsoft.com/office/drawing/2014/main" xmlns="" id="{79A7B465-E8E2-4B33-ABB9-658A431254F9}"/>
              </a:ext>
            </a:extLst>
          </p:cNvPr>
          <p:cNvPicPr>
            <a:picLocks noChangeAspect="1" noChangeArrowheads="1"/>
          </p:cNvPicPr>
          <p:nvPr/>
        </p:nvPicPr>
        <p:blipFill>
          <a:blip r:embed="rId3" cstate="print"/>
          <a:srcRect/>
          <a:stretch>
            <a:fillRect/>
          </a:stretch>
        </p:blipFill>
        <p:spPr bwMode="auto">
          <a:xfrm>
            <a:off x="5643570" y="4000504"/>
            <a:ext cx="3267117" cy="2552315"/>
          </a:xfrm>
          <a:prstGeom prst="rect">
            <a:avLst/>
          </a:prstGeom>
          <a:ln>
            <a:noFill/>
          </a:ln>
          <a:effectLst>
            <a:outerShdw blurRad="292100" dist="139700" dir="2700000" algn="tl" rotWithShape="0">
              <a:srgbClr val="333333">
                <a:alpha val="65000"/>
              </a:srgbClr>
            </a:outerShdw>
          </a:effectLst>
        </p:spPr>
      </p:pic>
      <p:sp>
        <p:nvSpPr>
          <p:cNvPr id="6" name="Прямоугольник 5">
            <a:extLst>
              <a:ext uri="{FF2B5EF4-FFF2-40B4-BE49-F238E27FC236}">
                <a16:creationId xmlns:a16="http://schemas.microsoft.com/office/drawing/2014/main" xmlns="" id="{42F4B433-65E8-400B-ADFB-764A8073AD71}"/>
              </a:ext>
            </a:extLst>
          </p:cNvPr>
          <p:cNvSpPr/>
          <p:nvPr/>
        </p:nvSpPr>
        <p:spPr>
          <a:xfrm>
            <a:off x="293469" y="2737376"/>
            <a:ext cx="4998611" cy="3539430"/>
          </a:xfrm>
          <a:prstGeom prst="rect">
            <a:avLst/>
          </a:prstGeom>
        </p:spPr>
        <p:txBody>
          <a:bodyPr wrap="square">
            <a:spAutoFit/>
          </a:bodyPr>
          <a:lstStyle/>
          <a:p>
            <a:r>
              <a:rPr lang="ru-RU" sz="1600" dirty="0">
                <a:solidFill>
                  <a:prstClr val="black"/>
                </a:solidFill>
                <a:latin typeface="Times New Roman" panose="02020603050405020304" pitchFamily="18" charset="0"/>
                <a:ea typeface="+mj-ea"/>
                <a:cs typeface="Times New Roman" panose="02020603050405020304" pitchFamily="18" charset="0"/>
              </a:rPr>
              <a:t>Он заслушивался пением птиц и, лазая по деревьям, подражал их звукам. Знал названия всех растений. Наблюдал за бабочками, стрекозами, жуками. Как все здоровые дети, Ника много шалил, дома умел играть один, сам себе выдумывая занятия. Например, запрягал стулья вместо лошадей, представляя кучера; надев на нос вырезанные из бумаги очки, изображал, как приходивший в дом часовой мастер разбирает часы. в пять с половиной лет он начал учить французские слова, затем читать по-русски, к шести годам – читать по-французски. Втайне от взрослых Ника начал пробовать сам сочинять музыку и написал дуэт для голосов и фортепиано на детские стихи «Бабочка». </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7253707F-E553-4D57-A192-6E51A47C5923}"/>
              </a:ext>
            </a:extLst>
          </p:cNvPr>
          <p:cNvSpPr/>
          <p:nvPr/>
        </p:nvSpPr>
        <p:spPr>
          <a:xfrm>
            <a:off x="2123728" y="1004245"/>
            <a:ext cx="5511900" cy="1538883"/>
          </a:xfrm>
          <a:prstGeom prst="rect">
            <a:avLst/>
          </a:prstGeom>
        </p:spPr>
        <p:txBody>
          <a:bodyPr wrap="square">
            <a:spAutoFit/>
          </a:bodyPr>
          <a:lstStyle/>
          <a:p>
            <a:r>
              <a:rPr lang="ru-RU" sz="1600" dirty="0">
                <a:solidFill>
                  <a:prstClr val="black"/>
                </a:solidFill>
                <a:latin typeface="Times New Roman" panose="02020603050405020304" pitchFamily="18" charset="0"/>
                <a:ea typeface="+mj-ea"/>
                <a:cs typeface="Times New Roman" panose="02020603050405020304" pitchFamily="18" charset="0"/>
              </a:rPr>
              <a:t>Очень рано Ника (так звали его родные) увидел дивную красоту звёздного неба, научился безошибочно различать крупные звёзды, планеты, главные созвездия, вслушивался</a:t>
            </a:r>
          </a:p>
          <a:p>
            <a:r>
              <a:rPr lang="ru-RU" sz="1600" dirty="0">
                <a:solidFill>
                  <a:prstClr val="black"/>
                </a:solidFill>
                <a:latin typeface="Times New Roman" panose="02020603050405020304" pitchFamily="18" charset="0"/>
                <a:ea typeface="+mj-ea"/>
                <a:cs typeface="Times New Roman" panose="02020603050405020304" pitchFamily="18" charset="0"/>
              </a:rPr>
              <a:t> в пение птиц, следил за цветением деревьев, кустарников, полевых трав. </a:t>
            </a:r>
            <a:r>
              <a:rPr lang="ru-RU" sz="1400" dirty="0">
                <a:solidFill>
                  <a:prstClr val="black"/>
                </a:solidFill>
                <a:latin typeface="Times New Roman" panose="02020603050405020304" pitchFamily="18" charset="0"/>
                <a:ea typeface="+mj-ea"/>
                <a:cs typeface="Times New Roman" panose="02020603050405020304" pitchFamily="18" charset="0"/>
              </a:rPr>
              <a:t/>
            </a:r>
            <a:br>
              <a:rPr lang="ru-RU" sz="1400" dirty="0">
                <a:solidFill>
                  <a:prstClr val="black"/>
                </a:solidFill>
                <a:latin typeface="Times New Roman" panose="02020603050405020304" pitchFamily="18" charset="0"/>
                <a:ea typeface="+mj-ea"/>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785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225668"/>
          </a:xfrm>
        </p:spPr>
        <p:txBody>
          <a:bodyPr>
            <a:normAutofit fontScale="90000"/>
          </a:bodyPr>
          <a:lstStyle/>
          <a:p>
            <a:pPr>
              <a:defRPr/>
            </a:pP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r>
              <a:rPr lang="ru-RU" sz="1400" b="1" dirty="0"/>
              <a:t/>
            </a:r>
            <a:br>
              <a:rPr lang="ru-RU" sz="1400" b="1" dirty="0"/>
            </a:br>
            <a:endParaRPr lang="ru-RU" sz="1600" dirty="0"/>
          </a:p>
        </p:txBody>
      </p:sp>
      <p:sp>
        <p:nvSpPr>
          <p:cNvPr id="3" name="TextBox 2">
            <a:extLst>
              <a:ext uri="{FF2B5EF4-FFF2-40B4-BE49-F238E27FC236}">
                <a16:creationId xmlns:a16="http://schemas.microsoft.com/office/drawing/2014/main" xmlns="" id="{2C593DAC-796D-4588-9857-FEFE674B8A0E}"/>
              </a:ext>
            </a:extLst>
          </p:cNvPr>
          <p:cNvSpPr txBox="1"/>
          <p:nvPr/>
        </p:nvSpPr>
        <p:spPr>
          <a:xfrm>
            <a:off x="921509" y="292997"/>
            <a:ext cx="8872617" cy="461665"/>
          </a:xfrm>
          <a:prstGeom prst="rect">
            <a:avLst/>
          </a:prstGeom>
          <a:noFill/>
        </p:spPr>
        <p:txBody>
          <a:bodyPr wrap="square" rtlCol="0">
            <a:spAutoFit/>
          </a:bodyPr>
          <a:lstStyle/>
          <a:p>
            <a:pPr algn="ctr"/>
            <a:r>
              <a:rPr lang="ru-RU" sz="24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Учёба в Морском кадетском корпусе Петербурга</a:t>
            </a:r>
          </a:p>
        </p:txBody>
      </p:sp>
      <p:sp>
        <p:nvSpPr>
          <p:cNvPr id="5" name="Прямоугольник 4">
            <a:extLst>
              <a:ext uri="{FF2B5EF4-FFF2-40B4-BE49-F238E27FC236}">
                <a16:creationId xmlns:a16="http://schemas.microsoft.com/office/drawing/2014/main" xmlns="" id="{774EA826-6E0A-460B-84DF-60B626765627}"/>
              </a:ext>
            </a:extLst>
          </p:cNvPr>
          <p:cNvSpPr/>
          <p:nvPr/>
        </p:nvSpPr>
        <p:spPr>
          <a:xfrm>
            <a:off x="91871" y="692696"/>
            <a:ext cx="8872617" cy="5509200"/>
          </a:xfrm>
          <a:prstGeom prst="rect">
            <a:avLst/>
          </a:prstGeom>
        </p:spPr>
        <p:txBody>
          <a:bodyPr wrap="square">
            <a:spAutoFit/>
          </a:bodyPr>
          <a:lstStyle/>
          <a:p>
            <a:pPr lvl="0"/>
            <a:r>
              <a:rPr lang="ru-RU" sz="1600" dirty="0">
                <a:solidFill>
                  <a:prstClr val="black"/>
                </a:solidFill>
                <a:latin typeface="Times New Roman" panose="02020603050405020304" pitchFamily="18" charset="0"/>
                <a:cs typeface="Times New Roman" panose="02020603050405020304" pitchFamily="18" charset="0"/>
              </a:rPr>
              <a:t>	</a:t>
            </a:r>
          </a:p>
          <a:p>
            <a:pPr lvl="0" algn="ctr"/>
            <a:r>
              <a:rPr lang="ru-RU" sz="1600" dirty="0">
                <a:solidFill>
                  <a:prstClr val="black"/>
                </a:solidFill>
                <a:latin typeface="Times New Roman" panose="02020603050405020304" pitchFamily="18" charset="0"/>
                <a:cs typeface="Times New Roman" panose="02020603050405020304" pitchFamily="18" charset="0"/>
              </a:rPr>
              <a:t>				«Меня пленяла мысль быть моряком», — вспоминает композитор. </a:t>
            </a:r>
          </a:p>
          <a:p>
            <a:pPr lvl="0" algn="ctr"/>
            <a:r>
              <a:rPr lang="ru-RU" sz="1600" dirty="0">
                <a:solidFill>
                  <a:prstClr val="black"/>
                </a:solidFill>
                <a:latin typeface="Times New Roman" panose="02020603050405020304" pitchFamily="18" charset="0"/>
                <a:ea typeface="+mj-ea"/>
                <a:cs typeface="Times New Roman" panose="02020603050405020304" pitchFamily="18" charset="0"/>
              </a:rPr>
              <a:t>					Нике было 12 лет, когда отец привёз его в Петербург и определил в 					морской кадетский корпус. Сбылась сокровенная мечта стать моряком.</a:t>
            </a:r>
            <a:r>
              <a:rPr lang="ru-RU" altLang="ru-RU" sz="1600" dirty="0">
                <a:solidFill>
                  <a:prstClr val="black"/>
                </a:solidFill>
                <a:latin typeface="Times New Roman" panose="02020603050405020304" pitchFamily="18" charset="0"/>
                <a:cs typeface="Times New Roman" panose="02020603050405020304" pitchFamily="18" charset="0"/>
              </a:rPr>
              <a:t/>
            </a:r>
            <a:br>
              <a:rPr lang="ru-RU" altLang="ru-RU" sz="1600" dirty="0">
                <a:solidFill>
                  <a:prstClr val="black"/>
                </a:solidFill>
                <a:latin typeface="Times New Roman" panose="02020603050405020304" pitchFamily="18" charset="0"/>
                <a:cs typeface="Times New Roman" panose="02020603050405020304" pitchFamily="18" charset="0"/>
              </a:rPr>
            </a:br>
            <a:r>
              <a:rPr lang="ru-RU" altLang="ru-RU" sz="1600" dirty="0">
                <a:solidFill>
                  <a:prstClr val="black"/>
                </a:solidFill>
                <a:latin typeface="Times New Roman" panose="02020603050405020304" pitchFamily="18" charset="0"/>
                <a:cs typeface="Times New Roman" panose="02020603050405020304" pitchFamily="18" charset="0"/>
              </a:rPr>
              <a:t>				Порядки в Морском корпусе ничем не отличались от существовавших в 						других военных заведениях николаевской эпохи. Учеников секли за плохие 					оценки; нередки были драки между учащимися: старшие и более 							сильные обижали младших. «Новенький» сразу же дал отпор пристававшим к 				нему «старикашкам» и быстро 	сдружился с товарищами. </a:t>
            </a:r>
          </a:p>
          <a:p>
            <a:pPr lvl="0"/>
            <a:r>
              <a:rPr lang="ru-RU" altLang="ru-RU" sz="1600" dirty="0">
                <a:solidFill>
                  <a:prstClr val="black"/>
                </a:solidFill>
                <a:latin typeface="Times New Roman" panose="02020603050405020304" pitchFamily="18" charset="0"/>
                <a:cs typeface="Times New Roman" panose="02020603050405020304" pitchFamily="18" charset="0"/>
              </a:rPr>
              <a:t>	Были в корпусе и замечательные преподаватели, самоотверженные воспитатели молодежи. Кадет Корсаков в течение шести лет обучения в корпусе неизменно числился среди первого десятка. </a:t>
            </a:r>
          </a:p>
          <a:p>
            <a:pPr lvl="0"/>
            <a:r>
              <a:rPr lang="ru-RU" altLang="ru-RU" sz="1600" dirty="0">
                <a:solidFill>
                  <a:prstClr val="black"/>
                </a:solidFill>
                <a:latin typeface="Times New Roman" panose="02020603050405020304" pitchFamily="18" charset="0"/>
                <a:cs typeface="Times New Roman" panose="02020603050405020304" pitchFamily="18" charset="0"/>
              </a:rPr>
              <a:t>	Свободное от занятий время он все более и более заполнял музыкой: учился играть на рояле, посещал концерты и оперные спектакли. </a:t>
            </a:r>
          </a:p>
          <a:p>
            <a:pPr lvl="0"/>
            <a:r>
              <a:rPr lang="ru-RU" altLang="ru-RU" sz="1600" dirty="0">
                <a:solidFill>
                  <a:prstClr val="black"/>
                </a:solidFill>
                <a:latin typeface="Times New Roman" panose="02020603050405020304" pitchFamily="18" charset="0"/>
                <a:cs typeface="Times New Roman" panose="02020603050405020304" pitchFamily="18" charset="0"/>
              </a:rPr>
              <a:t>	Он организовал в училище хоровой кружок </a:t>
            </a:r>
          </a:p>
          <a:p>
            <a:pPr lvl="0"/>
            <a:r>
              <a:rPr lang="ru-RU" altLang="ru-RU" sz="1600" dirty="0">
                <a:solidFill>
                  <a:prstClr val="black"/>
                </a:solidFill>
                <a:latin typeface="Times New Roman" panose="02020603050405020304" pitchFamily="18" charset="0"/>
                <a:cs typeface="Times New Roman" panose="02020603050405020304" pitchFamily="18" charset="0"/>
              </a:rPr>
              <a:t>из восемнадцати человек.</a:t>
            </a:r>
          </a:p>
          <a:p>
            <a:pPr lvl="0"/>
            <a:r>
              <a:rPr lang="ru-RU" sz="1600" dirty="0">
                <a:solidFill>
                  <a:prstClr val="black"/>
                </a:solidFill>
                <a:latin typeface="Times New Roman" panose="02020603050405020304" pitchFamily="18" charset="0"/>
                <a:cs typeface="Times New Roman" panose="02020603050405020304" pitchFamily="18" charset="0"/>
              </a:rPr>
              <a:t>	Осенью 1862 года на Петербургской </a:t>
            </a:r>
          </a:p>
          <a:p>
            <a:pPr lvl="0"/>
            <a:r>
              <a:rPr lang="ru-RU" sz="1600" dirty="0">
                <a:solidFill>
                  <a:prstClr val="black"/>
                </a:solidFill>
                <a:latin typeface="Times New Roman" panose="02020603050405020304" pitchFamily="18" charset="0"/>
                <a:cs typeface="Times New Roman" panose="02020603050405020304" pitchFamily="18" charset="0"/>
              </a:rPr>
              <a:t>пристани он простился с провожавшим его </a:t>
            </a:r>
          </a:p>
          <a:p>
            <a:pPr lvl="0"/>
            <a:r>
              <a:rPr lang="ru-RU" sz="1600" dirty="0">
                <a:solidFill>
                  <a:prstClr val="black"/>
                </a:solidFill>
                <a:latin typeface="Times New Roman" panose="02020603050405020304" pitchFamily="18" charset="0"/>
                <a:cs typeface="Times New Roman" panose="02020603050405020304" pitchFamily="18" charset="0"/>
              </a:rPr>
              <a:t>Балакиревым и друзьями. </a:t>
            </a:r>
          </a:p>
          <a:p>
            <a:pPr lvl="0"/>
            <a:r>
              <a:rPr lang="ru-RU" sz="1600" dirty="0">
                <a:solidFill>
                  <a:prstClr val="black"/>
                </a:solidFill>
                <a:latin typeface="Times New Roman" panose="02020603050405020304" pitchFamily="18" charset="0"/>
                <a:cs typeface="Times New Roman" panose="02020603050405020304" pitchFamily="18" charset="0"/>
              </a:rPr>
              <a:t>	Римский-Корсаков отправился в кругосветное</a:t>
            </a:r>
          </a:p>
          <a:p>
            <a:pPr lvl="0"/>
            <a:r>
              <a:rPr lang="ru-RU" sz="1600" dirty="0">
                <a:solidFill>
                  <a:prstClr val="black"/>
                </a:solidFill>
                <a:latin typeface="Times New Roman" panose="02020603050405020304" pitchFamily="18" charset="0"/>
                <a:cs typeface="Times New Roman" panose="02020603050405020304" pitchFamily="18" charset="0"/>
              </a:rPr>
              <a:t> плавание с твёрдым намерением продолжать </a:t>
            </a:r>
          </a:p>
          <a:p>
            <a:pPr lvl="0"/>
            <a:r>
              <a:rPr lang="ru-RU" sz="1600" dirty="0">
                <a:solidFill>
                  <a:prstClr val="black"/>
                </a:solidFill>
                <a:latin typeface="Times New Roman" panose="02020603050405020304" pitchFamily="18" charset="0"/>
                <a:cs typeface="Times New Roman" panose="02020603050405020304" pitchFamily="18" charset="0"/>
              </a:rPr>
              <a:t>заниматься композицией.</a:t>
            </a:r>
            <a:endParaRPr lang="ru-RU" sz="16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DA8EB57C-9299-407D-9451-2D734A83C4B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57818" y="4000504"/>
            <a:ext cx="3468121" cy="2601091"/>
          </a:xfrm>
          <a:prstGeom prst="rect">
            <a:avLst/>
          </a:prstGeom>
        </p:spPr>
      </p:pic>
      <p:pic>
        <p:nvPicPr>
          <p:cNvPr id="10" name="Рисунок 9">
            <a:extLst>
              <a:ext uri="{FF2B5EF4-FFF2-40B4-BE49-F238E27FC236}">
                <a16:creationId xmlns:a16="http://schemas.microsoft.com/office/drawing/2014/main" xmlns="" id="{87A43351-452D-41C1-AB1C-FD3008F15A25}"/>
              </a:ext>
            </a:extLst>
          </p:cNvPr>
          <p:cNvPicPr>
            <a:picLocks noChangeAspect="1"/>
          </p:cNvPicPr>
          <p:nvPr/>
        </p:nvPicPr>
        <p:blipFill>
          <a:blip r:embed="rId3"/>
          <a:stretch>
            <a:fillRect/>
          </a:stretch>
        </p:blipFill>
        <p:spPr>
          <a:xfrm>
            <a:off x="146114" y="779526"/>
            <a:ext cx="1704745" cy="205359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3582990"/>
          </a:xfrm>
        </p:spPr>
        <p:txBody>
          <a:bodyPr>
            <a:normAutofit fontScale="90000"/>
          </a:bodyPr>
          <a:lstStyle/>
          <a:p>
            <a:pPr algn="ctr">
              <a:defRPr/>
            </a:pPr>
            <a: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Личная жизнь</a:t>
            </a:r>
            <a:r>
              <a:rPr lang="ru-RU" sz="1400" dirty="0">
                <a:latin typeface="Arial" charset="0"/>
                <a:cs typeface="Arial" charset="0"/>
              </a:rPr>
              <a:t/>
            </a:r>
            <a:br>
              <a:rPr lang="ru-RU" sz="1400" dirty="0">
                <a:latin typeface="Arial" charset="0"/>
                <a:cs typeface="Arial" charset="0"/>
              </a:rPr>
            </a:br>
            <a:r>
              <a:rPr lang="ru-RU" sz="1400" dirty="0">
                <a:latin typeface="Arial" charset="0"/>
                <a:cs typeface="Arial" charset="0"/>
              </a:rPr>
              <a:t/>
            </a:r>
            <a:br>
              <a:rPr lang="ru-RU" sz="1400" dirty="0">
                <a:latin typeface="Arial" charset="0"/>
                <a:cs typeface="Arial" charset="0"/>
              </a:rPr>
            </a:br>
            <a:r>
              <a:rPr lang="ru-RU" sz="1800" dirty="0">
                <a:solidFill>
                  <a:schemeClr val="tx1"/>
                </a:solidFill>
                <a:latin typeface="Times New Roman" panose="02020603050405020304" pitchFamily="18" charset="0"/>
                <a:cs typeface="Times New Roman" panose="02020603050405020304" pitchFamily="18" charset="0"/>
              </a:rPr>
              <a:t>Личная жизнь Николая Римского-Корсакова сложилась благополучно. Его жена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пианистка Надежда Николаевна </a:t>
            </a:r>
            <a:r>
              <a:rPr lang="ru-RU" sz="1800" dirty="0" err="1">
                <a:solidFill>
                  <a:schemeClr val="tx1"/>
                </a:solidFill>
                <a:latin typeface="Times New Roman" panose="02020603050405020304" pitchFamily="18" charset="0"/>
                <a:cs typeface="Times New Roman" panose="02020603050405020304" pitchFamily="18" charset="0"/>
              </a:rPr>
              <a:t>Пургольд</a:t>
            </a:r>
            <a:r>
              <a:rPr lang="ru-RU" sz="1800" dirty="0">
                <a:solidFill>
                  <a:schemeClr val="tx1"/>
                </a:solidFill>
                <a:latin typeface="Times New Roman" panose="02020603050405020304" pitchFamily="18" charset="0"/>
                <a:cs typeface="Times New Roman" panose="02020603050405020304" pitchFamily="18" charset="0"/>
              </a:rPr>
              <a:t> - верный помощник во всех музыкальных делах мужа, она правила корректуры, занималась фортепианными переложениями его симфонических и оперных произведений. Свадьба состоялась в 1872 году. Через год в семье родился первенец – Михаил, который впоследствии стал зоологом и </a:t>
            </a:r>
            <a:r>
              <a:rPr lang="ru-RU" sz="1800" dirty="0" err="1">
                <a:solidFill>
                  <a:schemeClr val="tx1"/>
                </a:solidFill>
                <a:latin typeface="Times New Roman" panose="02020603050405020304" pitchFamily="18" charset="0"/>
                <a:cs typeface="Times New Roman" panose="02020603050405020304" pitchFamily="18" charset="0"/>
              </a:rPr>
              <a:t>лесоведом</a:t>
            </a:r>
            <a:r>
              <a:rPr lang="ru-RU" sz="1800" dirty="0">
                <a:solidFill>
                  <a:schemeClr val="tx1"/>
                </a:solidFill>
                <a:latin typeface="Times New Roman" panose="02020603050405020304" pitchFamily="18" charset="0"/>
                <a:cs typeface="Times New Roman" panose="02020603050405020304" pitchFamily="18" charset="0"/>
              </a:rPr>
              <a:t>. В 1875 году супруга подарила Николаю Андреевичу дочь Софию, будущую оперную певицу. Спустя три года на свет появился сын Андрей, который позднее освоил профессию музыковеда, стал доктором философских наук. Владимир, младший сын Римского-Корсакова 1882 года рождения, работал альтистом в оркестре Мариинского театра. В 1884 году появилась на свет младшая дочь Надежда. У четы Римских-Корсаковых было еще два ребенка – Святослав и Мария, умерших в младенчестве.</a:t>
            </a:r>
            <a:br>
              <a:rPr lang="ru-RU" sz="1800" dirty="0">
                <a:solidFill>
                  <a:schemeClr val="tx1"/>
                </a:solidFill>
                <a:latin typeface="Times New Roman" panose="02020603050405020304" pitchFamily="18" charset="0"/>
                <a:cs typeface="Times New Roman" panose="02020603050405020304" pitchFamily="18" charset="0"/>
              </a:rPr>
            </a:br>
            <a:r>
              <a:rPr lang="ru-RU" sz="1800" dirty="0">
                <a:latin typeface="Arial" charset="0"/>
                <a:cs typeface="Arial" charset="0"/>
              </a:rPr>
              <a:t/>
            </a:r>
            <a:br>
              <a:rPr lang="ru-RU" sz="1800" dirty="0">
                <a:latin typeface="Arial" charset="0"/>
                <a:cs typeface="Arial" charset="0"/>
              </a:rPr>
            </a:br>
            <a:endParaRPr lang="ru-RU" sz="1800" dirty="0"/>
          </a:p>
        </p:txBody>
      </p:sp>
      <p:pic>
        <p:nvPicPr>
          <p:cNvPr id="3" name="Объект 3"/>
          <p:cNvPicPr>
            <a:picLocks noChangeAspect="1"/>
          </p:cNvPicPr>
          <p:nvPr/>
        </p:nvPicPr>
        <p:blipFill>
          <a:blip r:embed="rId2"/>
          <a:srcRect/>
          <a:stretch>
            <a:fillRect/>
          </a:stretch>
        </p:blipFill>
        <p:spPr>
          <a:xfrm>
            <a:off x="5004048" y="3985552"/>
            <a:ext cx="3812438" cy="2607967"/>
          </a:xfrm>
          <a:prstGeom prst="rect">
            <a:avLst/>
          </a:prstGeom>
          <a:ln>
            <a:noFill/>
          </a:ln>
          <a:effectLst>
            <a:outerShdw blurRad="292100" dist="139700" dir="2700000" algn="tl" rotWithShape="0">
              <a:srgbClr val="333333">
                <a:alpha val="65000"/>
              </a:srgbClr>
            </a:outerShdw>
          </a:effectLst>
        </p:spPr>
      </p:pic>
      <p:pic>
        <p:nvPicPr>
          <p:cNvPr id="4" name="Объект 3"/>
          <p:cNvPicPr>
            <a:picLocks noChangeAspect="1"/>
          </p:cNvPicPr>
          <p:nvPr/>
        </p:nvPicPr>
        <p:blipFill>
          <a:blip r:embed="rId3"/>
          <a:srcRect/>
          <a:stretch>
            <a:fillRect/>
          </a:stretch>
        </p:blipFill>
        <p:spPr>
          <a:xfrm>
            <a:off x="467544" y="4159327"/>
            <a:ext cx="3731364" cy="242403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C126EBE-1F61-42E2-881C-528D50CEC652}"/>
              </a:ext>
            </a:extLst>
          </p:cNvPr>
          <p:cNvSpPr txBox="1"/>
          <p:nvPr/>
        </p:nvSpPr>
        <p:spPr>
          <a:xfrm>
            <a:off x="2483768" y="476672"/>
            <a:ext cx="4002219" cy="461665"/>
          </a:xfrm>
          <a:prstGeom prst="rect">
            <a:avLst/>
          </a:prstGeom>
          <a:noFill/>
        </p:spPr>
        <p:txBody>
          <a:bodyPr wrap="square" rtlCol="0">
            <a:spAutoFit/>
          </a:bodyPr>
          <a:lstStyle/>
          <a:p>
            <a:pPr algn="ctr"/>
            <a:r>
              <a:rPr lang="ru-RU" sz="2400" b="1" u="sng" dirty="0">
                <a:solidFill>
                  <a:srgbClr val="7030A0"/>
                </a:solidFill>
                <a:effectLst>
                  <a:outerShdw blurRad="38100" dist="38100" dir="2700000" algn="tl">
                    <a:srgbClr val="000000">
                      <a:alpha val="43137"/>
                    </a:srgbClr>
                  </a:outerShdw>
                </a:effectLst>
              </a:rPr>
              <a:t>«Могучая кучка»</a:t>
            </a:r>
          </a:p>
        </p:txBody>
      </p:sp>
      <p:sp>
        <p:nvSpPr>
          <p:cNvPr id="4" name="Прямоугольник 3">
            <a:extLst>
              <a:ext uri="{FF2B5EF4-FFF2-40B4-BE49-F238E27FC236}">
                <a16:creationId xmlns:a16="http://schemas.microsoft.com/office/drawing/2014/main" xmlns="" id="{D154F8EF-3789-4702-AE0A-300537130C34}"/>
              </a:ext>
            </a:extLst>
          </p:cNvPr>
          <p:cNvSpPr/>
          <p:nvPr/>
        </p:nvSpPr>
        <p:spPr>
          <a:xfrm>
            <a:off x="179512" y="938338"/>
            <a:ext cx="8712968" cy="5632311"/>
          </a:xfrm>
          <a:prstGeom prst="rect">
            <a:avLst/>
          </a:prstGeom>
        </p:spPr>
        <p:txBody>
          <a:bodyPr wrap="square">
            <a:spAutoFit/>
          </a:bodyPr>
          <a:lstStyle/>
          <a:p>
            <a:r>
              <a:rPr lang="ru-RU" sz="1400" dirty="0">
                <a:solidFill>
                  <a:prstClr val="black"/>
                </a:solidFill>
                <a:latin typeface="Times New Roman" panose="02020603050405020304" pitchFamily="18" charset="0"/>
                <a:ea typeface="+mj-ea"/>
                <a:cs typeface="Times New Roman" panose="02020603050405020304" pitchFamily="18" charset="0"/>
              </a:rPr>
              <a:t>	</a:t>
            </a:r>
            <a:r>
              <a:rPr lang="ru-RU" sz="1600" dirty="0">
                <a:solidFill>
                  <a:prstClr val="black"/>
                </a:solidFill>
                <a:latin typeface="Times New Roman" panose="02020603050405020304" pitchFamily="18" charset="0"/>
                <a:ea typeface="+mj-ea"/>
                <a:cs typeface="Times New Roman" panose="02020603050405020304" pitchFamily="18" charset="0"/>
              </a:rPr>
              <a:t>«Могучая кучка» (а также </a:t>
            </a:r>
            <a:r>
              <a:rPr lang="ru-RU" sz="1600" dirty="0" err="1">
                <a:solidFill>
                  <a:prstClr val="black"/>
                </a:solidFill>
                <a:latin typeface="Times New Roman" panose="02020603050405020304" pitchFamily="18" charset="0"/>
                <a:ea typeface="+mj-ea"/>
                <a:cs typeface="Times New Roman" panose="02020603050405020304" pitchFamily="18" charset="0"/>
              </a:rPr>
              <a:t>Балакиревский</a:t>
            </a:r>
            <a:r>
              <a:rPr lang="ru-RU" sz="1600" dirty="0">
                <a:solidFill>
                  <a:prstClr val="black"/>
                </a:solidFill>
                <a:latin typeface="Times New Roman" panose="02020603050405020304" pitchFamily="18" charset="0"/>
                <a:ea typeface="+mj-ea"/>
                <a:cs typeface="Times New Roman" panose="02020603050405020304" pitchFamily="18" charset="0"/>
              </a:rPr>
              <a:t> кружок, Новая русская музыкальная школа или Русская пятёрка) – творческое содружество русских композиторов, сложившееся в Санкт-Петербурге в конце 1850-х годов. </a:t>
            </a:r>
          </a:p>
          <a:p>
            <a:r>
              <a:rPr lang="ru-RU" sz="1600" dirty="0">
                <a:solidFill>
                  <a:prstClr val="black"/>
                </a:solidFill>
                <a:latin typeface="Times New Roman" panose="02020603050405020304" pitchFamily="18" charset="0"/>
                <a:ea typeface="+mj-ea"/>
                <a:cs typeface="Times New Roman" panose="02020603050405020304" pitchFamily="18" charset="0"/>
              </a:rPr>
              <a:t>Идейным вдохновителем и основным немузыкальным консультантом кружка был художественный критик, литератор Владимир Васильевич Стасов. </a:t>
            </a:r>
          </a:p>
          <a:p>
            <a:r>
              <a:rPr lang="ru-RU" sz="1600" dirty="0">
                <a:solidFill>
                  <a:prstClr val="black"/>
                </a:solidFill>
                <a:latin typeface="Times New Roman" panose="02020603050405020304" pitchFamily="18" charset="0"/>
                <a:ea typeface="+mj-ea"/>
                <a:cs typeface="Times New Roman" panose="02020603050405020304" pitchFamily="18" charset="0"/>
              </a:rPr>
              <a:t>	Основополагающими принципами для композиторов-«кучкистов» были народность и национальность. Тематика их творчества связана преимущественно с образами народной жизни, исторического прошлого России, народного эпоса и сказки, древними языческими верованиями и обрядами. Творческая деятельность «Могучей кучки» — важнейший исторический этап в развитии русской музыки. </a:t>
            </a:r>
          </a:p>
          <a:p>
            <a:pPr marL="800100" lvl="1" indent="-342900">
              <a:buFont typeface="Wingdings" panose="05000000000000000000" pitchFamily="2" charset="2"/>
              <a:buChar char="v"/>
            </a:pPr>
            <a:r>
              <a:rPr lang="ru-RU" sz="2000" dirty="0">
                <a:solidFill>
                  <a:prstClr val="black"/>
                </a:solidFill>
                <a:latin typeface="Times New Roman" panose="02020603050405020304" pitchFamily="18" charset="0"/>
                <a:ea typeface="+mj-ea"/>
                <a:cs typeface="Times New Roman" panose="02020603050405020304" pitchFamily="18" charset="0"/>
              </a:rPr>
              <a:t>Александр Порфирьевич </a:t>
            </a:r>
          </a:p>
          <a:p>
            <a:r>
              <a:rPr lang="ru-RU" sz="2000" dirty="0">
                <a:solidFill>
                  <a:prstClr val="black"/>
                </a:solidFill>
                <a:latin typeface="Times New Roman" panose="02020603050405020304" pitchFamily="18" charset="0"/>
                <a:ea typeface="+mj-ea"/>
                <a:cs typeface="Times New Roman" panose="02020603050405020304" pitchFamily="18" charset="0"/>
              </a:rPr>
              <a:t>	Бородин</a:t>
            </a:r>
          </a:p>
          <a:p>
            <a:pPr marL="800100" lvl="1" indent="-342900">
              <a:buFont typeface="Wingdings" panose="05000000000000000000" pitchFamily="2" charset="2"/>
              <a:buChar char="v"/>
            </a:pPr>
            <a:r>
              <a:rPr lang="ru-RU" sz="2000" dirty="0" err="1">
                <a:solidFill>
                  <a:prstClr val="black"/>
                </a:solidFill>
                <a:latin typeface="Times New Roman" panose="02020603050405020304" pitchFamily="18" charset="0"/>
                <a:ea typeface="+mj-ea"/>
                <a:cs typeface="Times New Roman" panose="02020603050405020304" pitchFamily="18" charset="0"/>
              </a:rPr>
              <a:t>Милий</a:t>
            </a:r>
            <a:r>
              <a:rPr lang="ru-RU" sz="2000" dirty="0">
                <a:solidFill>
                  <a:prstClr val="black"/>
                </a:solidFill>
                <a:latin typeface="Times New Roman" panose="02020603050405020304" pitchFamily="18" charset="0"/>
                <a:ea typeface="+mj-ea"/>
                <a:cs typeface="Times New Roman" panose="02020603050405020304" pitchFamily="18" charset="0"/>
              </a:rPr>
              <a:t> Алексеевич </a:t>
            </a:r>
          </a:p>
          <a:p>
            <a:r>
              <a:rPr lang="ru-RU" sz="2000" dirty="0">
                <a:solidFill>
                  <a:prstClr val="black"/>
                </a:solidFill>
                <a:latin typeface="Times New Roman" panose="02020603050405020304" pitchFamily="18" charset="0"/>
                <a:ea typeface="+mj-ea"/>
                <a:cs typeface="Times New Roman" panose="02020603050405020304" pitchFamily="18" charset="0"/>
              </a:rPr>
              <a:t>	Балакирев</a:t>
            </a:r>
          </a:p>
          <a:p>
            <a:pPr marL="800100" lvl="1" indent="-342900">
              <a:buFont typeface="Wingdings" panose="05000000000000000000" pitchFamily="2" charset="2"/>
              <a:buChar char="v"/>
            </a:pPr>
            <a:r>
              <a:rPr lang="ru-RU" sz="2000" dirty="0">
                <a:solidFill>
                  <a:prstClr val="black"/>
                </a:solidFill>
                <a:latin typeface="Times New Roman" panose="02020603050405020304" pitchFamily="18" charset="0"/>
                <a:ea typeface="+mj-ea"/>
                <a:cs typeface="Times New Roman" panose="02020603050405020304" pitchFamily="18" charset="0"/>
              </a:rPr>
              <a:t>Цезарь Антонович </a:t>
            </a:r>
          </a:p>
          <a:p>
            <a:r>
              <a:rPr lang="ru-RU" sz="2000" dirty="0">
                <a:solidFill>
                  <a:prstClr val="black"/>
                </a:solidFill>
                <a:latin typeface="Times New Roman" panose="02020603050405020304" pitchFamily="18" charset="0"/>
                <a:ea typeface="+mj-ea"/>
                <a:cs typeface="Times New Roman" panose="02020603050405020304" pitchFamily="18" charset="0"/>
              </a:rPr>
              <a:t>	Кюи</a:t>
            </a:r>
          </a:p>
          <a:p>
            <a:pPr marL="800100" lvl="1" indent="-342900">
              <a:buFont typeface="Wingdings" panose="05000000000000000000" pitchFamily="2" charset="2"/>
              <a:buChar char="v"/>
            </a:pPr>
            <a:r>
              <a:rPr lang="ru-RU" sz="2000" dirty="0">
                <a:solidFill>
                  <a:prstClr val="black"/>
                </a:solidFill>
                <a:latin typeface="Times New Roman" panose="02020603050405020304" pitchFamily="18" charset="0"/>
                <a:ea typeface="+mj-ea"/>
                <a:cs typeface="Times New Roman" panose="02020603050405020304" pitchFamily="18" charset="0"/>
              </a:rPr>
              <a:t>Модест Петрович</a:t>
            </a:r>
          </a:p>
          <a:p>
            <a:r>
              <a:rPr lang="ru-RU" sz="2000" dirty="0">
                <a:solidFill>
                  <a:prstClr val="black"/>
                </a:solidFill>
                <a:latin typeface="Times New Roman" panose="02020603050405020304" pitchFamily="18" charset="0"/>
                <a:ea typeface="+mj-ea"/>
                <a:cs typeface="Times New Roman" panose="02020603050405020304" pitchFamily="18" charset="0"/>
              </a:rPr>
              <a:t>	 Мусоргский</a:t>
            </a:r>
          </a:p>
          <a:p>
            <a:pPr marL="800100" lvl="1" indent="-342900">
              <a:buFont typeface="Wingdings" panose="05000000000000000000" pitchFamily="2" charset="2"/>
              <a:buChar char="v"/>
            </a:pPr>
            <a:r>
              <a:rPr lang="ru-RU" sz="2000" dirty="0">
                <a:solidFill>
                  <a:prstClr val="black"/>
                </a:solidFill>
                <a:latin typeface="Times New Roman" panose="02020603050405020304" pitchFamily="18" charset="0"/>
                <a:ea typeface="+mj-ea"/>
                <a:cs typeface="Times New Roman" panose="02020603050405020304" pitchFamily="18" charset="0"/>
              </a:rPr>
              <a:t>Николай Андреевич </a:t>
            </a:r>
          </a:p>
          <a:p>
            <a:r>
              <a:rPr lang="ru-RU" sz="2000" dirty="0">
                <a:solidFill>
                  <a:prstClr val="black"/>
                </a:solidFill>
                <a:latin typeface="Times New Roman" panose="02020603050405020304" pitchFamily="18" charset="0"/>
                <a:ea typeface="+mj-ea"/>
                <a:cs typeface="Times New Roman" panose="02020603050405020304" pitchFamily="18" charset="0"/>
              </a:rPr>
              <a:t>	Римский - Корсаков</a:t>
            </a:r>
            <a:endParaRPr lang="ru-RU"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4D85D01C-85A3-42A2-AD2E-2A20F721FDDB}"/>
              </a:ext>
            </a:extLst>
          </p:cNvPr>
          <p:cNvPicPr>
            <a:picLocks noChangeAspect="1"/>
          </p:cNvPicPr>
          <p:nvPr/>
        </p:nvPicPr>
        <p:blipFill>
          <a:blip r:embed="rId2"/>
          <a:stretch>
            <a:fillRect/>
          </a:stretch>
        </p:blipFill>
        <p:spPr>
          <a:xfrm>
            <a:off x="4476469" y="3212976"/>
            <a:ext cx="4097750" cy="3640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8897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14956" cy="3816424"/>
          </a:xfrm>
        </p:spPr>
        <p:txBody>
          <a:bodyPr>
            <a:normAutofit fontScale="90000"/>
          </a:bodyPr>
          <a:lstStyle/>
          <a:p>
            <a:pPr algn="ctr"/>
            <a:r>
              <a:rPr lang="ru" sz="1400" dirty="0"/>
              <a:t/>
            </a:r>
            <a:br>
              <a:rPr lang="ru" sz="1400" dirty="0"/>
            </a:br>
            <a:r>
              <a:rPr lang="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Санкт-Петербургская консерватория </a:t>
            </a:r>
            <a:br>
              <a:rPr lang="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имени Н. А. Римского-Корсакова</a:t>
            </a:r>
            <a:r>
              <a:rPr lang="ru-RU" sz="1400" dirty="0"/>
              <a:t/>
            </a:r>
            <a:br>
              <a:rPr lang="ru-RU" sz="1400" dirty="0"/>
            </a:br>
            <a:r>
              <a:rPr lang="ru-RU" sz="1400" dirty="0">
                <a:solidFill>
                  <a:schemeClr val="tx1"/>
                </a:solidFill>
              </a:rPr>
              <a:t> </a:t>
            </a:r>
            <a:r>
              <a:rPr lang="ru-RU" sz="1800" dirty="0">
                <a:solidFill>
                  <a:schemeClr val="tx1"/>
                </a:solidFill>
                <a:latin typeface="Times New Roman" panose="02020603050405020304" pitchFamily="18" charset="0"/>
                <a:cs typeface="Times New Roman" panose="02020603050405020304" pitchFamily="18" charset="0"/>
              </a:rPr>
              <a:t>Открыта в 1862 г.</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Первая консерватория в Российской империи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Первым выпускником по классу композиции стал П.И. Чайковский.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В 1944 г. консерватории присвоено имя Н. А. Римского-Корсакова.</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В начале 70-х годов Николай Андреевич получает приглашение от ректората Санкт-Петербургской консерватории и становится профессором учебного заведения, не обладая при этом законченным музыкальным образованием.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За 35-летнюю преподавательскую деятельность композитор воспитал плеяду музыкантов с мировыми именами, в число которых вошли Антон Аренский, Александр Глазунов, Михаил </a:t>
            </a:r>
            <a:r>
              <a:rPr lang="ru-RU" sz="1800" dirty="0" err="1">
                <a:solidFill>
                  <a:schemeClr val="tx1"/>
                </a:solidFill>
                <a:latin typeface="Times New Roman" panose="02020603050405020304" pitchFamily="18" charset="0"/>
                <a:cs typeface="Times New Roman" panose="02020603050405020304" pitchFamily="18" charset="0"/>
              </a:rPr>
              <a:t>Гнесин</a:t>
            </a:r>
            <a:r>
              <a:rPr lang="ru-RU" sz="1800" dirty="0">
                <a:solidFill>
                  <a:schemeClr val="tx1"/>
                </a:solidFill>
                <a:latin typeface="Times New Roman" panose="02020603050405020304" pitchFamily="18" charset="0"/>
                <a:cs typeface="Times New Roman" panose="02020603050405020304" pitchFamily="18" charset="0"/>
              </a:rPr>
              <a:t>, Александр Гречанинов, Михаил Ипполитов-Иванов, Анатолий Лядов, Николай </a:t>
            </a:r>
            <a:r>
              <a:rPr lang="ru-RU" sz="1800" dirty="0" err="1">
                <a:solidFill>
                  <a:schemeClr val="tx1"/>
                </a:solidFill>
                <a:latin typeface="Times New Roman" panose="02020603050405020304" pitchFamily="18" charset="0"/>
                <a:cs typeface="Times New Roman" panose="02020603050405020304" pitchFamily="18" charset="0"/>
              </a:rPr>
              <a:t>Мясковский</a:t>
            </a:r>
            <a:r>
              <a:rPr lang="ru-RU" sz="1800" dirty="0">
                <a:solidFill>
                  <a:schemeClr val="tx1"/>
                </a:solidFill>
                <a:latin typeface="Times New Roman" panose="02020603050405020304" pitchFamily="18" charset="0"/>
                <a:cs typeface="Times New Roman" panose="02020603050405020304" pitchFamily="18" charset="0"/>
              </a:rPr>
              <a:t>, Сергей Прокофьев.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Почти 40 лет посвятил он учебному заведению. Композитор стал автором первых учебных программ по гармонии и теории композиции.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Римский – Корсаков - композитор, педагог, дирижёр, музыкальный критик. </a:t>
            </a: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r>
              <a:rPr lang="ru-RU" sz="1200" dirty="0"/>
              <a:t/>
            </a:r>
            <a:br>
              <a:rPr lang="ru-RU" sz="1200" dirty="0"/>
            </a:br>
            <a:r>
              <a:rPr lang="ru-RU" sz="1400" dirty="0"/>
              <a:t/>
            </a:r>
            <a:br>
              <a:rPr lang="ru-RU" sz="1400" dirty="0"/>
            </a:br>
            <a:endParaRPr lang="ru-RU" sz="1400" dirty="0"/>
          </a:p>
        </p:txBody>
      </p:sp>
      <p:pic>
        <p:nvPicPr>
          <p:cNvPr id="3" name="Рисунок 7" descr="Изображение выглядит как дорога, небо, внешний, здание&#10;&#10;Описание создано с очень высокой степенью достоверности">
            <a:extLst>
              <a:ext uri="{FF2B5EF4-FFF2-40B4-BE49-F238E27FC236}">
                <a16:creationId xmlns:a16="http://schemas.microsoft.com/office/drawing/2014/main" xmlns="" id="{CE775889-6294-4B25-8F83-933A03EA4414}"/>
              </a:ext>
            </a:extLst>
          </p:cNvPr>
          <p:cNvPicPr>
            <a:picLocks noChangeAspect="1"/>
          </p:cNvPicPr>
          <p:nvPr/>
        </p:nvPicPr>
        <p:blipFill>
          <a:blip r:embed="rId2" cstate="print"/>
          <a:stretch>
            <a:fillRect/>
          </a:stretch>
        </p:blipFill>
        <p:spPr>
          <a:xfrm>
            <a:off x="5652120" y="4627607"/>
            <a:ext cx="3187955" cy="2113761"/>
          </a:xfrm>
          <a:prstGeom prst="rect">
            <a:avLst/>
          </a:prstGeom>
          <a:ln>
            <a:noFill/>
          </a:ln>
          <a:effectLst>
            <a:outerShdw blurRad="292100" dist="139700" dir="2700000" algn="tl" rotWithShape="0">
              <a:srgbClr val="333333">
                <a:alpha val="65000"/>
              </a:srgbClr>
            </a:outerShdw>
          </a:effectLst>
        </p:spPr>
      </p:pic>
      <p:pic>
        <p:nvPicPr>
          <p:cNvPr id="7" name="Picture 6" descr="ÐÐ°ÑÑÐ¸Ð½ÐºÐ¸ Ð¿Ð¾ Ð·Ð°Ð¿ÑÐ¾ÑÑ ÑÐ¸Ð¼ÑÐºÐ¸Ð¹ ÐºÐ¾ÑÑÐ°ÐºÐ¾Ð² ÐºÐ¾Ð½ÑÐµÑÐ²Ð°ÑÐ¾ÑÐ¸Ñ"/>
          <p:cNvPicPr>
            <a:picLocks noChangeAspect="1" noChangeArrowheads="1"/>
          </p:cNvPicPr>
          <p:nvPr/>
        </p:nvPicPr>
        <p:blipFill>
          <a:blip r:embed="rId3"/>
          <a:srcRect/>
          <a:stretch>
            <a:fillRect/>
          </a:stretch>
        </p:blipFill>
        <p:spPr bwMode="auto">
          <a:xfrm>
            <a:off x="539552" y="4653116"/>
            <a:ext cx="3456385" cy="20882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3806133"/>
          </a:xfrm>
        </p:spPr>
        <p:txBody>
          <a:bodyPr>
            <a:normAutofit fontScale="90000"/>
          </a:bodyPr>
          <a:lstStyle/>
          <a:p>
            <a:pPr algn="ctr"/>
            <a:r>
              <a:rPr lang="ru-RU" sz="1400" dirty="0"/>
              <a:t/>
            </a:r>
            <a:br>
              <a:rPr lang="ru-RU" sz="1400" dirty="0"/>
            </a:br>
            <a:r>
              <a:rPr lang="ru-RU" sz="1400" dirty="0"/>
              <a:t>	</a:t>
            </a:r>
            <a: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Мемориальный музей – квартира </a:t>
            </a:r>
            <a:b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Римского – Корсакова в Санкт - Петербурге</a:t>
            </a:r>
            <a:r>
              <a:rPr lang="ru-RU" sz="1400" dirty="0"/>
              <a:t/>
            </a:r>
            <a:br>
              <a:rPr lang="ru-RU" sz="1400" dirty="0"/>
            </a:br>
            <a:r>
              <a:rPr lang="ru-RU" sz="1400" dirty="0"/>
              <a:t/>
            </a:r>
            <a:br>
              <a:rPr lang="ru-RU" sz="1400" dirty="0"/>
            </a:br>
            <a:r>
              <a:rPr lang="ru-RU" sz="1800" dirty="0">
                <a:solidFill>
                  <a:schemeClr val="tx1"/>
                </a:solidFill>
                <a:latin typeface="Times New Roman" panose="02020603050405020304" pitchFamily="18" charset="0"/>
                <a:cs typeface="Times New Roman" panose="02020603050405020304" pitchFamily="18" charset="0"/>
              </a:rPr>
              <a:t>Музей расположен в дворовом флигеле дома 28 по Загородному проспекту, где Римский-Корсаков провел последние 15 лет жизни с 1893 по 1908 гг. Здесь были созданы 11 из 15 опер композитора, среди них: "Садко", "Сказка о царе Салтане", "Царская невеста", "Кащей бессмертный", "Золотой петушок".  </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В музее воссоздан не только внешний облик квартиры Римских-Корсаковых, но и царившая в ней творческая атмосфера. На протяжении многих лет этот дом был одним из центров культурной жизни Петербурга. Гости Римского-Корсакова: композиторы Глазунов и </a:t>
            </a:r>
            <a:r>
              <a:rPr lang="ru-RU" sz="1800" dirty="0" err="1">
                <a:solidFill>
                  <a:schemeClr val="tx1"/>
                </a:solidFill>
                <a:latin typeface="Times New Roman" panose="02020603050405020304" pitchFamily="18" charset="0"/>
                <a:cs typeface="Times New Roman" panose="02020603050405020304" pitchFamily="18" charset="0"/>
              </a:rPr>
              <a:t>Лядов</a:t>
            </a:r>
            <a:r>
              <a:rPr lang="ru-RU" sz="1800" dirty="0">
                <a:solidFill>
                  <a:schemeClr val="tx1"/>
                </a:solidFill>
                <a:latin typeface="Times New Roman" panose="02020603050405020304" pitchFamily="18" charset="0"/>
                <a:cs typeface="Times New Roman" panose="02020603050405020304" pitchFamily="18" charset="0"/>
              </a:rPr>
              <a:t>, Рахманинов и Танеев, художники Серов и Репин, певцы Шаляпин и </a:t>
            </a:r>
            <a:r>
              <a:rPr lang="ru-RU" sz="1800" dirty="0" err="1">
                <a:solidFill>
                  <a:schemeClr val="tx1"/>
                </a:solidFill>
                <a:latin typeface="Times New Roman" panose="02020603050405020304" pitchFamily="18" charset="0"/>
                <a:cs typeface="Times New Roman" panose="02020603050405020304" pitchFamily="18" charset="0"/>
              </a:rPr>
              <a:t>Забела-Врубель</a:t>
            </a:r>
            <a:r>
              <a:rPr lang="ru-RU" sz="1800" dirty="0">
                <a:solidFill>
                  <a:schemeClr val="tx1"/>
                </a:solidFill>
                <a:latin typeface="Times New Roman" panose="02020603050405020304" pitchFamily="18" charset="0"/>
                <a:cs typeface="Times New Roman" panose="02020603050405020304" pitchFamily="18" charset="0"/>
              </a:rPr>
              <a:t> - принимали активное участие в музыкальных вечерах, которые получили название "</a:t>
            </a:r>
            <a:r>
              <a:rPr lang="ru-RU" sz="1800" dirty="0" err="1">
                <a:solidFill>
                  <a:schemeClr val="tx1"/>
                </a:solidFill>
                <a:latin typeface="Times New Roman" panose="02020603050405020304" pitchFamily="18" charset="0"/>
                <a:cs typeface="Times New Roman" panose="02020603050405020304" pitchFamily="18" charset="0"/>
              </a:rPr>
              <a:t>корсаковских</a:t>
            </a:r>
            <a:r>
              <a:rPr lang="ru-RU" sz="1800" dirty="0">
                <a:solidFill>
                  <a:schemeClr val="tx1"/>
                </a:solidFill>
                <a:latin typeface="Times New Roman" panose="02020603050405020304" pitchFamily="18" charset="0"/>
                <a:cs typeface="Times New Roman" panose="02020603050405020304" pitchFamily="18" charset="0"/>
              </a:rPr>
              <a:t> сред". Традиционные «</a:t>
            </a:r>
            <a:r>
              <a:rPr lang="ru-RU" sz="1800" dirty="0" err="1">
                <a:solidFill>
                  <a:schemeClr val="tx1"/>
                </a:solidFill>
                <a:latin typeface="Times New Roman" panose="02020603050405020304" pitchFamily="18" charset="0"/>
                <a:cs typeface="Times New Roman" panose="02020603050405020304" pitchFamily="18" charset="0"/>
              </a:rPr>
              <a:t>корсаковские</a:t>
            </a:r>
            <a:r>
              <a:rPr lang="ru-RU" sz="1800" dirty="0">
                <a:solidFill>
                  <a:schemeClr val="tx1"/>
                </a:solidFill>
                <a:latin typeface="Times New Roman" panose="02020603050405020304" pitchFamily="18" charset="0"/>
                <a:cs typeface="Times New Roman" panose="02020603050405020304" pitchFamily="18" charset="0"/>
              </a:rPr>
              <a:t> среды» существуют и сегодня, привлекая слушателей теплой задушевной атмосферой.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805" y="4221088"/>
            <a:ext cx="3453588" cy="230239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4324336"/>
            <a:ext cx="3796648" cy="2153725"/>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Аспект">
  <a:themeElements>
    <a:clrScheme name="Аспект">
      <a:dk1>
        <a:sysClr val="windowText" lastClr="5329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5329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76A45A322ADF54E8DF78AD1A221A156" ma:contentTypeVersion="1" ma:contentTypeDescription="Создание документа." ma:contentTypeScope="" ma:versionID="4fe46d2cdc00c5c6c71b2ff56ef84cd2">
  <xsd:schema xmlns:xsd="http://www.w3.org/2001/XMLSchema" xmlns:xs="http://www.w3.org/2001/XMLSchema" xmlns:p="http://schemas.microsoft.com/office/2006/metadata/properties" xmlns:ns2="c71519f2-859d-46c1-a1b6-2941efed936d" targetNamespace="http://schemas.microsoft.com/office/2006/metadata/properties" ma:root="true" ma:fieldsID="8d8ae606f9f21459115ac0c95d74bcae"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T4CTUPCNHN5M-645759840-802</_dlc_DocId>
    <_dlc_DocIdUrl xmlns="c71519f2-859d-46c1-a1b6-2941efed936d">
      <Url>http://edu-sps.koiro.local/chuhloma/jarov/ger/_layouts/15/DocIdRedir.aspx?ID=T4CTUPCNHN5M-645759840-802</Url>
      <Description>T4CTUPCNHN5M-645759840-802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01AA5A5-DA2A-4991-AA89-E5C04B23EDE8}"/>
</file>

<file path=customXml/itemProps2.xml><?xml version="1.0" encoding="utf-8"?>
<ds:datastoreItem xmlns:ds="http://schemas.openxmlformats.org/officeDocument/2006/customXml" ds:itemID="{4F20AF36-EC00-4D95-9E53-283BCB8B1E6D}"/>
</file>

<file path=customXml/itemProps3.xml><?xml version="1.0" encoding="utf-8"?>
<ds:datastoreItem xmlns:ds="http://schemas.openxmlformats.org/officeDocument/2006/customXml" ds:itemID="{48D3A178-D691-4DF6-BC05-B13CEBE2B0E1}"/>
</file>

<file path=customXml/itemProps4.xml><?xml version="1.0" encoding="utf-8"?>
<ds:datastoreItem xmlns:ds="http://schemas.openxmlformats.org/officeDocument/2006/customXml" ds:itemID="{4870F419-54C4-414A-A3BF-4BB9579E92F3}"/>
</file>

<file path=docProps/app.xml><?xml version="1.0" encoding="utf-8"?>
<Properties xmlns="http://schemas.openxmlformats.org/officeDocument/2006/extended-properties" xmlns:vt="http://schemas.openxmlformats.org/officeDocument/2006/docPropsVTypes">
  <Template>Facet</Template>
  <TotalTime>505</TotalTime>
  <Words>464</Words>
  <Application>Microsoft Office PowerPoint</Application>
  <PresentationFormat>Экран (4:3)</PresentationFormat>
  <Paragraphs>79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Жизнь и путешествия  Николая Андреевича  Римского – Корсакова  (1844—1908)</vt:lpstr>
      <vt:lpstr>Родина композитора  Николай Андреевич Римский-Корсаков родился 18 марта 1844 года в городе Тихвине Новгородской губернии.  Семейный дом, где родился великий композитор, находился на берегу реки Тихвинки, напротив Богородичного Успенского монастыря.    </vt:lpstr>
      <vt:lpstr>Слайд 3</vt:lpstr>
      <vt:lpstr>Слайд 4</vt:lpstr>
      <vt:lpstr>                                 </vt:lpstr>
      <vt:lpstr>Личная жизнь  Личная жизнь Николая Римского-Корсакова сложилась благополучно. Его жена  пианистка Надежда Николаевна Пургольд - верный помощник во всех музыкальных делах мужа, она правила корректуры, занималась фортепианными переложениями его симфонических и оперных произведений. Свадьба состоялась в 1872 году. Через год в семье родился первенец – Михаил, который впоследствии стал зоологом и лесоведом. В 1875 году супруга подарила Николаю Андреевичу дочь Софию, будущую оперную певицу. Спустя три года на свет появился сын Андрей, который позднее освоил профессию музыковеда, стал доктором философских наук. Владимир, младший сын Римского-Корсакова 1882 года рождения, работал альтистом в оркестре Мариинского театра. В 1884 году появилась на свет младшая дочь Надежда. У четы Римских-Корсаковых было еще два ребенка – Святослав и Мария, умерших в младенчестве.  </vt:lpstr>
      <vt:lpstr>Слайд 7</vt:lpstr>
      <vt:lpstr> Санкт-Петербургская консерватория  имени Н. А. Римского-Корсакова  Открыта в 1862 г. Первая консерватория в Российской империи Первым выпускником по классу композиции стал П.И. Чайковский.  В 1944 г. консерватории присвоено имя Н. А. Римского-Корсакова.   В начале 70-х годов Николай Андреевич получает приглашение от ректората Санкт-Петербургской консерватории и становится профессором учебного заведения, не обладая при этом законченным музыкальным образованием.   За 35-летнюю преподавательскую деятельность композитор воспитал плеяду музыкантов с мировыми именами, в число которых вошли Антон Аренский, Александр Глазунов, Михаил Гнесин, Александр Гречанинов, Михаил Ипполитов-Иванов, Анатолий Лядов, Николай Мясковский, Сергей Прокофьев.   Почти 40 лет посвятил он учебному заведению. Композитор стал автором первых учебных программ по гармонии и теории композиции.  Римский – Корсаков - композитор, педагог, дирижёр, музыкальный критик.    </vt:lpstr>
      <vt:lpstr>  Мемориальный музей – квартира  Н.А. Римского – Корсакова в Санкт - Петербурге  Музей расположен в дворовом флигеле дома 28 по Загородному проспекту, где Римский-Корсаков провел последние 15 лет жизни с 1893 по 1908 гг. Здесь были созданы 11 из 15 опер композитора, среди них: "Садко", "Сказка о царе Салтане", "Царская невеста", "Кащей бессмертный", "Золотой петушок".   В музее воссоздан не только внешний облик квартиры Римских-Корсаковых, но и царившая в ней творческая атмосфера. На протяжении многих лет этот дом был одним из центров культурной жизни Петербурга. Гости Римского-Корсакова: композиторы Глазунов и Лядов, Рахманинов и Танеев, художники Серов и Репин, певцы Шаляпин и Забела-Врубель - принимали активное участие в музыкальных вечерах, которые получили название "корсаковских сред". Традиционные «корсаковские среды» существуют и сегодня, привлекая слушателей теплой задушевной атмосферой. </vt:lpstr>
      <vt:lpstr>Государственный Дом – музей  Н.А. Римского – Корсакова в Тихвине  Открыт на родине композитора 23 июля 1944 года по постановлению правительства к столетию со дня рождения Н.А. Римского-Корсакова. В организации и оформлении музея принимали участие сын композитора Владимир Николаевич, внук Георгий Михайлович и внучка Татьяна Владимировна.  Дом, где в 1844 году родился композитор, сохранился до нашего времени. В доме-музее регулярно выступают церковные хоры, дают концерты российские и зарубежные ансамбли и солисты камерной музыки. </vt:lpstr>
      <vt:lpstr>Музей - заповедник имени  Н. А. Римского-Корсакова в Псковской области</vt:lpstr>
      <vt:lpstr>Слайд 12</vt:lpstr>
      <vt:lpstr>Слайд 13</vt:lpstr>
      <vt:lpstr>Н.А. Римский – Корсаков – педагог   «Сейчас я буду очень много говорить, а вы будете очень внимательно слушать. Потом я буду говорить меньше, а вы будете слушать и думать, и, наконец, я совсем не буду говорить, и вы будете думать своей головой и работать самостоятельно, потому что моя задача как учителя — стать вам ненужным...»   Николай Андреевич     И. Ф. Стравинский так отзывался о педагогической деятельности своего учителя:  «В моём музыкальном образовании есть одно большое преимущество — я занимался с Римским-Корсаковым. Он был совершенно замечательным педагогом, чрезвычайно внимательным и обстоятельным, мудрым и остроумным. Делая замечание, он облекал его в такую форму, что забыть его было почти невозможно. Одну деталь ученики Римского-Корсакова запомнят навсегда — он никогда не хвалил. Ученик, который ожидал одобрительного похлопывания по плечу, разочаровался бы в Римском-Корсакове. Напротив, он мог быть безжалостно суровым в своей критике.».        </vt:lpstr>
      <vt:lpstr>Выписать в тетрадь основные факты биографии композитора. Найти и прослушать произведения :  Опера «Снегурочка» «Полет шмеля» из оперы «Сказка о царе Салтане»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Цель и дата создания кружка «Могучая кучка»</dc:title>
  <dc:creator>виктория николаева</dc:creator>
  <cp:lastModifiedBy>Admin</cp:lastModifiedBy>
  <cp:revision>49</cp:revision>
  <dcterms:modified xsi:type="dcterms:W3CDTF">2020-04-03T15:57:39Z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0x010100576A45A322ADF54E8DF78AD1A221A156</vt:lpwstr>
  </property>
  <property fmtid="{D5CDD505-2E9C-101B-9397-08002B2CF9AE}" pid="3" name="_dlc_DocIdItemGuid">
    <vt:lpwstr>2ab40555-4bf0-431f-8c02-d067813d5ede</vt:lpwstr>
  </property>
</Properties>
</file>