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4"/>
  </p:notesMasterIdLst>
  <p:sldIdLst>
    <p:sldId id="677" r:id="rId2"/>
    <p:sldId id="678" r:id="rId3"/>
    <p:sldId id="679" r:id="rId4"/>
    <p:sldId id="680" r:id="rId5"/>
    <p:sldId id="681" r:id="rId6"/>
    <p:sldId id="682" r:id="rId7"/>
    <p:sldId id="683" r:id="rId8"/>
    <p:sldId id="684" r:id="rId9"/>
    <p:sldId id="685" r:id="rId10"/>
    <p:sldId id="686" r:id="rId11"/>
    <p:sldId id="296" r:id="rId12"/>
    <p:sldId id="290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9C14"/>
    <a:srgbClr val="005EA4"/>
    <a:srgbClr val="F55F0B"/>
    <a:srgbClr val="47375B"/>
    <a:srgbClr val="950948"/>
    <a:srgbClr val="2D0DB5"/>
    <a:srgbClr val="942487"/>
    <a:srgbClr val="425222"/>
    <a:srgbClr val="3D4B73"/>
    <a:srgbClr val="9999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74" autoAdjust="0"/>
    <p:restoredTop sz="93065" autoAdjust="0"/>
  </p:normalViewPr>
  <p:slideViewPr>
    <p:cSldViewPr>
      <p:cViewPr varScale="1">
        <p:scale>
          <a:sx n="107" d="100"/>
          <a:sy n="107" d="100"/>
        </p:scale>
        <p:origin x="-1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customXml" Target="../customXml/item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5B6D2A-69CD-4A12-8A82-3E4136D1F9A5}" type="datetimeFigureOut">
              <a:rPr lang="ru-RU" smtClean="0"/>
              <a:pPr/>
              <a:t>03.04.2020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ECCAED-FC31-4C69-A50C-19CF7BF19F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63789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83047EA-9D2A-4C26-8368-D5C7BBE62BD4}" type="slidenum">
              <a:rPr lang="ru-RU" altLang="ru-RU"/>
              <a:pPr/>
              <a:t>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800498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altLang="ru-RU" smtClean="0"/>
              <a:t>Благоприятные</a:t>
            </a:r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859C86A-25A6-4B06-83DA-FAD83CCF3B12}" type="slidenum">
              <a:rPr lang="ru-RU" altLang="ru-RU"/>
              <a:pPr/>
              <a:t>8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164337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26780D-89D4-4D79-968B-4A373818B5E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51757284"/>
      </p:ext>
    </p:extLst>
  </p:cSld>
  <p:clrMapOvr>
    <a:masterClrMapping/>
  </p:clrMapOvr>
  <p:transition>
    <p:diamond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086901-3D21-4009-BDFF-711010CC43B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019740599"/>
      </p:ext>
    </p:extLst>
  </p:cSld>
  <p:clrMapOvr>
    <a:masterClrMapping/>
  </p:clrMapOvr>
  <p:transition>
    <p:diamond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E12F85-6DCB-45E5-A71D-6F01BB0019A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582552292"/>
      </p:ext>
    </p:extLst>
  </p:cSld>
  <p:clrMapOvr>
    <a:masterClrMapping/>
  </p:clrMapOvr>
  <p:transition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97E4F2-2B07-47D5-A5BF-4E496DEE722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321011786"/>
      </p:ext>
    </p:extLst>
  </p:cSld>
  <p:clrMapOvr>
    <a:masterClrMapping/>
  </p:clrMapOvr>
  <p:transition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881CE-DFE5-4DCA-84E3-F568D751431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4087477861"/>
      </p:ext>
    </p:extLst>
  </p:cSld>
  <p:clrMapOvr>
    <a:masterClrMapping/>
  </p:clrMapOvr>
  <p:transition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6CA346-AE07-4E39-B1BF-77E7D01AAF3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447642161"/>
      </p:ext>
    </p:extLst>
  </p:cSld>
  <p:clrMapOvr>
    <a:masterClrMapping/>
  </p:clrMapOvr>
  <p:transition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29283E-422E-4EF9-89E0-49611C7426A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309817512"/>
      </p:ext>
    </p:extLst>
  </p:cSld>
  <p:clrMapOvr>
    <a:masterClrMapping/>
  </p:clrMapOvr>
  <p:transition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D0F784-52AE-48AC-88F3-81BC8FC7F7E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477485522"/>
      </p:ext>
    </p:extLst>
  </p:cSld>
  <p:clrMapOvr>
    <a:masterClrMapping/>
  </p:clrMapOvr>
  <p:transition>
    <p:diamond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9E34A8-9CCB-46DA-83AF-8BDA527BCD9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917616473"/>
      </p:ext>
    </p:extLst>
  </p:cSld>
  <p:clrMapOvr>
    <a:masterClrMapping/>
  </p:clrMapOvr>
  <p:transition>
    <p:diamond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BF82F8-6A94-45A9-81B5-9211A5ADE7B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217715347"/>
      </p:ext>
    </p:extLst>
  </p:cSld>
  <p:clrMapOvr>
    <a:masterClrMapping/>
  </p:clrMapOvr>
  <p:transition>
    <p:diamond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93A215-E0DB-4A11-B7F1-52B7E9E2ED5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116498626"/>
      </p:ext>
    </p:extLst>
  </p:cSld>
  <p:clrMapOvr>
    <a:masterClrMapping/>
  </p:clrMapOvr>
  <p:transition>
    <p:diamond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4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E6A6E105-C14A-48D1-BD99-5018DB66567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>
    <p:diamond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9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8.bin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extBox 65"/>
          <p:cNvSpPr txBox="1"/>
          <p:nvPr/>
        </p:nvSpPr>
        <p:spPr>
          <a:xfrm>
            <a:off x="130951" y="138787"/>
            <a:ext cx="8280919" cy="830997"/>
          </a:xfrm>
          <a:prstGeom prst="rect">
            <a:avLst/>
          </a:prstGeom>
          <a:solidFill>
            <a:srgbClr val="FFFFFF">
              <a:alpha val="52157"/>
            </a:srgbClr>
          </a:solidFill>
          <a:effectLst>
            <a:softEdge rad="63500"/>
          </a:effectLst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ru-RU" sz="4800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урока</a:t>
            </a:r>
            <a:endParaRPr lang="ru-RU" sz="7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19044" y="2555867"/>
            <a:ext cx="8885889" cy="1785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6796" dir="20006097" algn="ctr" rotWithShape="0">
              <a:srgbClr val="0099CC">
                <a:alpha val="50000"/>
              </a:srgbClr>
            </a:outerShdw>
          </a:effectLst>
        </p:spPr>
        <p:txBody>
          <a:bodyPr anchor="ctr"/>
          <a:lstStyle/>
          <a:p>
            <a:pPr algn="ctr" eaLnBrk="1" hangingPunct="1">
              <a:lnSpc>
                <a:spcPct val="110000"/>
              </a:lnSpc>
              <a:defRPr/>
            </a:pPr>
            <a:r>
              <a:rPr lang="ru-RU" sz="44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Вероятность </a:t>
            </a:r>
          </a:p>
          <a:p>
            <a:pPr algn="ctr" eaLnBrk="1" hangingPunct="1">
              <a:lnSpc>
                <a:spcPct val="110000"/>
              </a:lnSpc>
              <a:defRPr/>
            </a:pPr>
            <a:r>
              <a:rPr lang="ru-RU" sz="44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равновозможных событий</a:t>
            </a:r>
          </a:p>
          <a:p>
            <a:pPr algn="ctr" eaLnBrk="1" hangingPunct="1">
              <a:lnSpc>
                <a:spcPct val="110000"/>
              </a:lnSpc>
              <a:defRPr/>
            </a:pPr>
            <a:endParaRPr lang="ru-RU" sz="40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110000"/>
              </a:lnSpc>
              <a:defRPr/>
            </a:pPr>
            <a:endParaRPr lang="ru-RU" sz="4000" b="1" dirty="0">
              <a:solidFill>
                <a:srgbClr val="00007E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110000"/>
              </a:lnSpc>
              <a:defRPr/>
            </a:pPr>
            <a:endParaRPr lang="ru-RU" sz="3200" b="1" dirty="0">
              <a:solidFill>
                <a:srgbClr val="00007E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5" descr="Рис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4509120"/>
            <a:ext cx="3256417" cy="2021937"/>
          </a:xfrm>
          <a:prstGeom prst="rect">
            <a:avLst/>
          </a:prstGeom>
          <a:noFill/>
          <a:effectLst>
            <a:glow rad="1651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26619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>
            <a:off x="131358" y="116632"/>
            <a:ext cx="8809276" cy="66002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/>
              <a:t>1. Три друга при встрече обменялись рукопожатиями. Сколько всего было сделано рукопожатий? </a:t>
            </a:r>
            <a:r>
              <a:rPr lang="ru-RU" i="1" dirty="0"/>
              <a:t>(3.)</a:t>
            </a:r>
            <a:endParaRPr lang="ru-RU" dirty="0"/>
          </a:p>
          <a:p>
            <a:r>
              <a:rPr lang="ru-RU" dirty="0"/>
              <a:t>2. Есть помидоры, огурцы и лук. Сколько различных салатов можно приготовить, если в каждый из них должны входить в равных долях 2 различных вида овощей? </a:t>
            </a:r>
            <a:r>
              <a:rPr lang="ru-RU" i="1" dirty="0"/>
              <a:t>(3.)</a:t>
            </a:r>
            <a:endParaRPr lang="ru-RU" dirty="0"/>
          </a:p>
          <a:p>
            <a:r>
              <a:rPr lang="ru-RU" dirty="0"/>
              <a:t>3. Перечислить все возможные способы разложения по двум вазам одного яблока и одной груши. </a:t>
            </a:r>
            <a:r>
              <a:rPr lang="ru-RU" i="1" dirty="0"/>
              <a:t>(4.)</a:t>
            </a:r>
            <a:endParaRPr lang="ru-RU" dirty="0"/>
          </a:p>
          <a:p>
            <a:r>
              <a:rPr lang="ru-RU" dirty="0" smtClean="0"/>
              <a:t>4. Сколькими способами Петя и Вова могут занять 2 места за одной двухместной партой? </a:t>
            </a:r>
            <a:r>
              <a:rPr lang="ru-RU" i="1" dirty="0" smtClean="0"/>
              <a:t>(2.)</a:t>
            </a:r>
            <a:endParaRPr lang="ru-RU" dirty="0" smtClean="0"/>
          </a:p>
          <a:p>
            <a:r>
              <a:rPr lang="ru-RU" dirty="0" smtClean="0"/>
              <a:t>5</a:t>
            </a:r>
            <a:r>
              <a:rPr lang="ru-RU" dirty="0"/>
              <a:t>. Сколько подарочных наборов можно составить:</a:t>
            </a:r>
          </a:p>
          <a:p>
            <a:r>
              <a:rPr lang="ru-RU" dirty="0"/>
              <a:t>1) из одного предмета; </a:t>
            </a:r>
            <a:r>
              <a:rPr lang="ru-RU" i="1" dirty="0"/>
              <a:t>(1.)</a:t>
            </a:r>
            <a:endParaRPr lang="ru-RU" dirty="0"/>
          </a:p>
          <a:p>
            <a:r>
              <a:rPr lang="ru-RU" dirty="0"/>
              <a:t>2) из двух предметов, если в наличии имеются одна ваза и одна ветка сирени? </a:t>
            </a:r>
            <a:r>
              <a:rPr lang="ru-RU" i="1" dirty="0"/>
              <a:t>(3.)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50825" y="784225"/>
            <a:ext cx="8435975" cy="12573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На 1000 зарядных устройств для мобильного телефона в среднем приходится 34 неисправных. Какова вероятность того, что случайно выбранное устройство будет исправным?</a:t>
            </a:r>
          </a:p>
          <a:p>
            <a:pPr>
              <a:buFont typeface="Arial" charset="0"/>
              <a:buNone/>
            </a:pPr>
            <a:r>
              <a:rPr lang="ru-RU" altLang="ru-RU" sz="2400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Внимание!</a:t>
            </a:r>
            <a:r>
              <a:rPr lang="ru-RU" altLang="ru-RU" sz="2400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Предлог « </a:t>
            </a:r>
            <a:r>
              <a:rPr lang="ru-RU" altLang="ru-RU" sz="2400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 »,но нет слова « </a:t>
            </a:r>
            <a:r>
              <a:rPr lang="ru-RU" altLang="ru-RU" sz="2400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исправных 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>
              <a:buFont typeface="Arial" charset="0"/>
              <a:buNone/>
            </a:pP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Arial" charset="0"/>
              <a:buNone/>
            </a:pPr>
            <a:r>
              <a:rPr lang="ru-RU" altLang="ru-RU" sz="2400" smtClean="0"/>
              <a:t> </a:t>
            </a:r>
          </a:p>
          <a:p>
            <a:pPr>
              <a:buFont typeface="Arial" charset="0"/>
              <a:buNone/>
            </a:pPr>
            <a:endParaRPr lang="ru-RU" altLang="ru-RU" sz="240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50825" y="2420938"/>
          <a:ext cx="4538663" cy="2160587"/>
        </p:xfrm>
        <a:graphic>
          <a:graphicData uri="http://schemas.openxmlformats.org/drawingml/2006/table">
            <a:tbl>
              <a:tblPr/>
              <a:tblGrid>
                <a:gridCol w="2838227"/>
                <a:gridCol w="1700436"/>
              </a:tblGrid>
              <a:tr h="730095">
                <a:tc>
                  <a:txBody>
                    <a:bodyPr/>
                    <a:lstStyle/>
                    <a:p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452" marR="91452" marT="45721" marB="4572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452" marR="91452" marT="45721" marB="4572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742982">
                <a:tc>
                  <a:txBody>
                    <a:bodyPr/>
                    <a:lstStyle/>
                    <a:p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452" marR="91452" marT="45721" marB="4572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452" marR="91452" marT="45721" marB="4572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687510">
                <a:tc>
                  <a:txBody>
                    <a:bodyPr/>
                    <a:lstStyle/>
                    <a:p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452" marR="91452" marT="45721" marB="4572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1452" marR="91452" marT="45721" marB="4572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2254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ru-RU" altLang="ru-RU">
              <a:cs typeface="Arial" charset="0"/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250825" y="4005263"/>
            <a:ext cx="259238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altLang="ru-RU" sz="2800">
                <a:latin typeface="Times New Roman" pitchFamily="18" charset="0"/>
                <a:cs typeface="Times New Roman" pitchFamily="18" charset="0"/>
              </a:rPr>
              <a:t>Качественных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250825" y="3284538"/>
            <a:ext cx="27368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altLang="ru-RU" sz="2800">
                <a:latin typeface="Times New Roman" pitchFamily="18" charset="0"/>
                <a:cs typeface="Times New Roman" pitchFamily="18" charset="0"/>
              </a:rPr>
              <a:t>Неисправных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0825" y="2565400"/>
            <a:ext cx="10636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Всего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3132138" y="2565400"/>
            <a:ext cx="90328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1000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348038" y="3429000"/>
            <a:ext cx="5492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800">
                <a:latin typeface="Times New Roman" pitchFamily="18" charset="0"/>
                <a:cs typeface="Times New Roman" pitchFamily="18" charset="0"/>
              </a:rPr>
              <a:t>34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132138" y="4005263"/>
            <a:ext cx="13811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800">
                <a:latin typeface="Times New Roman" pitchFamily="18" charset="0"/>
                <a:cs typeface="Times New Roman" pitchFamily="18" charset="0"/>
              </a:rPr>
              <a:t>1000-34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8031163" y="2843213"/>
            <a:ext cx="11128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800">
                <a:latin typeface="Times New Roman" pitchFamily="18" charset="0"/>
                <a:cs typeface="Times New Roman" pitchFamily="18" charset="0"/>
              </a:rPr>
              <a:t>1000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8374063" y="3578225"/>
            <a:ext cx="6461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966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3230563" y="4005263"/>
            <a:ext cx="14398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800">
                <a:latin typeface="Times New Roman" pitchFamily="18" charset="0"/>
                <a:cs typeface="Times New Roman" pitchFamily="18" charset="0"/>
              </a:rPr>
              <a:t>966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2253568" y="-17681"/>
            <a:ext cx="4540025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i="1" kern="0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 примерах учимся</a:t>
            </a:r>
            <a:endParaRPr lang="ru-RU" sz="36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2556" name="Рисунок 1" descr="MC900434411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94650" y="61913"/>
            <a:ext cx="1050925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5795963" y="2454275"/>
            <a:ext cx="14779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4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797425" y="2874963"/>
            <a:ext cx="3432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4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altLang="ru-RU" sz="24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Общее</a:t>
            </a:r>
            <a:r>
              <a:rPr lang="ru-RU" altLang="ru-RU" sz="24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число исходов: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4768850" y="3557588"/>
            <a:ext cx="39004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4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altLang="ru-RU" sz="24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Благоприятные</a:t>
            </a:r>
            <a:r>
              <a:rPr lang="ru-RU" altLang="ru-RU" sz="24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исходы:</a:t>
            </a:r>
          </a:p>
        </p:txBody>
      </p:sp>
      <p:graphicFrame>
        <p:nvGraphicFramePr>
          <p:cNvPr id="34" name="Object 6"/>
          <p:cNvGraphicFramePr>
            <a:graphicFrameLocks noChangeAspect="1"/>
          </p:cNvGraphicFramePr>
          <p:nvPr/>
        </p:nvGraphicFramePr>
        <p:xfrm>
          <a:off x="4881563" y="4038600"/>
          <a:ext cx="3787775" cy="820738"/>
        </p:xfrm>
        <a:graphic>
          <a:graphicData uri="http://schemas.openxmlformats.org/presentationml/2006/ole">
            <p:oleObj spid="_x0000_s179208" name="Уравнение" r:id="rId4" imgW="1752600" imgH="393700" progId="Equation.3">
              <p:embed/>
            </p:oleObj>
          </a:graphicData>
        </a:graphic>
      </p:graphicFrame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076825" y="5830888"/>
            <a:ext cx="25209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8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Ответ: 0,966.</a:t>
            </a:r>
          </a:p>
        </p:txBody>
      </p:sp>
    </p:spTree>
    <p:extLst>
      <p:ext uri="{BB962C8B-B14F-4D97-AF65-F5344CB8AC3E}">
        <p14:creationId xmlns:p14="http://schemas.microsoft.com/office/powerpoint/2010/main" xmlns="" val="27766350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3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6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 build="allAtOnce"/>
      <p:bldP spid="19" grpId="0"/>
      <p:bldP spid="25" grpId="0"/>
      <p:bldP spid="31" grpId="0"/>
      <p:bldP spid="32" grpId="0"/>
      <p:bldP spid="33" grpId="0"/>
      <p:bldP spid="3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:\Анимация\Море\корабль1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216421" y="333375"/>
            <a:ext cx="3419475" cy="4032250"/>
          </a:xfrm>
        </p:spPr>
      </p:pic>
      <p:sp>
        <p:nvSpPr>
          <p:cNvPr id="7" name="TextBox 6"/>
          <p:cNvSpPr txBox="1"/>
          <p:nvPr/>
        </p:nvSpPr>
        <p:spPr>
          <a:xfrm>
            <a:off x="3635896" y="657303"/>
            <a:ext cx="4103687" cy="2862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Учиться –все равно, что грести против течения </a:t>
            </a:r>
            <a:r>
              <a:rPr lang="he-IL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׃</a:t>
            </a:r>
            <a:r>
              <a:rPr lang="ru-RU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только перестанешь и тебя гонит назад.</a:t>
            </a:r>
            <a:endParaRPr lang="ru-RU" sz="36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pic>
        <p:nvPicPr>
          <p:cNvPr id="9" name="Picture 2" descr="C:\Users\1\Desktop\картинки для уроков\58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2322" y="4881013"/>
            <a:ext cx="1794495" cy="1794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357073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7158" y="1785926"/>
            <a:ext cx="852291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Сегодня  на уроке я запомнила……………..</a:t>
            </a:r>
          </a:p>
          <a:p>
            <a:pPr marL="342900" indent="-342900">
              <a:buAutoNum type="arabicPeriod"/>
            </a:pP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 научилась……………………………………</a:t>
            </a:r>
          </a:p>
          <a:p>
            <a:pPr marL="342900" indent="-342900">
              <a:buAutoNum type="arabicPeriod"/>
            </a:pP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 поняла……………………………………......</a:t>
            </a:r>
          </a:p>
          <a:p>
            <a:pPr marL="342900" indent="-342900">
              <a:buAutoNum type="arabicPeriod"/>
            </a:pP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меня не получилось………………………</a:t>
            </a:r>
          </a:p>
          <a:p>
            <a:pPr marL="342900" indent="-342900">
              <a:buAutoNum type="arabicPeriod"/>
            </a:pP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Мне бы хотелось…………………………….</a:t>
            </a:r>
          </a:p>
          <a:p>
            <a:pPr marL="342900" indent="-342900">
              <a:buAutoNum type="arabicPeriod"/>
            </a:pP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 справлюсь с домашней работой………...</a:t>
            </a:r>
            <a:endParaRPr lang="ru-RU" sz="32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03648" y="548680"/>
            <a:ext cx="5762516" cy="64633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ru-RU" sz="3600" b="1" i="1" kern="0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Закончи предложение:</a:t>
            </a:r>
            <a:endParaRPr lang="ru-RU" sz="36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33747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31358" y="116632"/>
            <a:ext cx="8809276" cy="66002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/>
              <a:t>1. Три друга при встрече обменялись рукопожатиями. Сколько всего было сделано рукопожатий? </a:t>
            </a:r>
            <a:r>
              <a:rPr lang="ru-RU" i="1" dirty="0"/>
              <a:t>(3.)</a:t>
            </a:r>
            <a:endParaRPr lang="ru-RU" dirty="0"/>
          </a:p>
          <a:p>
            <a:r>
              <a:rPr lang="ru-RU" dirty="0"/>
              <a:t>2. Есть помидоры, огурцы и лук. Сколько различных салатов можно приготовить, если в каждый из них должны входить в равных долях 2 различных вида овощей? </a:t>
            </a:r>
            <a:r>
              <a:rPr lang="ru-RU" i="1" dirty="0"/>
              <a:t>(3.)</a:t>
            </a:r>
            <a:endParaRPr lang="ru-RU" dirty="0"/>
          </a:p>
          <a:p>
            <a:r>
              <a:rPr lang="ru-RU" dirty="0"/>
              <a:t>3. Перечислить все возможные способы разложения по двум вазам одного яблока и одной груши. </a:t>
            </a:r>
            <a:r>
              <a:rPr lang="ru-RU" i="1" dirty="0"/>
              <a:t>(4.)</a:t>
            </a:r>
            <a:endParaRPr lang="ru-RU" dirty="0"/>
          </a:p>
          <a:p>
            <a:r>
              <a:rPr lang="ru-RU" dirty="0" smtClean="0"/>
              <a:t>4. Сколькими способами Петя и Вова могут занять 2 места за одной двухместной партой? </a:t>
            </a:r>
            <a:r>
              <a:rPr lang="ru-RU" i="1" dirty="0" smtClean="0"/>
              <a:t>(2.)</a:t>
            </a:r>
            <a:endParaRPr lang="ru-RU" dirty="0" smtClean="0"/>
          </a:p>
          <a:p>
            <a:r>
              <a:rPr lang="ru-RU" dirty="0" smtClean="0"/>
              <a:t>5</a:t>
            </a:r>
            <a:r>
              <a:rPr lang="ru-RU" dirty="0"/>
              <a:t>. Сколько подарочных наборов можно составить:</a:t>
            </a:r>
          </a:p>
          <a:p>
            <a:r>
              <a:rPr lang="ru-RU" dirty="0"/>
              <a:t>1) из одного предмета; </a:t>
            </a:r>
            <a:r>
              <a:rPr lang="ru-RU" i="1" dirty="0"/>
              <a:t>(1.)</a:t>
            </a:r>
            <a:endParaRPr lang="ru-RU" dirty="0"/>
          </a:p>
          <a:p>
            <a:r>
              <a:rPr lang="ru-RU" dirty="0"/>
              <a:t>2) из двух предметов, если в наличии имеются одна ваза и одна ветка сирени? </a:t>
            </a:r>
            <a:r>
              <a:rPr lang="ru-RU" i="1" dirty="0"/>
              <a:t>(3.)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2888242" y="-7873"/>
            <a:ext cx="3962943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i="1" kern="0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Открываем новое</a:t>
            </a:r>
            <a:endParaRPr lang="ru-RU" sz="36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306388" y="585788"/>
            <a:ext cx="8567737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alt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altLang="ru-RU" sz="28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 б о </a:t>
            </a:r>
            <a:r>
              <a:rPr lang="ru-RU" altLang="ru-RU" sz="2800" b="1" i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altLang="ru-RU" sz="28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="1" i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altLang="ru-RU" sz="28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а ч е </a:t>
            </a:r>
            <a:r>
              <a:rPr lang="ru-RU" altLang="ru-RU" sz="2800" b="1" i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altLang="ru-RU" sz="28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 я</a:t>
            </a:r>
            <a:r>
              <a:rPr lang="ru-RU" alt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altLang="ru-RU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alt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событие;</a:t>
            </a:r>
          </a:p>
          <a:p>
            <a:r>
              <a:rPr lang="ru-RU" altLang="ru-RU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alt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число испытаний, при которых </a:t>
            </a:r>
            <a:r>
              <a:rPr lang="ru-RU" altLang="ru-RU" sz="28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произошло</a:t>
            </a:r>
            <a:r>
              <a:rPr lang="ru-RU" alt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событие А;</a:t>
            </a:r>
          </a:p>
          <a:p>
            <a:r>
              <a:rPr lang="ru-RU" altLang="ru-RU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alt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altLang="ru-RU" sz="28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общее</a:t>
            </a:r>
            <a:r>
              <a:rPr lang="ru-RU" alt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число испытаний;</a:t>
            </a:r>
          </a:p>
          <a:p>
            <a:r>
              <a:rPr lang="en-US" altLang="ru-RU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altLang="ru-RU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(A) </a:t>
            </a:r>
            <a:r>
              <a:rPr lang="ru-RU" alt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 – относительная частота случайного события.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306388" y="3789363"/>
            <a:ext cx="8567737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altLang="ru-RU" sz="28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Если в длинной серии одинаковых испытаний со случайными исходами значения относительных частот появления одного и того же события близки к некоторому определенному числу, то это число считают </a:t>
            </a:r>
            <a:r>
              <a:rPr lang="ru-RU" altLang="ru-RU" sz="28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вероятностью</a:t>
            </a:r>
            <a:r>
              <a:rPr lang="ru-RU" altLang="ru-RU" sz="28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данного события.</a:t>
            </a:r>
          </a:p>
        </p:txBody>
      </p:sp>
      <p:pic>
        <p:nvPicPr>
          <p:cNvPr id="14341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96213" y="315913"/>
            <a:ext cx="1077912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7278195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131358" y="116632"/>
            <a:ext cx="8809276" cy="66002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/>
              <a:t>1. Три друга при встрече обменялись рукопожатиями. Сколько всего было сделано рукопожатий? </a:t>
            </a:r>
            <a:r>
              <a:rPr lang="ru-RU" i="1" dirty="0"/>
              <a:t>(3.)</a:t>
            </a:r>
            <a:endParaRPr lang="ru-RU" dirty="0"/>
          </a:p>
          <a:p>
            <a:r>
              <a:rPr lang="ru-RU" dirty="0"/>
              <a:t>2. Есть помидоры, огурцы и лук. Сколько различных салатов можно приготовить, если в каждый из них должны входить в равных долях 2 различных вида овощей? </a:t>
            </a:r>
            <a:r>
              <a:rPr lang="ru-RU" i="1" dirty="0"/>
              <a:t>(3.)</a:t>
            </a:r>
            <a:endParaRPr lang="ru-RU" dirty="0"/>
          </a:p>
          <a:p>
            <a:r>
              <a:rPr lang="ru-RU" dirty="0"/>
              <a:t>3. Перечислить все возможные способы разложения по двум вазам одного яблока и одной груши. </a:t>
            </a:r>
            <a:r>
              <a:rPr lang="ru-RU" i="1" dirty="0"/>
              <a:t>(4.)</a:t>
            </a:r>
            <a:endParaRPr lang="ru-RU" dirty="0"/>
          </a:p>
          <a:p>
            <a:r>
              <a:rPr lang="ru-RU" dirty="0" smtClean="0"/>
              <a:t>4. Сколькими способами Петя и Вова могут занять 2 места за одной двухместной партой? </a:t>
            </a:r>
            <a:r>
              <a:rPr lang="ru-RU" i="1" dirty="0" smtClean="0"/>
              <a:t>(2.)</a:t>
            </a:r>
            <a:endParaRPr lang="ru-RU" dirty="0" smtClean="0"/>
          </a:p>
          <a:p>
            <a:r>
              <a:rPr lang="ru-RU" dirty="0" smtClean="0"/>
              <a:t>5</a:t>
            </a:r>
            <a:r>
              <a:rPr lang="ru-RU" dirty="0"/>
              <a:t>. Сколько подарочных наборов можно составить:</a:t>
            </a:r>
          </a:p>
          <a:p>
            <a:r>
              <a:rPr lang="ru-RU" dirty="0"/>
              <a:t>1) из одного предмета; </a:t>
            </a:r>
            <a:r>
              <a:rPr lang="ru-RU" i="1" dirty="0"/>
              <a:t>(1.)</a:t>
            </a:r>
            <a:endParaRPr lang="ru-RU" dirty="0"/>
          </a:p>
          <a:p>
            <a:r>
              <a:rPr lang="ru-RU" dirty="0"/>
              <a:t>2) из двух предметов, если в наличии имеются одна ваза и одна ветка сирени? </a:t>
            </a:r>
            <a:r>
              <a:rPr lang="ru-RU" i="1" dirty="0"/>
              <a:t>(3.)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2700338" y="4068763"/>
            <a:ext cx="1871662" cy="973137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cmpd="thickThin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411760" y="76922"/>
            <a:ext cx="3962944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i="1" kern="0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Открываем новое</a:t>
            </a:r>
            <a:endParaRPr lang="ru-RU" sz="36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800" y="730397"/>
            <a:ext cx="8712642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i="1" kern="0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Классическое определение вероятности</a:t>
            </a:r>
            <a:endParaRPr lang="ru-RU" sz="36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84150" y="1296988"/>
            <a:ext cx="8864600" cy="138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ru-RU" altLang="ru-RU" sz="28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Отметим, что само понятие вероятности, как и понятие случайного события, является </a:t>
            </a:r>
            <a:r>
              <a:rPr lang="ru-RU" altLang="ru-RU" sz="28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аксиоматическим</a:t>
            </a:r>
            <a:r>
              <a:rPr lang="ru-RU" altLang="ru-RU" sz="28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поэтому не поддается строгому определению.</a:t>
            </a:r>
            <a:endParaRPr lang="en-US" altLang="ru-RU" sz="28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219075" y="2787650"/>
            <a:ext cx="8377238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altLang="ru-RU" sz="28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То, что в дальнейшем будет называться различными </a:t>
            </a:r>
            <a:r>
              <a:rPr lang="ru-RU" altLang="ru-RU" sz="28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определениями вероятности</a:t>
            </a:r>
            <a:r>
              <a:rPr lang="ru-RU" altLang="ru-RU" sz="28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представляет собой способы вычисления этой величины.</a:t>
            </a:r>
            <a:endParaRPr lang="ru-RU" altLang="ru-RU" sz="2800"/>
          </a:p>
        </p:txBody>
      </p:sp>
      <p:graphicFrame>
        <p:nvGraphicFramePr>
          <p:cNvPr id="10" name="Object 6"/>
          <p:cNvGraphicFramePr>
            <a:graphicFrameLocks noChangeAspect="1"/>
          </p:cNvGraphicFramePr>
          <p:nvPr/>
        </p:nvGraphicFramePr>
        <p:xfrm>
          <a:off x="2700338" y="4092575"/>
          <a:ext cx="2670175" cy="1052513"/>
        </p:xfrm>
        <a:graphic>
          <a:graphicData uri="http://schemas.openxmlformats.org/presentationml/2006/ole">
            <p:oleObj spid="_x0000_s167944" name="Уравнение" r:id="rId3" imgW="990170" imgH="393529" progId="Equation.3">
              <p:embed/>
            </p:oleObj>
          </a:graphicData>
        </a:graphic>
      </p:graphicFrame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19063" y="4937125"/>
            <a:ext cx="8643937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en-US" altLang="ru-RU" sz="28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altLang="ru-RU" sz="2800">
                <a:latin typeface="Times New Roman" pitchFamily="18" charset="0"/>
                <a:cs typeface="Times New Roman" pitchFamily="18" charset="0"/>
              </a:rPr>
              <a:t>-число </a:t>
            </a:r>
            <a:r>
              <a:rPr lang="ru-RU" altLang="ru-RU" sz="2800" b="1" i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всех равновозможных </a:t>
            </a:r>
            <a:r>
              <a:rPr lang="ru-RU" altLang="ru-RU" sz="2800">
                <a:latin typeface="Times New Roman" pitchFamily="18" charset="0"/>
                <a:cs typeface="Times New Roman" pitchFamily="18" charset="0"/>
              </a:rPr>
              <a:t>элементарных исходов опыта,</a:t>
            </a: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39700" y="5891213"/>
            <a:ext cx="90043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en-US" altLang="ru-RU" sz="28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altLang="ru-RU" sz="28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altLang="ru-RU" sz="2800">
                <a:latin typeface="Times New Roman" pitchFamily="18" charset="0"/>
                <a:cs typeface="Times New Roman" pitchFamily="18" charset="0"/>
              </a:rPr>
              <a:t> число элементарных исходов, </a:t>
            </a:r>
            <a:r>
              <a:rPr lang="ru-RU" altLang="ru-RU" sz="2800" b="1" i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благоприятствующих </a:t>
            </a:r>
            <a:r>
              <a:rPr lang="ru-RU" altLang="ru-RU" sz="2800">
                <a:latin typeface="Times New Roman" pitchFamily="18" charset="0"/>
                <a:cs typeface="Times New Roman" pitchFamily="18" charset="0"/>
              </a:rPr>
              <a:t>событию </a:t>
            </a:r>
            <a:r>
              <a:rPr lang="en-US" altLang="ru-RU" sz="280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altLang="ru-RU" sz="280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5370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37500" y="31750"/>
            <a:ext cx="1077913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1214092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8" grpId="0"/>
      <p:bldP spid="9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31358" y="116632"/>
            <a:ext cx="8809276" cy="66002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/>
              <a:t>1. Три друга при встрече обменялись рукопожатиями. Сколько всего было сделано рукопожатий? </a:t>
            </a:r>
            <a:r>
              <a:rPr lang="ru-RU" i="1" dirty="0"/>
              <a:t>(3.)</a:t>
            </a:r>
            <a:endParaRPr lang="ru-RU" dirty="0"/>
          </a:p>
          <a:p>
            <a:r>
              <a:rPr lang="ru-RU" dirty="0"/>
              <a:t>2. Есть помидоры, огурцы и лук. Сколько различных салатов можно приготовить, если в каждый из них должны входить в равных долях 2 различных вида овощей? </a:t>
            </a:r>
            <a:r>
              <a:rPr lang="ru-RU" i="1" dirty="0"/>
              <a:t>(3.)</a:t>
            </a:r>
            <a:endParaRPr lang="ru-RU" dirty="0"/>
          </a:p>
          <a:p>
            <a:r>
              <a:rPr lang="ru-RU" dirty="0"/>
              <a:t>3. Перечислить все возможные способы разложения по двум вазам одного яблока и одной груши. </a:t>
            </a:r>
            <a:r>
              <a:rPr lang="ru-RU" i="1" dirty="0"/>
              <a:t>(4.)</a:t>
            </a:r>
            <a:endParaRPr lang="ru-RU" dirty="0"/>
          </a:p>
          <a:p>
            <a:r>
              <a:rPr lang="ru-RU" dirty="0" smtClean="0"/>
              <a:t>4. Сколькими способами Петя и Вова могут занять 2 места за одной двухместной партой? </a:t>
            </a:r>
            <a:r>
              <a:rPr lang="ru-RU" i="1" dirty="0" smtClean="0"/>
              <a:t>(2.)</a:t>
            </a:r>
            <a:endParaRPr lang="ru-RU" dirty="0" smtClean="0"/>
          </a:p>
          <a:p>
            <a:r>
              <a:rPr lang="ru-RU" dirty="0" smtClean="0"/>
              <a:t>5</a:t>
            </a:r>
            <a:r>
              <a:rPr lang="ru-RU" dirty="0"/>
              <a:t>. Сколько подарочных наборов можно составить:</a:t>
            </a:r>
          </a:p>
          <a:p>
            <a:r>
              <a:rPr lang="ru-RU" dirty="0"/>
              <a:t>1) из одного предмета; </a:t>
            </a:r>
            <a:r>
              <a:rPr lang="ru-RU" i="1" dirty="0"/>
              <a:t>(1.)</a:t>
            </a:r>
            <a:endParaRPr lang="ru-RU" dirty="0"/>
          </a:p>
          <a:p>
            <a:r>
              <a:rPr lang="ru-RU" dirty="0"/>
              <a:t>2) из двух предметов, если в наличии имеются одна ваза и одна ветка сирени? </a:t>
            </a:r>
            <a:r>
              <a:rPr lang="ru-RU" i="1" dirty="0"/>
              <a:t>(3.)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388" y="1196975"/>
            <a:ext cx="8229600" cy="4103688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None/>
              <a:defRPr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проведения лотереи отпечатали 2000 билетов, из которых 100 выигрышных. Какова вероятность того, что купленный билет окажется выигрышным?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Решение.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lang="ru-RU" sz="28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2800" i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Общее число исходов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равно количеству лотерейных билетов, то есть 2000.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2800" i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Благоприятных исходов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купить выигрышный билет-100.</a:t>
            </a:r>
          </a:p>
          <a:p>
            <a:pPr>
              <a:buFont typeface="Arial" panose="020B0604020202020204" pitchFamily="34" charset="0"/>
              <a:buNone/>
              <a:defRPr/>
            </a:pP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anose="020B0604020202020204" pitchFamily="34" charset="0"/>
              <a:buNone/>
              <a:defRPr/>
            </a:pP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5025" y="519244"/>
            <a:ext cx="1963999" cy="5847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200" b="1" i="1" kern="0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1</a:t>
            </a:r>
            <a:endParaRPr lang="ru-RU" sz="32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179388" y="4922838"/>
          <a:ext cx="4586287" cy="1052512"/>
        </p:xfrm>
        <a:graphic>
          <a:graphicData uri="http://schemas.openxmlformats.org/presentationml/2006/ole">
            <p:oleObj spid="_x0000_s168968" name="Уравнение" r:id="rId3" imgW="1701800" imgH="393700" progId="Equation.3">
              <p:embed/>
            </p:oleObj>
          </a:graphicData>
        </a:graphic>
      </p:graphicFrame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295275" y="6165850"/>
            <a:ext cx="215106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Arial" charset="0"/>
              <a:buNone/>
            </a:pPr>
            <a:r>
              <a:rPr lang="ru-RU" altLang="ru-RU" sz="28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Ответ:0,05.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267744" y="41936"/>
            <a:ext cx="4540025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i="1" kern="0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 примерах учимся</a:t>
            </a:r>
            <a:endParaRPr lang="ru-RU" sz="36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391" name="Рисунок 1" descr="MC900434411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83525" y="180975"/>
            <a:ext cx="1050925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0767035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131358" y="116632"/>
            <a:ext cx="8809276" cy="66002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/>
              <a:t>1. Три друга при встрече обменялись рукопожатиями. Сколько всего было сделано рукопожатий? </a:t>
            </a:r>
            <a:r>
              <a:rPr lang="ru-RU" i="1" dirty="0"/>
              <a:t>(3.)</a:t>
            </a:r>
            <a:endParaRPr lang="ru-RU" dirty="0"/>
          </a:p>
          <a:p>
            <a:r>
              <a:rPr lang="ru-RU" dirty="0"/>
              <a:t>2. Есть помидоры, огурцы и лук. Сколько различных салатов можно приготовить, если в каждый из них должны входить в равных долях 2 различных вида овощей? </a:t>
            </a:r>
            <a:r>
              <a:rPr lang="ru-RU" i="1" dirty="0"/>
              <a:t>(3.)</a:t>
            </a:r>
            <a:endParaRPr lang="ru-RU" dirty="0"/>
          </a:p>
          <a:p>
            <a:r>
              <a:rPr lang="ru-RU" dirty="0"/>
              <a:t>3. Перечислить все возможные способы разложения по двум вазам одного яблока и одной груши. </a:t>
            </a:r>
            <a:r>
              <a:rPr lang="ru-RU" i="1" dirty="0"/>
              <a:t>(4.)</a:t>
            </a:r>
            <a:endParaRPr lang="ru-RU" dirty="0"/>
          </a:p>
          <a:p>
            <a:r>
              <a:rPr lang="ru-RU" dirty="0" smtClean="0"/>
              <a:t>4. Сколькими способами Петя и Вова могут занять 2 места за одной двухместной партой? </a:t>
            </a:r>
            <a:r>
              <a:rPr lang="ru-RU" i="1" dirty="0" smtClean="0"/>
              <a:t>(2.)</a:t>
            </a:r>
            <a:endParaRPr lang="ru-RU" dirty="0" smtClean="0"/>
          </a:p>
          <a:p>
            <a:r>
              <a:rPr lang="ru-RU" dirty="0" smtClean="0"/>
              <a:t>5</a:t>
            </a:r>
            <a:r>
              <a:rPr lang="ru-RU" dirty="0"/>
              <a:t>. Сколько подарочных наборов можно составить:</a:t>
            </a:r>
          </a:p>
          <a:p>
            <a:r>
              <a:rPr lang="ru-RU" dirty="0"/>
              <a:t>1) из одного предмета; </a:t>
            </a:r>
            <a:r>
              <a:rPr lang="ru-RU" i="1" dirty="0"/>
              <a:t>(1.)</a:t>
            </a:r>
            <a:endParaRPr lang="ru-RU" dirty="0"/>
          </a:p>
          <a:p>
            <a:r>
              <a:rPr lang="ru-RU" dirty="0"/>
              <a:t>2) из двух предметов, если в наличии имеются одна ваза и одна ветка сирени? </a:t>
            </a:r>
            <a:r>
              <a:rPr lang="ru-RU" i="1" dirty="0"/>
              <a:t>(3.)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4138" y="1073150"/>
            <a:ext cx="8686800" cy="192087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кошельке находятся 4 монеты достоинством 2 рубля,8 монет достоинством 5 рублей и 8 монет достоинством 1 рубль. Случайным образом из кошелька вытаскивают одну монету. Какова вероятность того, что будет вытащена пятирублевая монета?</a:t>
            </a:r>
          </a:p>
          <a:p>
            <a:pPr>
              <a:buFont typeface="Arial" panose="020B0604020202020204" pitchFamily="34" charset="0"/>
              <a:buNone/>
              <a:defRPr/>
            </a:pPr>
            <a:endParaRPr lang="ru-RU" sz="2800" i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anose="020B0604020202020204" pitchFamily="34" charset="0"/>
              <a:buNone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anose="020B0604020202020204" pitchFamily="34" charset="0"/>
              <a:buNone/>
              <a:defRPr/>
            </a:pPr>
            <a:endParaRPr lang="ru-RU" sz="2800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anose="020B0604020202020204" pitchFamily="34" charset="0"/>
              <a:buNone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anose="020B0604020202020204" pitchFamily="34" charset="0"/>
              <a:buNone/>
              <a:defRPr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79388" y="3284538"/>
          <a:ext cx="4321175" cy="2152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685"/>
                <a:gridCol w="1800490"/>
              </a:tblGrid>
              <a:tr h="50415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55" marR="91455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55" marR="91455" marT="45729" marB="45729"/>
                </a:tc>
              </a:tr>
              <a:tr h="50415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55" marR="91455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55" marR="91455" marT="45729" marB="45729"/>
                </a:tc>
              </a:tr>
              <a:tr h="50415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55" marR="91455" marT="45729" marB="4572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55" marR="91455" marT="45729" marB="45729"/>
                </a:tc>
              </a:tr>
              <a:tr h="64020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55" marR="91455" marT="45729" marB="4572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800" dirty="0"/>
                    </a:p>
                  </a:txBody>
                  <a:tcPr marL="91455" marR="91455" marT="45729" marB="45729"/>
                </a:tc>
              </a:tr>
            </a:tbl>
          </a:graphicData>
        </a:graphic>
      </p:graphicFrame>
      <p:sp>
        <p:nvSpPr>
          <p:cNvPr id="17428" name="TextBox 5"/>
          <p:cNvSpPr txBox="1">
            <a:spLocks noChangeArrowheads="1"/>
          </p:cNvSpPr>
          <p:nvPr/>
        </p:nvSpPr>
        <p:spPr bwMode="auto">
          <a:xfrm>
            <a:off x="179388" y="3284538"/>
            <a:ext cx="25923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Достоинство монет</a:t>
            </a:r>
          </a:p>
        </p:txBody>
      </p:sp>
      <p:sp>
        <p:nvSpPr>
          <p:cNvPr id="17429" name="TextBox 6"/>
          <p:cNvSpPr txBox="1">
            <a:spLocks noChangeArrowheads="1"/>
          </p:cNvSpPr>
          <p:nvPr/>
        </p:nvSpPr>
        <p:spPr bwMode="auto">
          <a:xfrm>
            <a:off x="2771775" y="3284538"/>
            <a:ext cx="16557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Количество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55650" y="3773488"/>
            <a:ext cx="10795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2 руб.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55650" y="4340225"/>
            <a:ext cx="10080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5 руб.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755650" y="4932363"/>
            <a:ext cx="10080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1 руб.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217863" y="3743325"/>
            <a:ext cx="36036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80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167063" y="4327525"/>
            <a:ext cx="647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80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572000" y="3424238"/>
            <a:ext cx="381635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4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altLang="ru-RU" sz="24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Общее</a:t>
            </a:r>
            <a:r>
              <a:rPr lang="ru-RU" altLang="ru-RU" sz="24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число исходов:</a:t>
            </a:r>
          </a:p>
          <a:p>
            <a:endParaRPr lang="ru-RU" altLang="ru-RU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92638" y="4297363"/>
            <a:ext cx="417830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4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altLang="ru-RU" sz="24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Благоприятные</a:t>
            </a:r>
            <a:r>
              <a:rPr lang="ru-RU" altLang="ru-RU" sz="24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исходы:</a:t>
            </a:r>
          </a:p>
          <a:p>
            <a:endParaRPr lang="ru-RU" altLang="ru-RU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5197475" y="3829050"/>
            <a:ext cx="165735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4+8+8=20.</a:t>
            </a:r>
          </a:p>
          <a:p>
            <a:endParaRPr lang="ru-RU" altLang="ru-RU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8278813" y="4297363"/>
            <a:ext cx="7921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167063" y="4932363"/>
            <a:ext cx="7921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80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145088" y="5983288"/>
            <a:ext cx="25209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8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Ответ: 0,4.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5621338" y="3067050"/>
            <a:ext cx="14716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4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2230550" y="90269"/>
            <a:ext cx="4540025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i="1" kern="0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 примерах учимся</a:t>
            </a:r>
            <a:endParaRPr lang="ru-RU" sz="36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443" name="Рисунок 1" descr="MC900434411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13688" y="146050"/>
            <a:ext cx="1052512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Прямоугольник 25"/>
          <p:cNvSpPr/>
          <p:nvPr/>
        </p:nvSpPr>
        <p:spPr>
          <a:xfrm>
            <a:off x="95025" y="519244"/>
            <a:ext cx="1963999" cy="5847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200" b="1" i="1" kern="0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2</a:t>
            </a:r>
            <a:endParaRPr lang="ru-RU" sz="32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8" name="Object 6"/>
          <p:cNvGraphicFramePr>
            <a:graphicFrameLocks noChangeAspect="1"/>
          </p:cNvGraphicFramePr>
          <p:nvPr/>
        </p:nvGraphicFramePr>
        <p:xfrm>
          <a:off x="4868863" y="4865688"/>
          <a:ext cx="3184525" cy="820737"/>
        </p:xfrm>
        <a:graphic>
          <a:graphicData uri="http://schemas.openxmlformats.org/presentationml/2006/ole">
            <p:oleObj spid="_x0000_s176135" name="Уравнение" r:id="rId4" imgW="1473200" imgH="393700" progId="Equation.3">
              <p:embed/>
            </p:oleObj>
          </a:graphicData>
        </a:graphic>
      </p:graphicFrame>
      <p:sp>
        <p:nvSpPr>
          <p:cNvPr id="30" name="Половина рамки 29"/>
          <p:cNvSpPr/>
          <p:nvPr/>
        </p:nvSpPr>
        <p:spPr>
          <a:xfrm rot="13471809">
            <a:off x="3829050" y="4216400"/>
            <a:ext cx="376238" cy="369888"/>
          </a:xfrm>
          <a:prstGeom prst="halfFrame">
            <a:avLst>
              <a:gd name="adj1" fmla="val 14146"/>
              <a:gd name="adj2" fmla="val 12977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51435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6" grpId="0"/>
      <p:bldP spid="18" grpId="0"/>
      <p:bldP spid="19" grpId="0"/>
      <p:bldP spid="21" grpId="0"/>
      <p:bldP spid="20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31358" y="116632"/>
            <a:ext cx="8809276" cy="66002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/>
              <a:t>1. Три друга при встрече обменялись рукопожатиями. Сколько всего было сделано рукопожатий? </a:t>
            </a:r>
            <a:r>
              <a:rPr lang="ru-RU" i="1" dirty="0"/>
              <a:t>(3.)</a:t>
            </a:r>
            <a:endParaRPr lang="ru-RU" dirty="0"/>
          </a:p>
          <a:p>
            <a:r>
              <a:rPr lang="ru-RU" dirty="0"/>
              <a:t>2. Есть помидоры, огурцы и лук. Сколько различных салатов можно приготовить, если в каждый из них должны входить в равных долях 2 различных вида овощей? </a:t>
            </a:r>
            <a:r>
              <a:rPr lang="ru-RU" i="1" dirty="0"/>
              <a:t>(3.)</a:t>
            </a:r>
            <a:endParaRPr lang="ru-RU" dirty="0"/>
          </a:p>
          <a:p>
            <a:r>
              <a:rPr lang="ru-RU" dirty="0"/>
              <a:t>3. Перечислить все возможные способы разложения по двум вазам одного яблока и одной груши. </a:t>
            </a:r>
            <a:r>
              <a:rPr lang="ru-RU" i="1" dirty="0"/>
              <a:t>(4.)</a:t>
            </a:r>
            <a:endParaRPr lang="ru-RU" dirty="0"/>
          </a:p>
          <a:p>
            <a:r>
              <a:rPr lang="ru-RU" dirty="0" smtClean="0"/>
              <a:t>4. Сколькими способами Петя и Вова могут занять 2 места за одной двухместной партой? </a:t>
            </a:r>
            <a:r>
              <a:rPr lang="ru-RU" i="1" dirty="0" smtClean="0"/>
              <a:t>(2.)</a:t>
            </a:r>
            <a:endParaRPr lang="ru-RU" dirty="0" smtClean="0"/>
          </a:p>
          <a:p>
            <a:r>
              <a:rPr lang="ru-RU" dirty="0" smtClean="0"/>
              <a:t>5</a:t>
            </a:r>
            <a:r>
              <a:rPr lang="ru-RU" dirty="0"/>
              <a:t>. Сколько подарочных наборов можно составить:</a:t>
            </a:r>
          </a:p>
          <a:p>
            <a:r>
              <a:rPr lang="ru-RU" dirty="0"/>
              <a:t>1) из одного предмета; </a:t>
            </a:r>
            <a:r>
              <a:rPr lang="ru-RU" i="1" dirty="0"/>
              <a:t>(1.)</a:t>
            </a:r>
            <a:endParaRPr lang="ru-RU" dirty="0"/>
          </a:p>
          <a:p>
            <a:r>
              <a:rPr lang="ru-RU" dirty="0"/>
              <a:t>2) из двух предметов, если в наличии имеются одна ваза и одна ветка сирени? </a:t>
            </a:r>
            <a:r>
              <a:rPr lang="ru-RU" i="1" dirty="0"/>
              <a:t>(3.)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825" y="1023938"/>
            <a:ext cx="8507413" cy="207327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В чемпионате по гимнастике участвуют 70 спортсменок: 29 из Сербии,27 из Хорватии, остальные -  из Словении. Порядок, в котором выступают гимнастки, определяется жребием. Найдите вероятность того, что спортсменка, выступающая первой, окажется из Словении.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0825" y="3141663"/>
          <a:ext cx="4321175" cy="2447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568"/>
                <a:gridCol w="2232607"/>
              </a:tblGrid>
              <a:tr h="611981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55" marR="91455" marT="45714" marB="45714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55" marR="91455" marT="45714" marB="45714"/>
                </a:tc>
              </a:tr>
              <a:tr h="611981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55" marR="91455" marT="45714" marB="45714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55" marR="91455" marT="45714" marB="45714"/>
                </a:tc>
              </a:tr>
              <a:tr h="611981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55" marR="91455" marT="45714" marB="45714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55" marR="91455" marT="45714" marB="45714"/>
                </a:tc>
              </a:tr>
              <a:tr h="611981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55" marR="91455" marT="45714" marB="45714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55" marR="91455" marT="45714" marB="45714"/>
                </a:tc>
              </a:tr>
            </a:tbl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23850" y="3213100"/>
            <a:ext cx="19446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Всего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411413" y="3213100"/>
            <a:ext cx="12239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70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23850" y="3860800"/>
            <a:ext cx="18716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Из Сербии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23850" y="4437063"/>
            <a:ext cx="19446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Из Хорватии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23850" y="5013325"/>
            <a:ext cx="2016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Из Словении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411413" y="3789363"/>
            <a:ext cx="6889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800">
                <a:latin typeface="Times New Roman" pitchFamily="18" charset="0"/>
                <a:cs typeface="Times New Roman" pitchFamily="18" charset="0"/>
              </a:rPr>
              <a:t>29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411413" y="4437063"/>
            <a:ext cx="6175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800">
                <a:latin typeface="Times New Roman" pitchFamily="18" charset="0"/>
                <a:cs typeface="Times New Roman" pitchFamily="18" charset="0"/>
              </a:rPr>
              <a:t>27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268538" y="5070475"/>
            <a:ext cx="20875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1" hangingPunct="1"/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70-(29+27)=14</a:t>
            </a:r>
          </a:p>
        </p:txBody>
      </p:sp>
      <p:sp>
        <p:nvSpPr>
          <p:cNvPr id="18460" name="Rectangle 1"/>
          <p:cNvSpPr>
            <a:spLocks noChangeArrowheads="1"/>
          </p:cNvSpPr>
          <p:nvPr/>
        </p:nvSpPr>
        <p:spPr bwMode="auto">
          <a:xfrm>
            <a:off x="0" y="44450"/>
            <a:ext cx="460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1" hangingPunct="1"/>
            <a:endParaRPr lang="ru-RU" altLang="ru-RU">
              <a:cs typeface="Arial" charset="0"/>
            </a:endParaRPr>
          </a:p>
        </p:txBody>
      </p:sp>
      <p:sp>
        <p:nvSpPr>
          <p:cNvPr id="18461" name="Rectangle 1"/>
          <p:cNvSpPr>
            <a:spLocks noChangeArrowheads="1"/>
          </p:cNvSpPr>
          <p:nvPr/>
        </p:nvSpPr>
        <p:spPr bwMode="auto">
          <a:xfrm flipV="1">
            <a:off x="1116013" y="912813"/>
            <a:ext cx="863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1" hangingPunct="1"/>
            <a:endParaRPr lang="ru-RU" altLang="ru-RU">
              <a:cs typeface="Arial" charset="0"/>
            </a:endParaRPr>
          </a:p>
        </p:txBody>
      </p:sp>
      <p:sp>
        <p:nvSpPr>
          <p:cNvPr id="18462" name="Rectangle 1"/>
          <p:cNvSpPr>
            <a:spLocks noChangeArrowheads="1"/>
          </p:cNvSpPr>
          <p:nvPr/>
        </p:nvSpPr>
        <p:spPr bwMode="auto">
          <a:xfrm>
            <a:off x="152400" y="196850"/>
            <a:ext cx="460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1" hangingPunct="1"/>
            <a:endParaRPr lang="ru-RU" altLang="ru-RU">
              <a:cs typeface="Arial" charset="0"/>
            </a:endParaRPr>
          </a:p>
        </p:txBody>
      </p:sp>
      <p:sp>
        <p:nvSpPr>
          <p:cNvPr id="18463" name="Rectangle 1"/>
          <p:cNvSpPr>
            <a:spLocks noChangeArrowheads="1"/>
          </p:cNvSpPr>
          <p:nvPr/>
        </p:nvSpPr>
        <p:spPr bwMode="auto">
          <a:xfrm flipH="1">
            <a:off x="350838" y="349250"/>
            <a:ext cx="10525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1" hangingPunct="1"/>
            <a:endParaRPr lang="ru-RU" altLang="ru-RU">
              <a:cs typeface="Arial" charset="0"/>
            </a:endParaRPr>
          </a:p>
        </p:txBody>
      </p:sp>
      <p:sp>
        <p:nvSpPr>
          <p:cNvPr id="18464" name="Rectangle 1"/>
          <p:cNvSpPr>
            <a:spLocks noChangeArrowheads="1"/>
          </p:cNvSpPr>
          <p:nvPr/>
        </p:nvSpPr>
        <p:spPr bwMode="auto">
          <a:xfrm>
            <a:off x="304800" y="349250"/>
            <a:ext cx="460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1" hangingPunct="1"/>
            <a:endParaRPr lang="ru-RU" altLang="ru-RU">
              <a:cs typeface="Arial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7912100" y="3327400"/>
            <a:ext cx="7921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800">
                <a:latin typeface="Times New Roman" pitchFamily="18" charset="0"/>
                <a:cs typeface="Times New Roman" pitchFamily="18" charset="0"/>
              </a:rPr>
              <a:t>70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8320088" y="4065588"/>
            <a:ext cx="108108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800">
                <a:latin typeface="Times New Roman" pitchFamily="18" charset="0"/>
                <a:cs typeface="Times New Roman" pitchFamily="18" charset="0"/>
              </a:rPr>
              <a:t>14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175419" y="519351"/>
            <a:ext cx="1963999" cy="5847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200" b="1" i="1" kern="0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3</a:t>
            </a:r>
            <a:endParaRPr lang="ru-RU" sz="32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195513" y="-18493"/>
            <a:ext cx="4540025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i="1" kern="0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 примерах учимся</a:t>
            </a:r>
            <a:endParaRPr lang="ru-RU" sz="36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469" name="Рисунок 1" descr="MC900434411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04175" y="142875"/>
            <a:ext cx="1052513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343525" y="2903538"/>
            <a:ext cx="14716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4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4562475" y="3367088"/>
            <a:ext cx="3432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4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altLang="ru-RU" sz="24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Общее</a:t>
            </a:r>
            <a:r>
              <a:rPr lang="ru-RU" altLang="ru-RU" sz="24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число исходов: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4560888" y="4078288"/>
            <a:ext cx="3898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4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2) Благоприятные исходы:</a:t>
            </a:r>
          </a:p>
        </p:txBody>
      </p:sp>
      <p:sp>
        <p:nvSpPr>
          <p:cNvPr id="38" name="Половина рамки 37"/>
          <p:cNvSpPr/>
          <p:nvPr/>
        </p:nvSpPr>
        <p:spPr>
          <a:xfrm rot="13471809">
            <a:off x="4275138" y="4959350"/>
            <a:ext cx="377825" cy="371475"/>
          </a:xfrm>
          <a:prstGeom prst="halfFrame">
            <a:avLst>
              <a:gd name="adj1" fmla="val 14146"/>
              <a:gd name="adj2" fmla="val 12977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39" name="Object 6"/>
          <p:cNvGraphicFramePr>
            <a:graphicFrameLocks noChangeAspect="1"/>
          </p:cNvGraphicFramePr>
          <p:nvPr/>
        </p:nvGraphicFramePr>
        <p:xfrm>
          <a:off x="4729163" y="4787900"/>
          <a:ext cx="3184525" cy="820738"/>
        </p:xfrm>
        <a:graphic>
          <a:graphicData uri="http://schemas.openxmlformats.org/presentationml/2006/ole">
            <p:oleObj spid="_x0000_s175111" name="Уравнение" r:id="rId5" imgW="1473200" imgH="393700" progId="Equation.3">
              <p:embed/>
            </p:oleObj>
          </a:graphicData>
        </a:graphic>
      </p:graphicFrame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5018088" y="5751513"/>
            <a:ext cx="25209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8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Ответ: 0,2.</a:t>
            </a:r>
          </a:p>
        </p:txBody>
      </p:sp>
    </p:spTree>
    <p:extLst>
      <p:ext uri="{BB962C8B-B14F-4D97-AF65-F5344CB8AC3E}">
        <p14:creationId xmlns:p14="http://schemas.microsoft.com/office/powerpoint/2010/main" xmlns="" val="4025084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  <p:bldP spid="8" grpId="0"/>
      <p:bldP spid="9" grpId="0"/>
      <p:bldP spid="10" grpId="0"/>
      <p:bldP spid="11" grpId="0"/>
      <p:bldP spid="1026" grpId="0"/>
      <p:bldP spid="24" grpId="0"/>
      <p:bldP spid="26" grpId="0"/>
      <p:bldP spid="35" grpId="0"/>
      <p:bldP spid="37" grpId="0"/>
      <p:bldP spid="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131358" y="116632"/>
            <a:ext cx="8809276" cy="66002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/>
              <a:t>1. Три друга при встрече обменялись рукопожатиями. Сколько всего было сделано рукопожатий? </a:t>
            </a:r>
            <a:r>
              <a:rPr lang="ru-RU" i="1" dirty="0"/>
              <a:t>(3.)</a:t>
            </a:r>
            <a:endParaRPr lang="ru-RU" dirty="0"/>
          </a:p>
          <a:p>
            <a:r>
              <a:rPr lang="ru-RU" dirty="0"/>
              <a:t>2. Есть помидоры, огурцы и лук. Сколько различных салатов можно приготовить, если в каждый из них должны входить в равных долях 2 различных вида овощей? </a:t>
            </a:r>
            <a:r>
              <a:rPr lang="ru-RU" i="1" dirty="0"/>
              <a:t>(3.)</a:t>
            </a:r>
            <a:endParaRPr lang="ru-RU" dirty="0"/>
          </a:p>
          <a:p>
            <a:r>
              <a:rPr lang="ru-RU" dirty="0"/>
              <a:t>3. Перечислить все возможные способы разложения по двум вазам одного яблока и одной груши. </a:t>
            </a:r>
            <a:r>
              <a:rPr lang="ru-RU" i="1" dirty="0"/>
              <a:t>(4.)</a:t>
            </a:r>
            <a:endParaRPr lang="ru-RU" dirty="0"/>
          </a:p>
          <a:p>
            <a:r>
              <a:rPr lang="ru-RU" dirty="0" smtClean="0"/>
              <a:t>4. Сколькими способами Петя и Вова могут занять 2 места за одной двухместной партой? </a:t>
            </a:r>
            <a:r>
              <a:rPr lang="ru-RU" i="1" dirty="0" smtClean="0"/>
              <a:t>(2.)</a:t>
            </a:r>
            <a:endParaRPr lang="ru-RU" dirty="0" smtClean="0"/>
          </a:p>
          <a:p>
            <a:r>
              <a:rPr lang="ru-RU" dirty="0" smtClean="0"/>
              <a:t>5</a:t>
            </a:r>
            <a:r>
              <a:rPr lang="ru-RU" dirty="0"/>
              <a:t>. Сколько подарочных наборов можно составить:</a:t>
            </a:r>
          </a:p>
          <a:p>
            <a:r>
              <a:rPr lang="ru-RU" dirty="0"/>
              <a:t>1) из одного предмета; </a:t>
            </a:r>
            <a:r>
              <a:rPr lang="ru-RU" i="1" dirty="0"/>
              <a:t>(1.)</a:t>
            </a:r>
            <a:endParaRPr lang="ru-RU" dirty="0"/>
          </a:p>
          <a:p>
            <a:r>
              <a:rPr lang="ru-RU" dirty="0"/>
              <a:t>2) из двух предметов, если в наличии имеются одна ваза и одна ветка сирени? </a:t>
            </a:r>
            <a:r>
              <a:rPr lang="ru-RU" i="1" dirty="0"/>
              <a:t>(3.)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9375" y="1122363"/>
            <a:ext cx="8713788" cy="1141412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Фабрика выпускает сумки. В среднем 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100 новых сумок три сумки имеют скрытый дефект. Найдите вероятность того, что случайно выбранная в магазине сумка окажется 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качественной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79388" y="2390775"/>
          <a:ext cx="4464050" cy="23034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388"/>
                <a:gridCol w="2087662"/>
              </a:tblGrid>
              <a:tr h="767821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04" marB="45704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04" marB="45704"/>
                </a:tc>
              </a:tr>
              <a:tr h="767821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04" marB="45704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04" marB="45704"/>
                </a:tc>
              </a:tr>
              <a:tr h="767821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04" marB="45704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04" marB="45704"/>
                </a:tc>
              </a:tr>
            </a:tbl>
          </a:graphicData>
        </a:graphic>
      </p:graphicFrame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23850" y="2498725"/>
            <a:ext cx="230346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Всего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148013" y="2498725"/>
            <a:ext cx="122396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100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23850" y="3221038"/>
            <a:ext cx="20891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800">
                <a:latin typeface="Times New Roman" pitchFamily="18" charset="0"/>
                <a:cs typeface="Times New Roman" pitchFamily="18" charset="0"/>
              </a:rPr>
              <a:t>С дефектом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381375" y="3294063"/>
            <a:ext cx="6889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80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31800" y="4035425"/>
            <a:ext cx="208756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800">
                <a:latin typeface="Times New Roman" pitchFamily="18" charset="0"/>
                <a:cs typeface="Times New Roman" pitchFamily="18" charset="0"/>
              </a:rPr>
              <a:t>Без дефекта</a:t>
            </a:r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2446338" y="4017963"/>
            <a:ext cx="2197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1" hangingPunct="1"/>
            <a:r>
              <a:rPr lang="ru-RU" altLang="ru-RU" sz="2800">
                <a:latin typeface="Times New Roman" pitchFamily="18" charset="0"/>
                <a:cs typeface="Times New Roman" pitchFamily="18" charset="0"/>
              </a:rPr>
              <a:t>100 − 3=97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8280400" y="3376613"/>
            <a:ext cx="8636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800">
                <a:latin typeface="Times New Roman" pitchFamily="18" charset="0"/>
                <a:cs typeface="Times New Roman" pitchFamily="18" charset="0"/>
              </a:rPr>
              <a:t>97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7980363" y="2757488"/>
            <a:ext cx="7239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2800">
                <a:latin typeface="Times New Roman" pitchFamily="18" charset="0"/>
                <a:cs typeface="Times New Roman" pitchFamily="18" charset="0"/>
              </a:rPr>
              <a:t>100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2253568" y="-17681"/>
            <a:ext cx="4540025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i="1" kern="0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 примерах учимся</a:t>
            </a:r>
            <a:endParaRPr lang="ru-RU" sz="36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482" name="Рисунок 1" descr="MC900434411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04175" y="142875"/>
            <a:ext cx="1052513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Прямоугольник 27"/>
          <p:cNvSpPr/>
          <p:nvPr/>
        </p:nvSpPr>
        <p:spPr>
          <a:xfrm>
            <a:off x="175419" y="519351"/>
            <a:ext cx="1963999" cy="5847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200" b="1" i="1" kern="0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4</a:t>
            </a:r>
            <a:endParaRPr lang="ru-RU" sz="32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5792788" y="2389188"/>
            <a:ext cx="1473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4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643438" y="2798763"/>
            <a:ext cx="3432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4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altLang="ru-RU" sz="24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Общее</a:t>
            </a:r>
            <a:r>
              <a:rPr lang="ru-RU" altLang="ru-RU" sz="24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число исходов: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572000" y="3429000"/>
            <a:ext cx="3898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4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altLang="ru-RU" sz="24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Благоприятные</a:t>
            </a:r>
            <a:r>
              <a:rPr lang="ru-RU" altLang="ru-RU" sz="24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исходы:</a:t>
            </a:r>
          </a:p>
        </p:txBody>
      </p:sp>
      <p:graphicFrame>
        <p:nvGraphicFramePr>
          <p:cNvPr id="32" name="Object 6"/>
          <p:cNvGraphicFramePr>
            <a:graphicFrameLocks noChangeAspect="1"/>
          </p:cNvGraphicFramePr>
          <p:nvPr/>
        </p:nvGraphicFramePr>
        <p:xfrm>
          <a:off x="4732338" y="4132263"/>
          <a:ext cx="3459162" cy="820737"/>
        </p:xfrm>
        <a:graphic>
          <a:graphicData uri="http://schemas.openxmlformats.org/presentationml/2006/ole">
            <p:oleObj spid="_x0000_s173063" name="Уравнение" r:id="rId4" imgW="1600200" imgH="393700" progId="Equation.3">
              <p:embed/>
            </p:oleObj>
          </a:graphicData>
        </a:graphic>
      </p:graphicFrame>
      <p:sp>
        <p:nvSpPr>
          <p:cNvPr id="33" name="Половина рамки 32"/>
          <p:cNvSpPr/>
          <p:nvPr/>
        </p:nvSpPr>
        <p:spPr>
          <a:xfrm rot="13471809">
            <a:off x="4246563" y="3903663"/>
            <a:ext cx="377825" cy="371475"/>
          </a:xfrm>
          <a:prstGeom prst="halfFrame">
            <a:avLst>
              <a:gd name="adj1" fmla="val 14146"/>
              <a:gd name="adj2" fmla="val 12977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5018088" y="5751513"/>
            <a:ext cx="25209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8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Ответ: 0,97.</a:t>
            </a:r>
          </a:p>
        </p:txBody>
      </p:sp>
    </p:spTree>
    <p:extLst>
      <p:ext uri="{BB962C8B-B14F-4D97-AF65-F5344CB8AC3E}">
        <p14:creationId xmlns:p14="http://schemas.microsoft.com/office/powerpoint/2010/main" xmlns="" val="38545789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0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/>
      <p:bldP spid="10" grpId="0"/>
      <p:bldP spid="11" grpId="0"/>
      <p:bldP spid="12" grpId="0"/>
      <p:bldP spid="13" grpId="0"/>
      <p:bldP spid="10241" grpId="0"/>
      <p:bldP spid="19" grpId="0"/>
      <p:bldP spid="22" grpId="0"/>
      <p:bldP spid="29" grpId="0"/>
      <p:bldP spid="30" grpId="0"/>
      <p:bldP spid="31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рямоугольник 28"/>
          <p:cNvSpPr/>
          <p:nvPr/>
        </p:nvSpPr>
        <p:spPr>
          <a:xfrm>
            <a:off x="131358" y="116632"/>
            <a:ext cx="8809276" cy="66002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/>
              <a:t>1. Три друга при встрече обменялись рукопожатиями. Сколько всего было сделано рукопожатий? </a:t>
            </a:r>
            <a:r>
              <a:rPr lang="ru-RU" i="1" dirty="0"/>
              <a:t>(3.)</a:t>
            </a:r>
            <a:endParaRPr lang="ru-RU" dirty="0"/>
          </a:p>
          <a:p>
            <a:r>
              <a:rPr lang="ru-RU" dirty="0"/>
              <a:t>2. Есть помидоры, огурцы и лук. Сколько различных салатов можно приготовить, если в каждый из них должны входить в равных долях 2 различных вида овощей? </a:t>
            </a:r>
            <a:r>
              <a:rPr lang="ru-RU" i="1" dirty="0"/>
              <a:t>(3.)</a:t>
            </a:r>
            <a:endParaRPr lang="ru-RU" dirty="0"/>
          </a:p>
          <a:p>
            <a:r>
              <a:rPr lang="ru-RU" dirty="0"/>
              <a:t>3. Перечислить все возможные способы разложения по двум вазам одного яблока и одной груши. </a:t>
            </a:r>
            <a:r>
              <a:rPr lang="ru-RU" i="1" dirty="0"/>
              <a:t>(4.)</a:t>
            </a:r>
            <a:endParaRPr lang="ru-RU" dirty="0"/>
          </a:p>
          <a:p>
            <a:r>
              <a:rPr lang="ru-RU" dirty="0" smtClean="0"/>
              <a:t>4. Сколькими способами Петя и Вова могут занять 2 места за одной двухместной партой? </a:t>
            </a:r>
            <a:r>
              <a:rPr lang="ru-RU" i="1" dirty="0" smtClean="0"/>
              <a:t>(2.)</a:t>
            </a:r>
            <a:endParaRPr lang="ru-RU" dirty="0" smtClean="0"/>
          </a:p>
          <a:p>
            <a:r>
              <a:rPr lang="ru-RU" dirty="0" smtClean="0"/>
              <a:t>5</a:t>
            </a:r>
            <a:r>
              <a:rPr lang="ru-RU" dirty="0"/>
              <a:t>. Сколько подарочных наборов можно составить:</a:t>
            </a:r>
          </a:p>
          <a:p>
            <a:r>
              <a:rPr lang="ru-RU" dirty="0"/>
              <a:t>1) из одного предмета; </a:t>
            </a:r>
            <a:r>
              <a:rPr lang="ru-RU" i="1" dirty="0"/>
              <a:t>(1.)</a:t>
            </a:r>
            <a:endParaRPr lang="ru-RU" dirty="0"/>
          </a:p>
          <a:p>
            <a:r>
              <a:rPr lang="ru-RU" dirty="0"/>
              <a:t>2) из двух предметов, если в наличии имеются одна ваза и одна ветка сирени? </a:t>
            </a:r>
            <a:r>
              <a:rPr lang="ru-RU" i="1" dirty="0"/>
              <a:t>(3.)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300" y="1068388"/>
            <a:ext cx="8753475" cy="1627187"/>
          </a:xfrm>
        </p:spPr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None/>
              <a:defRPr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Фабрика шьет пиджаки. С среднем </a:t>
            </a:r>
            <a:r>
              <a:rPr lang="ru-RU" sz="3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100 </a:t>
            </a:r>
            <a:r>
              <a:rPr lang="ru-RU" sz="3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качественных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 9 пиджаков имеют скрытый дефект. Найдите вероятность того, что случайно выбранный в магазине пиджак этой фабрики </a:t>
            </a:r>
            <a:r>
              <a:rPr lang="ru-RU" sz="3000" u="sng" dirty="0" smtClean="0">
                <a:latin typeface="Times New Roman" pitchFamily="18" charset="0"/>
                <a:cs typeface="Times New Roman" pitchFamily="18" charset="0"/>
              </a:rPr>
              <a:t>не будет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иметь дефектов.</a:t>
            </a:r>
          </a:p>
          <a:p>
            <a:pPr>
              <a:buFont typeface="Arial" panose="020B0604020202020204" pitchFamily="34" charset="0"/>
              <a:buNone/>
              <a:defRPr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0825" y="2603500"/>
          <a:ext cx="4608513" cy="2449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1"/>
                <a:gridCol w="1728192"/>
              </a:tblGrid>
              <a:tr h="827688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43" marB="45743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43" marB="45743"/>
                </a:tc>
              </a:tr>
              <a:tr h="842567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43" marB="45743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43" marB="45743"/>
                </a:tc>
              </a:tr>
              <a:tr h="779258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43" marB="45743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43" marB="45743"/>
                </a:tc>
              </a:tr>
            </a:tbl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12750" y="2730500"/>
            <a:ext cx="288131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Качественные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79425" y="3519488"/>
            <a:ext cx="23749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800">
                <a:latin typeface="Times New Roman" pitchFamily="18" charset="0"/>
                <a:cs typeface="Times New Roman" pitchFamily="18" charset="0"/>
              </a:rPr>
              <a:t>С дефектом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09600" y="4370388"/>
            <a:ext cx="28082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800">
                <a:latin typeface="Times New Roman" pitchFamily="18" charset="0"/>
                <a:cs typeface="Times New Roman" pitchFamily="18" charset="0"/>
              </a:rPr>
              <a:t>Всего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514725" y="2701925"/>
            <a:ext cx="127476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100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684588" y="3565525"/>
            <a:ext cx="79216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800"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128963" y="4440238"/>
            <a:ext cx="18002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100+9=109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8147050" y="2859088"/>
            <a:ext cx="11525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109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8401050" y="3582988"/>
            <a:ext cx="8636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100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2253568" y="-17681"/>
            <a:ext cx="4540025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i="1" kern="0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 примерах учимся</a:t>
            </a:r>
            <a:endParaRPr lang="ru-RU" sz="36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75419" y="519351"/>
            <a:ext cx="1963999" cy="5847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200" b="1" i="1" kern="0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5</a:t>
            </a:r>
            <a:endParaRPr lang="ru-RU" sz="32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5792788" y="2389188"/>
            <a:ext cx="1473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4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4797425" y="2874963"/>
            <a:ext cx="3432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4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altLang="ru-RU" sz="24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Общее</a:t>
            </a:r>
            <a:r>
              <a:rPr lang="ru-RU" altLang="ru-RU" sz="24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число исходов: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4797425" y="3578225"/>
            <a:ext cx="3898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4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altLang="ru-RU" sz="24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Благоприятные</a:t>
            </a:r>
            <a:r>
              <a:rPr lang="ru-RU" altLang="ru-RU" sz="24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исходы:</a:t>
            </a:r>
          </a:p>
        </p:txBody>
      </p:sp>
      <p:sp>
        <p:nvSpPr>
          <p:cNvPr id="26" name="Половина рамки 25"/>
          <p:cNvSpPr/>
          <p:nvPr/>
        </p:nvSpPr>
        <p:spPr>
          <a:xfrm rot="13471809">
            <a:off x="4475163" y="4132263"/>
            <a:ext cx="377825" cy="371475"/>
          </a:xfrm>
          <a:prstGeom prst="halfFrame">
            <a:avLst>
              <a:gd name="adj1" fmla="val 14146"/>
              <a:gd name="adj2" fmla="val 12977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27" name="Object 6"/>
          <p:cNvGraphicFramePr>
            <a:graphicFrameLocks noChangeAspect="1"/>
          </p:cNvGraphicFramePr>
          <p:nvPr/>
        </p:nvGraphicFramePr>
        <p:xfrm>
          <a:off x="4983163" y="4440238"/>
          <a:ext cx="3459162" cy="820737"/>
        </p:xfrm>
        <a:graphic>
          <a:graphicData uri="http://schemas.openxmlformats.org/presentationml/2006/ole">
            <p:oleObj spid="_x0000_s172039" name="Уравнение" r:id="rId4" imgW="1600200" imgH="393700" progId="Equation.3">
              <p:embed/>
            </p:oleObj>
          </a:graphicData>
        </a:graphic>
      </p:graphicFrame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5018088" y="5751513"/>
            <a:ext cx="25209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8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Ответ: 0,92.</a:t>
            </a:r>
          </a:p>
        </p:txBody>
      </p:sp>
      <p:pic>
        <p:nvPicPr>
          <p:cNvPr id="20513" name="Рисунок 1" descr="MC900434411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04175" y="142875"/>
            <a:ext cx="1052513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0855000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  <p:bldP spid="8" grpId="0"/>
      <p:bldP spid="9" grpId="0"/>
      <p:bldP spid="10" grpId="0"/>
      <p:bldP spid="11" grpId="0"/>
      <p:bldP spid="14" grpId="0"/>
      <p:bldP spid="15" grpId="0"/>
      <p:bldP spid="23" grpId="0"/>
      <p:bldP spid="24" grpId="0"/>
      <p:bldP spid="25" grpId="0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>
            <a:off x="131358" y="116632"/>
            <a:ext cx="8809276" cy="66002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/>
              <a:t>1. Три друга при встрече обменялись рукопожатиями. Сколько всего было сделано рукопожатий? </a:t>
            </a:r>
            <a:r>
              <a:rPr lang="ru-RU" i="1" dirty="0"/>
              <a:t>(3.)</a:t>
            </a:r>
            <a:endParaRPr lang="ru-RU" dirty="0"/>
          </a:p>
          <a:p>
            <a:r>
              <a:rPr lang="ru-RU" dirty="0"/>
              <a:t>2. Есть помидоры, огурцы и лук. Сколько различных салатов можно приготовить, если в каждый из них должны входить в равных долях 2 различных вида овощей? </a:t>
            </a:r>
            <a:r>
              <a:rPr lang="ru-RU" i="1" dirty="0"/>
              <a:t>(3.)</a:t>
            </a:r>
            <a:endParaRPr lang="ru-RU" dirty="0"/>
          </a:p>
          <a:p>
            <a:r>
              <a:rPr lang="ru-RU" dirty="0"/>
              <a:t>3. Перечислить все возможные способы разложения по двум вазам одного яблока и одной груши. </a:t>
            </a:r>
            <a:r>
              <a:rPr lang="ru-RU" i="1" dirty="0"/>
              <a:t>(4.)</a:t>
            </a:r>
            <a:endParaRPr lang="ru-RU" dirty="0"/>
          </a:p>
          <a:p>
            <a:r>
              <a:rPr lang="ru-RU" dirty="0" smtClean="0"/>
              <a:t>4. Сколькими способами Петя и Вова могут занять 2 места за одной двухместной партой? </a:t>
            </a:r>
            <a:r>
              <a:rPr lang="ru-RU" i="1" dirty="0" smtClean="0"/>
              <a:t>(2.)</a:t>
            </a:r>
            <a:endParaRPr lang="ru-RU" dirty="0" smtClean="0"/>
          </a:p>
          <a:p>
            <a:r>
              <a:rPr lang="ru-RU" dirty="0" smtClean="0"/>
              <a:t>5</a:t>
            </a:r>
            <a:r>
              <a:rPr lang="ru-RU" dirty="0"/>
              <a:t>. Сколько подарочных наборов можно составить:</a:t>
            </a:r>
          </a:p>
          <a:p>
            <a:r>
              <a:rPr lang="ru-RU" dirty="0"/>
              <a:t>1) из одного предмета; </a:t>
            </a:r>
            <a:r>
              <a:rPr lang="ru-RU" i="1" dirty="0"/>
              <a:t>(1.)</a:t>
            </a:r>
            <a:endParaRPr lang="ru-RU" dirty="0"/>
          </a:p>
          <a:p>
            <a:r>
              <a:rPr lang="ru-RU" dirty="0"/>
              <a:t>2) из двух предметов, если в наличии имеются одна ваза и одна ветка сирени? </a:t>
            </a:r>
            <a:r>
              <a:rPr lang="ru-RU" i="1" dirty="0"/>
              <a:t>(3.)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23813" y="654050"/>
            <a:ext cx="4932362" cy="3744913"/>
          </a:xfrm>
          <a:prstGeom prst="verticalScroll">
            <a:avLst>
              <a:gd name="adj" fmla="val 16151"/>
            </a:avLst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20000"/>
          </a:bodyPr>
          <a:lstStyle/>
          <a:p>
            <a:pPr>
              <a:buFont typeface="Arial" panose="020B0604020202020204" pitchFamily="34" charset="0"/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среднем </a:t>
            </a:r>
            <a:r>
              <a:rPr lang="ru-RU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из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1000 садовых насосов, поступивших в продажу, 5 подтекают. Найдите вероятность того, что один случайно выбранный для контроля насос не подтекает.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284663" y="714375"/>
            <a:ext cx="4859337" cy="3744913"/>
          </a:xfrm>
          <a:prstGeom prst="verticalScroll">
            <a:avLst>
              <a:gd name="adj" fmla="val 15422"/>
            </a:avLst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20000"/>
          </a:bodyPr>
          <a:lstStyle/>
          <a:p>
            <a:pPr>
              <a:buFont typeface="Arial" panose="020B0604020202020204" pitchFamily="34" charset="0"/>
              <a:buNone/>
              <a:defRPr/>
            </a:pPr>
            <a:r>
              <a:rPr lang="ru-RU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1000 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исправных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зарядных устройств для мобильного телефона в среднем приходится 28 неисправных. Какова вероятность того, что случайно выбранное устройство будет исправным?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288" y="4292600"/>
            <a:ext cx="3671887" cy="8937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Всего (</a:t>
            </a:r>
            <a:r>
              <a:rPr lang="ru-RU" sz="2400" i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общее количество исходов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)-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1000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500563" y="4292600"/>
            <a:ext cx="37433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Всего ( </a:t>
            </a:r>
            <a:r>
              <a:rPr lang="ru-RU" altLang="ru-RU" sz="2400" i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общее количество исходов</a:t>
            </a:r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)-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791200" y="4537075"/>
            <a:ext cx="3603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40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156325" y="4652963"/>
            <a:ext cx="27368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(1000+28=1028)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258888" y="692150"/>
            <a:ext cx="3313112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 предлогом </a:t>
            </a:r>
            <a:r>
              <a:rPr lang="ru-RU" sz="28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из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435600" y="692150"/>
            <a:ext cx="37084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с предлогом </a:t>
            </a:r>
            <a:r>
              <a:rPr lang="ru-RU" sz="28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Группа 3"/>
          <p:cNvGrpSpPr>
            <a:grpSpLocks/>
          </p:cNvGrpSpPr>
          <p:nvPr/>
        </p:nvGrpSpPr>
        <p:grpSpPr bwMode="auto">
          <a:xfrm>
            <a:off x="139700" y="5045075"/>
            <a:ext cx="2736850" cy="498475"/>
            <a:chOff x="155575" y="5105798"/>
            <a:chExt cx="2736850" cy="498042"/>
          </a:xfrm>
        </p:grpSpPr>
        <p:sp>
          <p:nvSpPr>
            <p:cNvPr id="21534" name="TextBox 15"/>
            <p:cNvSpPr txBox="1">
              <a:spLocks noChangeArrowheads="1"/>
            </p:cNvSpPr>
            <p:nvPr/>
          </p:nvSpPr>
          <p:spPr bwMode="auto">
            <a:xfrm rot="10800000" flipV="1">
              <a:off x="155575" y="5105798"/>
              <a:ext cx="273685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altLang="ru-RU" sz="2400">
                  <a:latin typeface="Times New Roman" pitchFamily="18" charset="0"/>
                  <a:cs typeface="Times New Roman" pitchFamily="18" charset="0"/>
                </a:rPr>
                <a:t>Всего:</a:t>
              </a:r>
            </a:p>
          </p:txBody>
        </p:sp>
        <p:sp>
          <p:nvSpPr>
            <p:cNvPr id="21535" name="TextBox 16"/>
            <p:cNvSpPr txBox="1">
              <a:spLocks noChangeArrowheads="1"/>
            </p:cNvSpPr>
            <p:nvPr/>
          </p:nvSpPr>
          <p:spPr bwMode="auto">
            <a:xfrm>
              <a:off x="1043607" y="5142175"/>
              <a:ext cx="101747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altLang="ru-RU" sz="2400">
                  <a:latin typeface="Times New Roman" pitchFamily="18" charset="0"/>
                  <a:cs typeface="Times New Roman" pitchFamily="18" charset="0"/>
                </a:rPr>
                <a:t>1000</a:t>
              </a:r>
            </a:p>
          </p:txBody>
        </p:sp>
      </p:grpSp>
      <p:grpSp>
        <p:nvGrpSpPr>
          <p:cNvPr id="7" name="Группа 6"/>
          <p:cNvGrpSpPr>
            <a:grpSpLocks/>
          </p:cNvGrpSpPr>
          <p:nvPr/>
        </p:nvGrpSpPr>
        <p:grpSpPr bwMode="auto">
          <a:xfrm>
            <a:off x="128588" y="5434013"/>
            <a:ext cx="3048000" cy="481012"/>
            <a:chOff x="128421" y="5433527"/>
            <a:chExt cx="3048000" cy="481539"/>
          </a:xfrm>
        </p:grpSpPr>
        <p:sp>
          <p:nvSpPr>
            <p:cNvPr id="21532" name="TextBox 17"/>
            <p:cNvSpPr txBox="1">
              <a:spLocks noChangeArrowheads="1"/>
            </p:cNvSpPr>
            <p:nvPr/>
          </p:nvSpPr>
          <p:spPr bwMode="auto">
            <a:xfrm rot="10800000" flipV="1">
              <a:off x="128421" y="5433527"/>
              <a:ext cx="3048000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altLang="ru-RU" sz="2400">
                  <a:latin typeface="Times New Roman" pitchFamily="18" charset="0"/>
                  <a:cs typeface="Times New Roman" pitchFamily="18" charset="0"/>
                </a:rPr>
                <a:t>Подтекают:</a:t>
              </a:r>
            </a:p>
          </p:txBody>
        </p:sp>
        <p:sp>
          <p:nvSpPr>
            <p:cNvPr id="21533" name="TextBox 18"/>
            <p:cNvSpPr txBox="1">
              <a:spLocks noChangeArrowheads="1"/>
            </p:cNvSpPr>
            <p:nvPr/>
          </p:nvSpPr>
          <p:spPr bwMode="auto">
            <a:xfrm>
              <a:off x="1638261" y="5453103"/>
              <a:ext cx="61595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altLang="ru-RU" sz="2400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</p:grpSp>
      <p:grpSp>
        <p:nvGrpSpPr>
          <p:cNvPr id="34" name="Группа 33"/>
          <p:cNvGrpSpPr>
            <a:grpSpLocks/>
          </p:cNvGrpSpPr>
          <p:nvPr/>
        </p:nvGrpSpPr>
        <p:grpSpPr bwMode="auto">
          <a:xfrm>
            <a:off x="136525" y="5786438"/>
            <a:ext cx="2916238" cy="471487"/>
            <a:chOff x="136400" y="5786791"/>
            <a:chExt cx="2916238" cy="471882"/>
          </a:xfrm>
        </p:grpSpPr>
        <p:sp>
          <p:nvSpPr>
            <p:cNvPr id="21530" name="TextBox 19"/>
            <p:cNvSpPr txBox="1">
              <a:spLocks noChangeArrowheads="1"/>
            </p:cNvSpPr>
            <p:nvPr/>
          </p:nvSpPr>
          <p:spPr bwMode="auto">
            <a:xfrm>
              <a:off x="136400" y="5796711"/>
              <a:ext cx="2916238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altLang="ru-RU" sz="2400">
                  <a:latin typeface="Times New Roman" pitchFamily="18" charset="0"/>
                  <a:cs typeface="Times New Roman" pitchFamily="18" charset="0"/>
                </a:rPr>
                <a:t>Не подтекают:</a:t>
              </a:r>
            </a:p>
          </p:txBody>
        </p:sp>
        <p:sp>
          <p:nvSpPr>
            <p:cNvPr id="21531" name="TextBox 20"/>
            <p:cNvSpPr txBox="1">
              <a:spLocks noChangeArrowheads="1"/>
            </p:cNvSpPr>
            <p:nvPr/>
          </p:nvSpPr>
          <p:spPr bwMode="auto">
            <a:xfrm>
              <a:off x="2044786" y="5786791"/>
              <a:ext cx="792163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altLang="ru-RU" sz="2400">
                  <a:latin typeface="Times New Roman" pitchFamily="18" charset="0"/>
                  <a:cs typeface="Times New Roman" pitchFamily="18" charset="0"/>
                </a:rPr>
                <a:t>995</a:t>
              </a:r>
            </a:p>
          </p:txBody>
        </p:sp>
      </p:grpSp>
      <p:grpSp>
        <p:nvGrpSpPr>
          <p:cNvPr id="36" name="Группа 35"/>
          <p:cNvGrpSpPr>
            <a:grpSpLocks/>
          </p:cNvGrpSpPr>
          <p:nvPr/>
        </p:nvGrpSpPr>
        <p:grpSpPr bwMode="auto">
          <a:xfrm>
            <a:off x="4667250" y="5386388"/>
            <a:ext cx="3168650" cy="471487"/>
            <a:chOff x="4666750" y="5385868"/>
            <a:chExt cx="3168650" cy="472740"/>
          </a:xfrm>
        </p:grpSpPr>
        <p:sp>
          <p:nvSpPr>
            <p:cNvPr id="21528" name="TextBox 24"/>
            <p:cNvSpPr txBox="1">
              <a:spLocks noChangeArrowheads="1"/>
            </p:cNvSpPr>
            <p:nvPr/>
          </p:nvSpPr>
          <p:spPr bwMode="auto">
            <a:xfrm>
              <a:off x="4666750" y="5385868"/>
              <a:ext cx="3168650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altLang="ru-RU" sz="2400">
                  <a:latin typeface="Times New Roman" pitchFamily="18" charset="0"/>
                  <a:cs typeface="Times New Roman" pitchFamily="18" charset="0"/>
                </a:rPr>
                <a:t>Исправных:</a:t>
              </a:r>
            </a:p>
          </p:txBody>
        </p:sp>
        <p:sp>
          <p:nvSpPr>
            <p:cNvPr id="21529" name="TextBox 26"/>
            <p:cNvSpPr txBox="1">
              <a:spLocks noChangeArrowheads="1"/>
            </p:cNvSpPr>
            <p:nvPr/>
          </p:nvSpPr>
          <p:spPr bwMode="auto">
            <a:xfrm>
              <a:off x="6224003" y="5396646"/>
              <a:ext cx="1079500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altLang="ru-RU" sz="2400">
                  <a:latin typeface="Times New Roman" pitchFamily="18" charset="0"/>
                  <a:cs typeface="Times New Roman" pitchFamily="18" charset="0"/>
                </a:rPr>
                <a:t>1000</a:t>
              </a:r>
            </a:p>
          </p:txBody>
        </p:sp>
      </p:grpSp>
      <p:grpSp>
        <p:nvGrpSpPr>
          <p:cNvPr id="37" name="Группа 36"/>
          <p:cNvGrpSpPr>
            <a:grpSpLocks/>
          </p:cNvGrpSpPr>
          <p:nvPr/>
        </p:nvGrpSpPr>
        <p:grpSpPr bwMode="auto">
          <a:xfrm>
            <a:off x="4659313" y="5811838"/>
            <a:ext cx="3241675" cy="469900"/>
            <a:chOff x="4659108" y="5812088"/>
            <a:chExt cx="3241675" cy="469900"/>
          </a:xfrm>
        </p:grpSpPr>
        <p:sp>
          <p:nvSpPr>
            <p:cNvPr id="21526" name="TextBox 23"/>
            <p:cNvSpPr txBox="1">
              <a:spLocks noChangeArrowheads="1"/>
            </p:cNvSpPr>
            <p:nvPr/>
          </p:nvSpPr>
          <p:spPr bwMode="auto">
            <a:xfrm>
              <a:off x="4659108" y="5821613"/>
              <a:ext cx="3241675" cy="460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altLang="ru-RU" sz="2400">
                  <a:latin typeface="Times New Roman" pitchFamily="18" charset="0"/>
                  <a:cs typeface="Times New Roman" pitchFamily="18" charset="0"/>
                </a:rPr>
                <a:t>Неисправных:</a:t>
              </a:r>
            </a:p>
          </p:txBody>
        </p:sp>
        <p:sp>
          <p:nvSpPr>
            <p:cNvPr id="21527" name="TextBox 27"/>
            <p:cNvSpPr txBox="1">
              <a:spLocks noChangeArrowheads="1"/>
            </p:cNvSpPr>
            <p:nvPr/>
          </p:nvSpPr>
          <p:spPr bwMode="auto">
            <a:xfrm>
              <a:off x="6585435" y="5812088"/>
              <a:ext cx="1008062" cy="460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altLang="ru-RU" sz="2400">
                  <a:latin typeface="Times New Roman" pitchFamily="18" charset="0"/>
                  <a:cs typeface="Times New Roman" pitchFamily="18" charset="0"/>
                </a:rPr>
                <a:t>28</a:t>
              </a:r>
            </a:p>
          </p:txBody>
        </p:sp>
      </p:grpSp>
      <p:grpSp>
        <p:nvGrpSpPr>
          <p:cNvPr id="35" name="Группа 34"/>
          <p:cNvGrpSpPr>
            <a:grpSpLocks/>
          </p:cNvGrpSpPr>
          <p:nvPr/>
        </p:nvGrpSpPr>
        <p:grpSpPr bwMode="auto">
          <a:xfrm>
            <a:off x="4659313" y="5026025"/>
            <a:ext cx="3168650" cy="468313"/>
            <a:chOff x="4659108" y="5025621"/>
            <a:chExt cx="3168650" cy="469386"/>
          </a:xfrm>
        </p:grpSpPr>
        <p:sp>
          <p:nvSpPr>
            <p:cNvPr id="21524" name="TextBox 22"/>
            <p:cNvSpPr txBox="1">
              <a:spLocks noChangeArrowheads="1"/>
            </p:cNvSpPr>
            <p:nvPr/>
          </p:nvSpPr>
          <p:spPr bwMode="auto">
            <a:xfrm>
              <a:off x="4659108" y="5025621"/>
              <a:ext cx="3168650" cy="460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altLang="ru-RU" sz="2400">
                  <a:latin typeface="Times New Roman" pitchFamily="18" charset="0"/>
                  <a:cs typeface="Times New Roman" pitchFamily="18" charset="0"/>
                </a:rPr>
                <a:t>Всего:</a:t>
              </a:r>
            </a:p>
          </p:txBody>
        </p:sp>
        <p:sp>
          <p:nvSpPr>
            <p:cNvPr id="21525" name="TextBox 28"/>
            <p:cNvSpPr txBox="1">
              <a:spLocks noChangeArrowheads="1"/>
            </p:cNvSpPr>
            <p:nvPr/>
          </p:nvSpPr>
          <p:spPr bwMode="auto">
            <a:xfrm>
              <a:off x="5577015" y="5034632"/>
              <a:ext cx="1008062" cy="460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altLang="ru-RU" sz="2400">
                  <a:latin typeface="Times New Roman" pitchFamily="18" charset="0"/>
                  <a:cs typeface="Times New Roman" pitchFamily="18" charset="0"/>
                </a:rPr>
                <a:t>1028</a:t>
              </a:r>
            </a:p>
          </p:txBody>
        </p:sp>
      </p:grpSp>
      <p:graphicFrame>
        <p:nvGraphicFramePr>
          <p:cNvPr id="30" name="Object 6"/>
          <p:cNvGraphicFramePr>
            <a:graphicFrameLocks noChangeAspect="1"/>
          </p:cNvGraphicFramePr>
          <p:nvPr/>
        </p:nvGraphicFramePr>
        <p:xfrm>
          <a:off x="119063" y="6154738"/>
          <a:ext cx="3181350" cy="600075"/>
        </p:xfrm>
        <a:graphic>
          <a:graphicData uri="http://schemas.openxmlformats.org/presentationml/2006/ole">
            <p:oleObj spid="_x0000_s178190" name="Уравнение" r:id="rId3" imgW="1637589" imgH="393529" progId="Equation.3">
              <p:embed/>
            </p:oleObj>
          </a:graphicData>
        </a:graphic>
      </p:graphicFrame>
      <p:sp>
        <p:nvSpPr>
          <p:cNvPr id="31" name="Прямоугольник 30"/>
          <p:cNvSpPr/>
          <p:nvPr/>
        </p:nvSpPr>
        <p:spPr>
          <a:xfrm>
            <a:off x="1709968" y="-61381"/>
            <a:ext cx="5301451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i="1" kern="0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Сравните условия задач</a:t>
            </a:r>
            <a:endParaRPr lang="ru-RU" sz="36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522" name="Рисунок 1" descr="MC900434411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94650" y="61913"/>
            <a:ext cx="1050925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3" name="Object 6"/>
          <p:cNvGraphicFramePr>
            <a:graphicFrameLocks noChangeAspect="1"/>
          </p:cNvGraphicFramePr>
          <p:nvPr/>
        </p:nvGraphicFramePr>
        <p:xfrm>
          <a:off x="4706938" y="6173788"/>
          <a:ext cx="3033712" cy="600075"/>
        </p:xfrm>
        <a:graphic>
          <a:graphicData uri="http://schemas.openxmlformats.org/presentationml/2006/ole">
            <p:oleObj spid="_x0000_s178191" name="Уравнение" r:id="rId5" imgW="1562100" imgH="3937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7216782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0" grpId="1"/>
      <p:bldP spid="11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1-2 Векторы">
  <a:themeElements>
    <a:clrScheme name="Стандартная">
      <a:dk1>
        <a:sysClr val="windowText" lastClr="5329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5329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71519f2-859d-46c1-a1b6-2941efed936d">T4CTUPCNHN5M-645759840-793</_dlc_DocId>
    <_dlc_DocIdUrl xmlns="c71519f2-859d-46c1-a1b6-2941efed936d">
      <Url>http://edu-sps.koiro.local/chuhloma/jarov/ger/_layouts/15/DocIdRedir.aspx?ID=T4CTUPCNHN5M-645759840-793</Url>
      <Description>T4CTUPCNHN5M-645759840-793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76A45A322ADF54E8DF78AD1A221A156" ma:contentTypeVersion="1" ma:contentTypeDescription="Создание документа." ma:contentTypeScope="" ma:versionID="4fe46d2cdc00c5c6c71b2ff56ef84cd2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8d8ae606f9f21459115ac0c95d74bcae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6A7C314-4A5B-40F6-833A-05B8BE72D54C}"/>
</file>

<file path=customXml/itemProps2.xml><?xml version="1.0" encoding="utf-8"?>
<ds:datastoreItem xmlns:ds="http://schemas.openxmlformats.org/officeDocument/2006/customXml" ds:itemID="{803F16AE-51D6-4C81-8BF3-5CF8A719E8A8}"/>
</file>

<file path=customXml/itemProps3.xml><?xml version="1.0" encoding="utf-8"?>
<ds:datastoreItem xmlns:ds="http://schemas.openxmlformats.org/officeDocument/2006/customXml" ds:itemID="{0D612639-73D7-4216-A586-BEDC79A16614}"/>
</file>

<file path=customXml/itemProps4.xml><?xml version="1.0" encoding="utf-8"?>
<ds:datastoreItem xmlns:ds="http://schemas.openxmlformats.org/officeDocument/2006/customXml" ds:itemID="{F89D902C-9489-4319-B087-1427046A45C9}"/>
</file>

<file path=docProps/app.xml><?xml version="1.0" encoding="utf-8"?>
<Properties xmlns="http://schemas.openxmlformats.org/officeDocument/2006/extended-properties" xmlns:vt="http://schemas.openxmlformats.org/officeDocument/2006/docPropsVTypes">
  <Template>1-2 Векторы</Template>
  <TotalTime>4916</TotalTime>
  <Words>1832</Words>
  <Application>Microsoft Office PowerPoint</Application>
  <PresentationFormat>Экран (4:3)</PresentationFormat>
  <Paragraphs>204</Paragraphs>
  <Slides>12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1-2 Векторы</vt:lpstr>
      <vt:lpstr>Уравнение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Михайлик Инесса Ивановна</dc:creator>
  <cp:lastModifiedBy>Admin</cp:lastModifiedBy>
  <cp:revision>552</cp:revision>
  <dcterms:created xsi:type="dcterms:W3CDTF">2016-08-30T08:36:55Z</dcterms:created>
  <dcterms:modified xsi:type="dcterms:W3CDTF">2020-04-03T08:58:10Z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0x010100576A45A322ADF54E8DF78AD1A221A156</vt:lpwstr>
  </property>
  <property fmtid="{D5CDD505-2E9C-101B-9397-08002B2CF9AE}" pid="3" name="_dlc_DocIdItemGuid">
    <vt:lpwstr>f6bd19f9-7324-4475-9983-16e6caf5ccfe</vt:lpwstr>
  </property>
</Properties>
</file>