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4" r:id="rId4"/>
    <p:sldId id="278" r:id="rId5"/>
    <p:sldId id="277" r:id="rId6"/>
    <p:sldId id="279" r:id="rId7"/>
    <p:sldId id="276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D39DD3-27D6-4A97-9352-BBC9A66F8AAB}">
          <p14:sldIdLst>
            <p14:sldId id="256"/>
            <p14:sldId id="257"/>
            <p14:sldId id="274"/>
            <p14:sldId id="278"/>
            <p14:sldId id="277"/>
            <p14:sldId id="279"/>
            <p14:sldId id="276"/>
            <p14:sldId id="275"/>
          </p14:sldIdLst>
        </p14:section>
        <p14:section name="Раздел без заголовка" id="{6C81CEAC-89C7-4AEA-9F14-900AD38E12D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9556" autoAdjust="0"/>
  </p:normalViewPr>
  <p:slideViewPr>
    <p:cSldViewPr>
      <p:cViewPr>
        <p:scale>
          <a:sx n="71" d="100"/>
          <a:sy n="71" d="100"/>
        </p:scale>
        <p:origin x="-1140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77E2-F0ED-4EB3-A663-0AF14447F8F3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088DB-C892-4989-9792-5EF682E744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70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 descr="1465376982_17.png"/>
          <p:cNvPicPr>
            <a:picLocks noChangeAspect="1"/>
          </p:cNvPicPr>
          <p:nvPr userDrawn="1"/>
        </p:nvPicPr>
        <p:blipFill>
          <a:blip r:embed="rId2"/>
          <a:srcRect l="17649"/>
          <a:stretch>
            <a:fillRect/>
          </a:stretch>
        </p:blipFill>
        <p:spPr>
          <a:xfrm>
            <a:off x="142844" y="190478"/>
            <a:ext cx="1857388" cy="6477045"/>
          </a:xfrm>
          <a:prstGeom prst="rect">
            <a:avLst/>
          </a:prstGeom>
        </p:spPr>
      </p:pic>
      <p:pic>
        <p:nvPicPr>
          <p:cNvPr id="9" name="Рисунок 8" descr="1954441_3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0" y="5588000"/>
            <a:ext cx="952500" cy="1270000"/>
          </a:xfrm>
          <a:prstGeom prst="rect">
            <a:avLst/>
          </a:prstGeom>
        </p:spPr>
      </p:pic>
      <p:pic>
        <p:nvPicPr>
          <p:cNvPr id="10" name="Рисунок 9" descr="egeh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B263-30B6-4403-856B-A32DCB773A96}" type="datetimeFigureOut">
              <a:rPr lang="ru-RU" smtClean="0"/>
              <a:t>07.04.2020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42844" y="190478"/>
            <a:ext cx="8858312" cy="6477045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egeh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00810"/>
            <a:ext cx="7920880" cy="230425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000" b="1" dirty="0"/>
              <a:t>Промышленность, банковское дело, торговля, транспорт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89107"/>
            <a:ext cx="6480720" cy="76808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 класс. История России.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2500" y="728134"/>
            <a:ext cx="463550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Тема 25: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9073008" cy="471338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dirty="0"/>
              <a:t>1. Промышленность и транспорт в пореформенное время.</a:t>
            </a:r>
          </a:p>
          <a:p>
            <a:r>
              <a:rPr lang="ru-RU" sz="2800" b="1" dirty="0"/>
              <a:t>2. Развитие торговли и банков.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1. Промышленность и транспорт в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пореформенное время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680" y="1340768"/>
            <a:ext cx="3879335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Промышленный </a:t>
            </a:r>
            <a:r>
              <a:rPr lang="ru-RU" b="1" dirty="0"/>
              <a:t>(технический) переворот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932040" y="155565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47078" y="1351500"/>
            <a:ext cx="2457369" cy="914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 1830—1840-х годов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  1880—1890-х годов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97359" y="2564904"/>
            <a:ext cx="3772441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Текстильной промышленность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0439" y="3187824"/>
            <a:ext cx="3759361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Пищевая промышленность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88020" y="3860545"/>
            <a:ext cx="3781781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Перерабатывающая промышленность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2255168"/>
            <a:ext cx="0" cy="18339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" idx="1"/>
          </p:cNvCxnSpPr>
          <p:nvPr/>
        </p:nvCxnSpPr>
        <p:spPr>
          <a:xfrm>
            <a:off x="971600" y="4089145"/>
            <a:ext cx="5164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1"/>
          </p:cNvCxnSpPr>
          <p:nvPr/>
        </p:nvCxnSpPr>
        <p:spPr>
          <a:xfrm>
            <a:off x="971600" y="3416424"/>
            <a:ext cx="53883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1"/>
          </p:cNvCxnSpPr>
          <p:nvPr/>
        </p:nvCxnSpPr>
        <p:spPr>
          <a:xfrm>
            <a:off x="971600" y="2793504"/>
            <a:ext cx="52575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авая фигурная скобка 18"/>
          <p:cNvSpPr/>
          <p:nvPr/>
        </p:nvSpPr>
        <p:spPr>
          <a:xfrm>
            <a:off x="5607564" y="2768603"/>
            <a:ext cx="302884" cy="129564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Прямоугольник 1029"/>
          <p:cNvSpPr/>
          <p:nvPr/>
        </p:nvSpPr>
        <p:spPr>
          <a:xfrm>
            <a:off x="6147077" y="3009768"/>
            <a:ext cx="245736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2/3  </a:t>
            </a:r>
            <a:r>
              <a:rPr lang="ru-RU" sz="2000" b="1" dirty="0">
                <a:solidFill>
                  <a:schemeClr val="tx1"/>
                </a:solidFill>
              </a:rPr>
              <a:t>всей промышленной </a:t>
            </a:r>
            <a:r>
              <a:rPr lang="ru-RU" sz="2000" b="1" dirty="0" smtClean="0">
                <a:solidFill>
                  <a:schemeClr val="tx1"/>
                </a:solidFill>
              </a:rPr>
              <a:t>продукции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31" name="Прямоугольник 1030"/>
          <p:cNvSpPr/>
          <p:nvPr/>
        </p:nvSpPr>
        <p:spPr>
          <a:xfrm>
            <a:off x="379480" y="4797152"/>
            <a:ext cx="4890321" cy="113042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Тяжёлая промышленность поднималась значительно труднее. Например, доля России в мировом производстве чугуна снизилась с 4% в 1860 г. до 2,5% в 1870 г.</a:t>
            </a:r>
          </a:p>
        </p:txBody>
      </p:sp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44" y="4350053"/>
            <a:ext cx="3276021" cy="22782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532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5666" b="9877"/>
          <a:stretch/>
        </p:blipFill>
        <p:spPr bwMode="auto">
          <a:xfrm rot="5400000">
            <a:off x="806292" y="-95154"/>
            <a:ext cx="3931019" cy="489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r="60657" b="10076"/>
          <a:stretch/>
        </p:blipFill>
        <p:spPr bwMode="auto">
          <a:xfrm rot="5400000">
            <a:off x="2067751" y="2508926"/>
            <a:ext cx="1408100" cy="489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06518" y="476671"/>
            <a:ext cx="3456384" cy="187644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 1880—1890-е гг. Россия вышла на первое место в мире по темпам развития тяжёлой промышленности. Так, за 10 лет (с 1886 по 1896 г.) выплавка чугуна в России утроилась. Англии и Франции понадобилось для этого 22 года и 28 лет соответственно.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492896"/>
            <a:ext cx="3456384" cy="315426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Высокие темпы развития </a:t>
            </a:r>
            <a:r>
              <a:rPr lang="ru-RU" sz="1400" b="1" dirty="0" err="1" smtClean="0">
                <a:solidFill>
                  <a:schemeClr val="tx1"/>
                </a:solidFill>
              </a:rPr>
              <a:t>промышлен-ного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производства, стабильность </a:t>
            </a:r>
            <a:r>
              <a:rPr lang="ru-RU" sz="1400" b="1" dirty="0" smtClean="0">
                <a:solidFill>
                  <a:schemeClr val="tx1"/>
                </a:solidFill>
              </a:rPr>
              <a:t>внутреннего </a:t>
            </a:r>
            <a:r>
              <a:rPr lang="ru-RU" sz="1400" b="1" dirty="0">
                <a:solidFill>
                  <a:schemeClr val="tx1"/>
                </a:solidFill>
              </a:rPr>
              <a:t>положения страны </a:t>
            </a:r>
            <a:r>
              <a:rPr lang="ru-RU" sz="1400" b="1" dirty="0" err="1" smtClean="0">
                <a:solidFill>
                  <a:schemeClr val="tx1"/>
                </a:solidFill>
              </a:rPr>
              <a:t>обеспе</a:t>
            </a:r>
            <a:r>
              <a:rPr lang="ru-RU" sz="1400" b="1" dirty="0" smtClean="0">
                <a:solidFill>
                  <a:schemeClr val="tx1"/>
                </a:solidFill>
              </a:rPr>
              <a:t>-чили </a:t>
            </a:r>
            <a:r>
              <a:rPr lang="ru-RU" sz="1400" b="1" dirty="0">
                <a:solidFill>
                  <a:schemeClr val="tx1"/>
                </a:solidFill>
              </a:rPr>
              <a:t>приток иностранных капиталов в российскую промышленность. Предпринимателей из Франции, Бельгии, Англии, Германии привлекали не только высокие доходы (рынок рабочей силы в империи был широким, а следовательно, она была дешёвой), но также льготы и привилегии, </a:t>
            </a:r>
            <a:r>
              <a:rPr lang="ru-RU" sz="1400" b="1" dirty="0" err="1">
                <a:solidFill>
                  <a:schemeClr val="tx1"/>
                </a:solidFill>
              </a:rPr>
              <a:t>предоставлявшиеся</a:t>
            </a:r>
            <a:r>
              <a:rPr lang="ru-RU" sz="1400" b="1" dirty="0">
                <a:solidFill>
                  <a:schemeClr val="tx1"/>
                </a:solidFill>
              </a:rPr>
              <a:t> правительством в стратегически важных для страны областях экономики.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628" y="5775550"/>
            <a:ext cx="8555954" cy="9658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 подъёме </a:t>
            </a:r>
            <a:r>
              <a:rPr lang="ru-RU" sz="1400" b="1" dirty="0">
                <a:solidFill>
                  <a:schemeClr val="tx1"/>
                </a:solidFill>
              </a:rPr>
              <a:t>промышленного производства в России важную роль сыграло транспортное строительство. За 1865—1890-е гг. железнодорожная сеть страны выросла в 7 раз. Не надеясь справиться со столь </a:t>
            </a:r>
            <a:r>
              <a:rPr lang="ru-RU" sz="1400" b="1" dirty="0" err="1" smtClean="0">
                <a:solidFill>
                  <a:schemeClr val="tx1"/>
                </a:solidFill>
              </a:rPr>
              <a:t>трудо</a:t>
            </a:r>
            <a:r>
              <a:rPr lang="ru-RU" sz="1400" b="1" dirty="0" smtClean="0">
                <a:solidFill>
                  <a:schemeClr val="tx1"/>
                </a:solidFill>
              </a:rPr>
              <a:t>-ёмкой </a:t>
            </a:r>
            <a:r>
              <a:rPr lang="ru-RU" sz="1400" b="1" dirty="0">
                <a:solidFill>
                  <a:schemeClr val="tx1"/>
                </a:solidFill>
              </a:rPr>
              <a:t>и дорогостоящей задачей собственными силами, правительство охотно привлекало к развитию транспортных путей частный капитал.</a:t>
            </a:r>
          </a:p>
        </p:txBody>
      </p:sp>
    </p:spTree>
    <p:extLst>
      <p:ext uri="{BB962C8B-B14F-4D97-AF65-F5344CB8AC3E}">
        <p14:creationId xmlns:p14="http://schemas.microsoft.com/office/powerpoint/2010/main" val="2918947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1. Промышленность и транспорт в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пореформенное </a:t>
            </a:r>
            <a:r>
              <a:rPr lang="ru-RU" sz="3200" b="1" dirty="0">
                <a:solidFill>
                  <a:srgbClr val="FF0000"/>
                </a:solidFill>
              </a:rPr>
              <a:t>время.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43572"/>
            <a:ext cx="4752528" cy="302433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В промышленности государство проводило </a:t>
            </a:r>
            <a:r>
              <a:rPr lang="ru-RU" sz="1600" b="1" dirty="0" smtClean="0">
                <a:solidFill>
                  <a:schemeClr val="tx1"/>
                </a:solidFill>
              </a:rPr>
              <a:t>поли-тику </a:t>
            </a:r>
            <a:r>
              <a:rPr lang="ru-RU" sz="1600" b="1" dirty="0">
                <a:solidFill>
                  <a:schemeClr val="tx1"/>
                </a:solidFill>
              </a:rPr>
              <a:t>протекционизма, защищая российские </a:t>
            </a:r>
            <a:r>
              <a:rPr lang="ru-RU" sz="1600" b="1" dirty="0" smtClean="0">
                <a:solidFill>
                  <a:schemeClr val="tx1"/>
                </a:solidFill>
              </a:rPr>
              <a:t>пред-приятия </a:t>
            </a:r>
            <a:r>
              <a:rPr lang="ru-RU" sz="1600" b="1" dirty="0">
                <a:solidFill>
                  <a:schemeClr val="tx1"/>
                </a:solidFill>
              </a:rPr>
              <a:t>от зарубежных конкурентов. Главной из таких мер оставалась таможенная политика: высокий таможенный тариф на иностранные изделия должен был охранять национальную промышленность (к тому же от таможенных пошлин казна получала в качестве дохода около 200 млн руб. в год). Похожую цель преследовали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и </a:t>
            </a:r>
            <a:r>
              <a:rPr lang="ru-RU" sz="1600" b="1" dirty="0">
                <a:solidFill>
                  <a:schemeClr val="tx1"/>
                </a:solidFill>
              </a:rPr>
              <a:t>государственные заказы на тот или иной вид продукции, в первую очередь для обеспечения нужд армии и флота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4987349" cy="261004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0" y="4569606"/>
            <a:ext cx="2225824" cy="16025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06" y="1421932"/>
            <a:ext cx="3461193" cy="26676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4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1. Промышленность и транспорт в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пореформенное время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32" y="3717032"/>
            <a:ext cx="3883652" cy="28684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7525344" y="3459832"/>
            <a:ext cx="7344816" cy="1393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 </a:t>
            </a:r>
            <a:r>
              <a:rPr lang="ru-RU" sz="1400" b="1" dirty="0">
                <a:solidFill>
                  <a:schemeClr val="tx1"/>
                </a:solidFill>
              </a:rPr>
              <a:t>1865—1890-е гг. железнодорожная сеть страны выросла в 7 раз.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6888" y="1175048"/>
            <a:ext cx="4095741" cy="22322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Строительство </a:t>
            </a:r>
            <a:r>
              <a:rPr lang="ru-RU" sz="1400" b="1" dirty="0">
                <a:solidFill>
                  <a:schemeClr val="tx1"/>
                </a:solidFill>
              </a:rPr>
              <a:t>железных дорог велось в строгом соответствии с военно-стратегическими и экономическими нуждами страны. Дороги прежде всего должны были обеспечить возможность быстрой мобилизации армии, переброску воинских частей к западным, южным и восточным границам империи, а также доставку сельскохозяйственной и промышленной продукции в морские порты.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983" y="5013176"/>
            <a:ext cx="4458148" cy="127155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Расширение </a:t>
            </a:r>
            <a:r>
              <a:rPr lang="ru-RU" sz="1400" b="1" dirty="0">
                <a:solidFill>
                  <a:schemeClr val="tx1"/>
                </a:solidFill>
              </a:rPr>
              <a:t>транспортной сети не только подталкивало промышленность к увеличению выплавки металла, добычи угля и нефти, но и облегчало переселение россиян в промышленные или недостаточно освоенные районы империи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2" y="1125434"/>
            <a:ext cx="4458149" cy="37277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41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2. Развитие торговли и </a:t>
            </a:r>
            <a:r>
              <a:rPr lang="ru-RU" sz="3200" b="1" dirty="0" smtClean="0">
                <a:solidFill>
                  <a:srgbClr val="FF0000"/>
                </a:solidFill>
              </a:rPr>
              <a:t>банков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1440160" cy="19202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780927"/>
            <a:ext cx="1440160" cy="480053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витте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</a:rPr>
              <a:t>сергей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юльевич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196752"/>
            <a:ext cx="5832648" cy="206422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«Россия — политически независимая могущественная держава; она имеет и право и силу не хотеть быть вечной </a:t>
            </a:r>
            <a:r>
              <a:rPr lang="ru-RU" b="1" dirty="0" err="1"/>
              <a:t>данницей</a:t>
            </a:r>
            <a:r>
              <a:rPr lang="ru-RU" b="1" dirty="0"/>
              <a:t> экономически более развитых государств... Создание собственной промышленности — это и есть та коренная, не только экономическая, но и политическая задача, которая составляет краеугольное основание нашей протекционной системы».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233340" y="3573016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3793344"/>
            <a:ext cx="5785792" cy="194421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Блестящим итогом финансовой политики Витте стало введение золотого червонца (золотая монета достоинством в 10 рублей). Русский рубль превратился в свободно конвертируемую валюту и считался одной из самых устойчивых валют мира. Установление твёрдой валюты способствовало развитию экономики и притоку иностранного капитала в Россию.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1" y="4765452"/>
            <a:ext cx="2084660" cy="10351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86868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2. Развитие торговли и банков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148364" cy="24355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908720"/>
            <a:ext cx="3456384" cy="9361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Индустриализация в России проводилась – 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52180" y="2499123"/>
            <a:ext cx="1872208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 счет деревни </a:t>
            </a:r>
            <a:endParaRPr lang="ru-RU" sz="16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503652" y="2080232"/>
            <a:ext cx="484632" cy="324109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80232"/>
            <a:ext cx="89058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8876" y="2665548"/>
            <a:ext cx="2773364" cy="61943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 </a:t>
            </a:r>
            <a:r>
              <a:rPr lang="ru-RU" sz="1600" b="1" dirty="0" smtClean="0"/>
              <a:t>Повышение цены </a:t>
            </a:r>
            <a:r>
              <a:rPr lang="ru-RU" sz="1600" b="1" dirty="0"/>
              <a:t>на товары первой необходимости.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27" y="3475734"/>
            <a:ext cx="89058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4070175"/>
            <a:ext cx="4176464" cy="100811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Установление государственной монополии </a:t>
            </a:r>
            <a:r>
              <a:rPr lang="ru-RU" b="1" dirty="0"/>
              <a:t>на производство </a:t>
            </a:r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продажу винно-водочных изделий</a:t>
            </a:r>
          </a:p>
        </p:txBody>
      </p:sp>
      <p:sp>
        <p:nvSpPr>
          <p:cNvPr id="11" name="Равно 10"/>
          <p:cNvSpPr/>
          <p:nvPr/>
        </p:nvSpPr>
        <p:spPr>
          <a:xfrm>
            <a:off x="4832114" y="4070175"/>
            <a:ext cx="914400" cy="914400"/>
          </a:xfrm>
          <a:prstGeom prst="mathEqual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5726588" y="4222887"/>
            <a:ext cx="602356" cy="608976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4980" y="3841652"/>
            <a:ext cx="2009468" cy="17475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Немалый доход казне</a:t>
            </a:r>
            <a:endParaRPr lang="ru-RU" sz="28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44" y="5301208"/>
            <a:ext cx="5966400" cy="11147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791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T4CTUPCNHN5M-645759840-927</_dlc_DocId>
    <_dlc_DocIdUrl xmlns="c71519f2-859d-46c1-a1b6-2941efed936d">
      <Url>http://edu-sps.koiro.local/chuhloma/jarov/ger/_layouts/15/DocIdRedir.aspx?ID=T4CTUPCNHN5M-645759840-927</Url>
      <Description>T4CTUPCNHN5M-645759840-927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C35165F-CD5D-44CF-93AF-90D797378AD7}"/>
</file>

<file path=customXml/itemProps2.xml><?xml version="1.0" encoding="utf-8"?>
<ds:datastoreItem xmlns:ds="http://schemas.openxmlformats.org/officeDocument/2006/customXml" ds:itemID="{9AA155E2-6375-4573-985A-E543F21F2209}"/>
</file>

<file path=customXml/itemProps3.xml><?xml version="1.0" encoding="utf-8"?>
<ds:datastoreItem xmlns:ds="http://schemas.openxmlformats.org/officeDocument/2006/customXml" ds:itemID="{2DD9AD37-BB6B-4DD1-A827-11F4AA99FCA4}"/>
</file>

<file path=customXml/itemProps4.xml><?xml version="1.0" encoding="utf-8"?>
<ds:datastoreItem xmlns:ds="http://schemas.openxmlformats.org/officeDocument/2006/customXml" ds:itemID="{F663D50B-38CE-43C3-AFBA-CEF185EF2B06}"/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569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Промышленность, банковское дело, торговля, транспорт</vt:lpstr>
      <vt:lpstr>План урока</vt:lpstr>
      <vt:lpstr>1. Промышленность и транспорт в  пореформенное время</vt:lpstr>
      <vt:lpstr>Презентация PowerPoint</vt:lpstr>
      <vt:lpstr>1. Промышленность и транспорт в  пореформенное время.</vt:lpstr>
      <vt:lpstr>1. Промышленность и транспорт в  пореформенное время</vt:lpstr>
      <vt:lpstr>2. Развитие торговли и банков</vt:lpstr>
      <vt:lpstr>2. Развитие торговли и банков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админ</cp:lastModifiedBy>
  <cp:revision>243</cp:revision>
  <dcterms:created xsi:type="dcterms:W3CDTF">2018-06-03T04:28:27Z</dcterms:created>
  <dcterms:modified xsi:type="dcterms:W3CDTF">2020-04-07T15:44:20Z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9e3ae073-dbb4-4c46-8312-4e7c8efcad48</vt:lpwstr>
  </property>
</Properties>
</file>