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8" y="6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D25E9F7-7529-4F10-9A68-67BE62DC9C98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79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читель объявляет тему урока, которую учащиеся записывают в тетрадь.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представляет систему преломления изображения</a:t>
            </a:r>
            <a:endParaRPr/>
          </a:p>
          <a:p>
            <a:r>
              <a:rPr lang="ru-RU" sz="2000" strike="noStrike">
                <a:latin typeface="Arial"/>
              </a:rPr>
              <a:t>Ученики записывают в тетрадь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знакомит учеников с дефектами зрения.</a:t>
            </a:r>
            <a:endParaRPr/>
          </a:p>
          <a:p>
            <a:r>
              <a:rPr lang="ru-RU" sz="2000" strike="noStrike">
                <a:latin typeface="Arial"/>
              </a:rPr>
              <a:t>Ученики записывают в тетрадь дефекты зрения.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показывает ученикам оптические иллюзии – вращение колец.</a:t>
            </a:r>
            <a:endParaRPr/>
          </a:p>
          <a:p>
            <a:r>
              <a:rPr lang="ru-RU" sz="2000" strike="noStrike">
                <a:latin typeface="Arial"/>
              </a:rPr>
              <a:t>Предлагает </a:t>
            </a:r>
            <a:r>
              <a:rPr lang="ru-RU" sz="2000" b="1" strike="noStrike">
                <a:latin typeface="Arial"/>
              </a:rPr>
              <a:t>ВИДЕО</a:t>
            </a:r>
            <a:r>
              <a:rPr lang="ru-RU" sz="2000" strike="noStrike">
                <a:latin typeface="Arial"/>
              </a:rPr>
              <a:t> – «</a:t>
            </a:r>
            <a:r>
              <a:rPr lang="ru-RU" sz="2000" b="1" strike="noStrike">
                <a:solidFill>
                  <a:srgbClr val="002060"/>
                </a:solidFill>
                <a:latin typeface="Arial"/>
              </a:rPr>
              <a:t>Оптические иллюзии» и «Иллюзии», </a:t>
            </a:r>
            <a:r>
              <a:rPr lang="ru-RU" sz="2000" strike="noStrike">
                <a:solidFill>
                  <a:srgbClr val="002060"/>
                </a:solidFill>
                <a:latin typeface="Arial"/>
              </a:rPr>
              <a:t>вращение колец видят животные.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продолжает знакомить учеников с оптическими иллюзиями - </a:t>
            </a:r>
            <a:endParaRPr/>
          </a:p>
          <a:p>
            <a:r>
              <a:rPr lang="ru-RU" sz="2000" strike="noStrike">
                <a:latin typeface="Arial"/>
              </a:rPr>
              <a:t>сеткой Хермана, которая объясняется </a:t>
            </a:r>
            <a:r>
              <a:rPr lang="ru-RU" sz="2000" b="1" strike="noStrike">
                <a:latin typeface="Arial"/>
              </a:rPr>
              <a:t>латеральным эффектом</a:t>
            </a:r>
            <a:r>
              <a:rPr lang="ru-RU" sz="2000" strike="noStrike">
                <a:latin typeface="Arial"/>
              </a:rPr>
              <a:t>.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Учитель знакомит учащихся определением зрительного анализатора.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Ученики записывают в тетрадь определение зрительного анализатора.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Учитель знакомит учащихся с внешним строением глаза.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Учитель знакомит учащихся с мышцами глаза.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Учитель показывает на схеме строение зрительного анализатора.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latin typeface="Arial"/>
              </a:rPr>
              <a:t>Ученики записывают в тетрадь отделы зрительного анализатора.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показывает на схеме строение оболочек глазного яблока.</a:t>
            </a:r>
            <a:endParaRPr/>
          </a:p>
          <a:p>
            <a:r>
              <a:rPr lang="ru-RU" sz="2000" strike="noStrike">
                <a:latin typeface="Arial"/>
              </a:rPr>
              <a:t>Ученики записывают в тетрадь.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подробно знакомит учеников со схематическим строением зрительного анализатора.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знакомит со строением и функциями радужной оболочки и роговицы.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trike="noStrike">
                <a:latin typeface="Arial"/>
              </a:rPr>
              <a:t>Учитель знакомит со строением сетчатой оболочки – </a:t>
            </a:r>
            <a:endParaRPr/>
          </a:p>
          <a:p>
            <a:r>
              <a:rPr lang="ru-RU" sz="2000" strike="noStrike">
                <a:latin typeface="Arial"/>
              </a:rPr>
              <a:t>светочувствительными рецепторами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56800" y="0"/>
            <a:ext cx="8316000" cy="41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856800" y="6803640"/>
            <a:ext cx="8316000" cy="29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88600" y="6843960"/>
            <a:ext cx="2351880" cy="40212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839880" y="6843960"/>
            <a:ext cx="5372640" cy="40212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00600" y="6269400"/>
            <a:ext cx="839520" cy="402120"/>
          </a:xfrm>
          <a:prstGeom prst="rect">
            <a:avLst/>
          </a:prstGeom>
        </p:spPr>
        <p:txBody>
          <a:bodyPr lIns="100800" tIns="50400" rIns="100800" bIns="50400" anchor="ctr"/>
          <a:lstStyle/>
          <a:p>
            <a:pPr algn="r">
              <a:lnSpc>
                <a:spcPct val="100000"/>
              </a:lnSpc>
            </a:pPr>
            <a:fld id="{7E4CF269-8A9B-4BD7-BE0B-50B2C5D9766F}" type="slidenum">
              <a:rPr lang="ru-RU" sz="2600" strike="noStrike">
                <a:solidFill>
                  <a:srgbClr val="262626"/>
                </a:solidFill>
                <a:latin typeface="Impact"/>
              </a:rPr>
              <a:t>‹#›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Times New Roman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600">
                <a:latin typeface="Times New Roman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200">
                <a:latin typeface="Times New Roman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Times New Roman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3"/>
          <p:cNvSpPr/>
          <p:nvPr/>
        </p:nvSpPr>
        <p:spPr>
          <a:xfrm>
            <a:off x="431640" y="1619640"/>
            <a:ext cx="928872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5400" b="1" strike="noStrike" cap="all">
                <a:solidFill>
                  <a:srgbClr val="0B284A"/>
                </a:solidFill>
                <a:latin typeface="Times New Roman"/>
              </a:rPr>
              <a:t>Зрительный анализатор</a:t>
            </a:r>
            <a:endParaRPr/>
          </a:p>
        </p:txBody>
      </p:sp>
    </p:spTree>
  </p:cSld>
  <p:clrMapOvr>
    <a:masterClrMapping/>
  </p:clrMapOvr>
  <p:transition spd="slow" advTm="5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>
          <a:blip r:embed="rId3"/>
          <a:stretch/>
        </p:blipFill>
        <p:spPr>
          <a:xfrm>
            <a:off x="431640" y="1331640"/>
            <a:ext cx="5472360" cy="3672000"/>
          </a:xfrm>
          <a:prstGeom prst="rect">
            <a:avLst/>
          </a:prstGeom>
          <a:ln>
            <a:round/>
          </a:ln>
        </p:spPr>
      </p:pic>
      <p:sp>
        <p:nvSpPr>
          <p:cNvPr id="75" name="TextShape 1"/>
          <p:cNvSpPr txBox="1"/>
          <p:nvPr/>
        </p:nvSpPr>
        <p:spPr>
          <a:xfrm>
            <a:off x="648000" y="395640"/>
            <a:ext cx="7416360" cy="5918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262626"/>
                </a:solidFill>
                <a:latin typeface="Impact"/>
              </a:rPr>
              <a:t>Преломление изображения на сетчатке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22680" y="5148000"/>
            <a:ext cx="9070560" cy="16560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Изображение предметов после преломлений на сетчатке передается в перевернутом виде. В таком виде информация поступает в кору головного мозга, где потом обрабатывается. Воспринимать предметы в том виде, в каком они есть, это приобретенный навык. Новорожденные дети воспринимают мир в перевернутом виде.</a:t>
            </a:r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6048360" y="1617480"/>
            <a:ext cx="3600000" cy="24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Система преломления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представлена: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передней камерой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задней камерой глаза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хрусталиком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ru-RU" sz="2400" b="1" strike="noStrike">
                <a:solidFill>
                  <a:srgbClr val="000000"/>
                </a:solidFill>
                <a:latin typeface="Times New Roman"/>
                <a:ea typeface="Microsoft YaHei"/>
              </a:rPr>
              <a:t>стекловидным телом</a:t>
            </a:r>
            <a:endParaRPr/>
          </a:p>
        </p:txBody>
      </p:sp>
    </p:spTree>
  </p:cSld>
  <p:clrMapOvr>
    <a:masterClrMapping/>
  </p:clrMapOvr>
  <p:transition spd="slow" advTm="5000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88000" y="-239760"/>
            <a:ext cx="9072360" cy="13629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262626"/>
                </a:solidFill>
                <a:latin typeface="Impact"/>
              </a:rPr>
              <a:t>Дефекты зрения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824400" y="3996000"/>
            <a:ext cx="3462120" cy="6969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близорукость  </a:t>
            </a:r>
            <a:endParaRPr/>
          </a:p>
        </p:txBody>
      </p:sp>
      <p:sp>
        <p:nvSpPr>
          <p:cNvPr id="80" name="TextShape 3"/>
          <p:cNvSpPr txBox="1"/>
          <p:nvPr/>
        </p:nvSpPr>
        <p:spPr>
          <a:xfrm>
            <a:off x="5976360" y="4068000"/>
            <a:ext cx="3528000" cy="5846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дальнозоркость</a:t>
            </a:r>
            <a:endParaRPr/>
          </a:p>
        </p:txBody>
      </p:sp>
      <p:pic>
        <p:nvPicPr>
          <p:cNvPr id="81" name="Рисунок 80"/>
          <p:cNvPicPr/>
          <p:nvPr/>
        </p:nvPicPr>
        <p:blipFill>
          <a:blip r:embed="rId3"/>
          <a:stretch/>
        </p:blipFill>
        <p:spPr>
          <a:xfrm>
            <a:off x="5184360" y="1691640"/>
            <a:ext cx="4536000" cy="2016000"/>
          </a:xfrm>
          <a:prstGeom prst="rect">
            <a:avLst/>
          </a:prstGeom>
          <a:ln>
            <a:round/>
          </a:ln>
        </p:spPr>
      </p:pic>
      <p:pic>
        <p:nvPicPr>
          <p:cNvPr id="82" name="Рисунок 81"/>
          <p:cNvPicPr/>
          <p:nvPr/>
        </p:nvPicPr>
        <p:blipFill>
          <a:blip r:embed="rId4"/>
          <a:stretch/>
        </p:blipFill>
        <p:spPr>
          <a:xfrm>
            <a:off x="426960" y="1691640"/>
            <a:ext cx="4397040" cy="2160000"/>
          </a:xfrm>
          <a:prstGeom prst="rect">
            <a:avLst/>
          </a:prstGeom>
          <a:ln>
            <a:round/>
          </a:ln>
        </p:spPr>
      </p:pic>
      <p:sp>
        <p:nvSpPr>
          <p:cNvPr id="83" name="CustomShape 4"/>
          <p:cNvSpPr/>
          <p:nvPr/>
        </p:nvSpPr>
        <p:spPr>
          <a:xfrm>
            <a:off x="5472360" y="5004000"/>
            <a:ext cx="4032000" cy="77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  <a:ea typeface="Microsoft YaHei"/>
              </a:rPr>
              <a:t>Изображение фокусируется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  <a:ea typeface="Microsoft YaHei"/>
              </a:rPr>
              <a:t>за сетчаткой</a:t>
            </a:r>
            <a:endParaRPr/>
          </a:p>
        </p:txBody>
      </p:sp>
      <p:sp>
        <p:nvSpPr>
          <p:cNvPr id="84" name="CustomShape 5"/>
          <p:cNvSpPr/>
          <p:nvPr/>
        </p:nvSpPr>
        <p:spPr>
          <a:xfrm>
            <a:off x="442080" y="5004000"/>
            <a:ext cx="403200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  <a:ea typeface="Microsoft YaHei"/>
              </a:rPr>
              <a:t>Изображение фокусируется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Arial"/>
                <a:ea typeface="Microsoft YaHei"/>
              </a:rPr>
              <a:t>перед сетчаткой</a:t>
            </a:r>
            <a:endParaRPr/>
          </a:p>
        </p:txBody>
      </p:sp>
    </p:spTree>
  </p:cSld>
  <p:clrMapOvr>
    <a:masterClrMapping/>
  </p:clrMapOvr>
  <p:transition spd="slow" advTm="6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64000" y="395640"/>
            <a:ext cx="5040000" cy="7358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u="sng" strike="noStrike">
                <a:solidFill>
                  <a:srgbClr val="2626FF"/>
                </a:solidFill>
                <a:latin typeface="Impact"/>
              </a:rPr>
              <a:t>Оптические иллюзии</a:t>
            </a:r>
            <a:endParaRPr/>
          </a:p>
        </p:txBody>
      </p:sp>
      <p:pic>
        <p:nvPicPr>
          <p:cNvPr id="86" name="Рисунок 85"/>
          <p:cNvPicPr/>
          <p:nvPr/>
        </p:nvPicPr>
        <p:blipFill>
          <a:blip r:embed="rId3"/>
          <a:stretch/>
        </p:blipFill>
        <p:spPr>
          <a:xfrm>
            <a:off x="936000" y="1259640"/>
            <a:ext cx="5751000" cy="3847680"/>
          </a:xfrm>
          <a:prstGeom prst="rect">
            <a:avLst/>
          </a:prstGeom>
          <a:ln>
            <a:round/>
          </a:ln>
        </p:spPr>
      </p:pic>
      <p:sp>
        <p:nvSpPr>
          <p:cNvPr id="87" name="TextShape 2"/>
          <p:cNvSpPr txBox="1"/>
          <p:nvPr/>
        </p:nvSpPr>
        <p:spPr>
          <a:xfrm>
            <a:off x="503640" y="5148000"/>
            <a:ext cx="9070560" cy="15872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Замечательная так и не объясненная иллюзия: невозможно заставить себя поверить, что окружности не вращаются. Действие иллюзии распространяется и на животных - см. видео</a:t>
            </a:r>
            <a:r>
              <a:rPr lang="ru-RU" sz="3200" b="1" u="sng" strike="noStrike">
                <a:solidFill>
                  <a:srgbClr val="0000FF"/>
                </a:solidFill>
                <a:latin typeface="Arial"/>
                <a:ea typeface="Microsoft YaHei"/>
              </a:rPr>
              <a:t>Иллюзии</a:t>
            </a:r>
            <a:endParaRPr/>
          </a:p>
        </p:txBody>
      </p:sp>
    </p:spTree>
  </p:cSld>
  <p:clrMapOvr>
    <a:masterClrMapping/>
  </p:clrMapOvr>
  <p:transition spd="slow" advTm="6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009800" y="216000"/>
            <a:ext cx="9070560" cy="8272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Оптические иллюзии - сетка Хермана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0" y="4067640"/>
            <a:ext cx="9791280" cy="295236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Цветовые и контрастные парадоксы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. Ганглионарные клетки реагируют главным образом на контрастные границы в поле зрения, так как такие участки - это главный способ передачи в мозг информации об особенностях рассматриваемого объекта. В сетчатке есть специальные</a:t>
            </a: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 горизонтальные клетки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,  которые распространяют сигналы между соседствующими рецепторами. Этот процесс называется</a:t>
            </a: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 латеральным торможением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 и очень важен для повышения надежности распознавания зрительных образов и выделения контрастных границ объектов.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Ниже представлена</a:t>
            </a: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 сетка Хермана 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(справа - более ярко выраженный ее вариант). Вы легко можете заметить то появляющиеся, то исчезающие темные пятна на перекрестках сетки. При стимулировании соседствующих нейронов контрастными стимулами (как на границах белых "улиц" и черных "зданий") </a:t>
            </a: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латеральное торможение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 усиливает возбуждение и подпитывает информацию о контрасте, позволяя нам четко видеть белую линию между перекрестками. Но на перекрестках раздражение соседствующих рецепторов одинаково в четырех направлениях, поэтому горизонтальные клетки в режиме </a:t>
            </a:r>
            <a:r>
              <a:rPr lang="ru-RU" sz="3200" b="1" strike="noStrike">
                <a:solidFill>
                  <a:srgbClr val="1F497D"/>
                </a:solidFill>
                <a:latin typeface="Arial"/>
                <a:ea typeface="Microsoft YaHei"/>
              </a:rPr>
              <a:t>латерального торможения</a:t>
            </a: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 не раздражают соседей, а тормозят, и тем самым приглушают информацию об освещенности соседней точки. Именно поэтому перекрестки в нашем сознании могут выглядеть темнее "улиц". Этот эффект гораздо боле выражен на периферийных участках сетчатки, фокусируя взгляд на перекрестке мнимое затемнение исчезает.</a:t>
            </a:r>
            <a:endParaRPr/>
          </a:p>
        </p:txBody>
      </p:sp>
      <p:pic>
        <p:nvPicPr>
          <p:cNvPr id="90" name="Рисунок 89"/>
          <p:cNvPicPr/>
          <p:nvPr/>
        </p:nvPicPr>
        <p:blipFill>
          <a:blip r:embed="rId3"/>
          <a:stretch/>
        </p:blipFill>
        <p:spPr>
          <a:xfrm>
            <a:off x="1800000" y="1259640"/>
            <a:ext cx="2950920" cy="2950920"/>
          </a:xfrm>
          <a:prstGeom prst="rect">
            <a:avLst/>
          </a:prstGeom>
          <a:ln>
            <a:round/>
          </a:ln>
        </p:spPr>
      </p:pic>
      <p:pic>
        <p:nvPicPr>
          <p:cNvPr id="91" name="Рисунок 90"/>
          <p:cNvPicPr/>
          <p:nvPr/>
        </p:nvPicPr>
        <p:blipFill>
          <a:blip r:embed="rId4"/>
          <a:stretch/>
        </p:blipFill>
        <p:spPr>
          <a:xfrm>
            <a:off x="5572800" y="1259640"/>
            <a:ext cx="2879640" cy="28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6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>
          <a:blip r:embed="rId3"/>
          <a:stretch/>
        </p:blipFill>
        <p:spPr>
          <a:xfrm>
            <a:off x="359640" y="1331640"/>
            <a:ext cx="8999280" cy="4171680"/>
          </a:xfrm>
          <a:prstGeom prst="rect">
            <a:avLst/>
          </a:prstGeom>
          <a:ln>
            <a:round/>
          </a:ln>
        </p:spPr>
      </p:pic>
      <p:sp>
        <p:nvSpPr>
          <p:cNvPr id="50" name="TextShape 1"/>
          <p:cNvSpPr txBox="1"/>
          <p:nvPr/>
        </p:nvSpPr>
        <p:spPr>
          <a:xfrm>
            <a:off x="575640" y="395640"/>
            <a:ext cx="8064360" cy="8298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Зрительный анализатор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287640" y="5580000"/>
            <a:ext cx="9072720" cy="11552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Зрительный анализатор – это парный орган зрения, представленный глазным яблоком, мышечной системой глаза и вспомогательным аппаратом.</a:t>
            </a:r>
            <a:endParaRPr/>
          </a:p>
        </p:txBody>
      </p:sp>
    </p:spTree>
  </p:cSld>
  <p:clrMapOvr>
    <a:masterClrMapping/>
  </p:clrMapOvr>
  <p:transition spd="slow" advTm="6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/>
          <p:nvPr/>
        </p:nvPicPr>
        <p:blipFill>
          <a:blip r:embed="rId3"/>
          <a:stretch/>
        </p:blipFill>
        <p:spPr>
          <a:xfrm>
            <a:off x="3600000" y="1115640"/>
            <a:ext cx="5970240" cy="3236040"/>
          </a:xfrm>
          <a:prstGeom prst="rect">
            <a:avLst/>
          </a:prstGeom>
          <a:ln>
            <a:round/>
          </a:ln>
        </p:spPr>
      </p:pic>
      <p:sp>
        <p:nvSpPr>
          <p:cNvPr id="53" name="TextShape 1"/>
          <p:cNvSpPr txBox="1"/>
          <p:nvPr/>
        </p:nvSpPr>
        <p:spPr>
          <a:xfrm>
            <a:off x="287640" y="395640"/>
            <a:ext cx="6696000" cy="7358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Внешнее строение глаза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431640" y="4356000"/>
            <a:ext cx="9216720" cy="23040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1F497D"/>
                </a:solidFill>
                <a:latin typeface="Arial"/>
                <a:ea typeface="Microsoft YaHei"/>
              </a:rPr>
              <a:t>Глазное яблоко защищено от внешних воздействий вспомогательным аппаратом. От механических повреждений глазное яблоко защищено стенками глазницы черепа, в которой оно располагается. От попадания пыли и влаги защищают веки и ресницы. Слёзные железы выделяют слезу, которая смывает пыль и увлажняет поверхность.</a:t>
            </a:r>
            <a:endParaRPr/>
          </a:p>
        </p:txBody>
      </p:sp>
    </p:spTree>
  </p:cSld>
  <p:clrMapOvr>
    <a:masterClrMapping/>
  </p:clrMapOvr>
  <p:transition spd="slow" advTm="6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43640" y="467640"/>
            <a:ext cx="3888000" cy="8136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Мышцы глаза</a:t>
            </a:r>
            <a:endParaRPr/>
          </a:p>
        </p:txBody>
      </p:sp>
      <p:pic>
        <p:nvPicPr>
          <p:cNvPr id="56" name="Рисунок 55"/>
          <p:cNvPicPr/>
          <p:nvPr/>
        </p:nvPicPr>
        <p:blipFill>
          <a:blip r:embed="rId3"/>
          <a:stretch/>
        </p:blipFill>
        <p:spPr>
          <a:xfrm>
            <a:off x="359640" y="1547640"/>
            <a:ext cx="4852800" cy="3239640"/>
          </a:xfrm>
          <a:prstGeom prst="rect">
            <a:avLst/>
          </a:prstGeom>
          <a:ln>
            <a:round/>
          </a:ln>
        </p:spPr>
      </p:pic>
      <p:sp>
        <p:nvSpPr>
          <p:cNvPr id="57" name="TextShape 2"/>
          <p:cNvSpPr txBox="1"/>
          <p:nvPr/>
        </p:nvSpPr>
        <p:spPr>
          <a:xfrm>
            <a:off x="431640" y="5220000"/>
            <a:ext cx="9070560" cy="108072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К глазному яблоку прикреплены мышцы, которые обеспечивают его движения.</a:t>
            </a:r>
            <a:endParaRPr/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43640" y="539640"/>
            <a:ext cx="9072360" cy="5918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Строение зрительного анализатора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0" y="1768320"/>
            <a:ext cx="4427280" cy="43844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Периферический отдел — рецепторы.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Проводниковый отдел — нервные пути.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Центральный отдел —  кора головного мозга (затылочная доля).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/>
          <p:nvPr/>
        </p:nvPicPr>
        <p:blipFill>
          <a:blip r:embed="rId3"/>
          <a:stretch/>
        </p:blipFill>
        <p:spPr>
          <a:xfrm>
            <a:off x="4680360" y="1835640"/>
            <a:ext cx="5176440" cy="4274640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spd="slow" advTm="6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3400" y="395640"/>
            <a:ext cx="9360360" cy="121212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В глазном яблоке выделяют три оболочки: наружную, сосудистую и сетчатую.</a:t>
            </a:r>
            <a:endParaRPr/>
          </a:p>
        </p:txBody>
      </p:sp>
      <p:pic>
        <p:nvPicPr>
          <p:cNvPr id="62" name="Рисунок 61"/>
          <p:cNvPicPr/>
          <p:nvPr/>
        </p:nvPicPr>
        <p:blipFill>
          <a:blip r:embed="rId3"/>
          <a:stretch/>
        </p:blipFill>
        <p:spPr>
          <a:xfrm>
            <a:off x="720000" y="1691640"/>
            <a:ext cx="5760360" cy="2797920"/>
          </a:xfrm>
          <a:prstGeom prst="rect">
            <a:avLst/>
          </a:prstGeom>
          <a:ln>
            <a:round/>
          </a:ln>
        </p:spPr>
      </p:pic>
      <p:sp>
        <p:nvSpPr>
          <p:cNvPr id="63" name="TextShape 2"/>
          <p:cNvSpPr txBox="1"/>
          <p:nvPr/>
        </p:nvSpPr>
        <p:spPr>
          <a:xfrm>
            <a:off x="0" y="4500000"/>
            <a:ext cx="9072360" cy="23040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Наружная (белочная) оболочка 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в передней части представлена прозрачной выпуклой </a:t>
            </a: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роговицей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, а в задней части — непрозрачной белой </a:t>
            </a: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склерой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Сосудистая оболочка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 снабжает глаз кровью. В передней её части находится </a:t>
            </a: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радужка.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 Клетки радужки содержат пигмент меланин, от количества которого зависит её цвет. В центральной части радужки находится </a:t>
            </a: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зрачок.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 sz="2000" b="1" strike="noStrike">
                <a:solidFill>
                  <a:srgbClr val="1F497D"/>
                </a:solidFill>
                <a:latin typeface="Arial"/>
                <a:ea typeface="Microsoft YaHei"/>
              </a:rPr>
              <a:t>Внутренняя оболочка глаза — сетчатка</a:t>
            </a:r>
            <a:r>
              <a:rPr lang="ru-RU" sz="2000" strike="noStrike">
                <a:solidFill>
                  <a:srgbClr val="1F497D"/>
                </a:solidFill>
                <a:latin typeface="Arial"/>
                <a:ea typeface="Microsoft YaHei"/>
              </a:rPr>
              <a:t> содержит  светочувствительные клетки (фоторецепторы), представленные палочками и колбочками.</a:t>
            </a:r>
            <a:endParaRPr/>
          </a:p>
        </p:txBody>
      </p:sp>
    </p:spTree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/>
          <p:nvPr/>
        </p:nvPicPr>
        <p:blipFill>
          <a:blip r:embed="rId3"/>
          <a:stretch/>
        </p:blipFill>
        <p:spPr>
          <a:xfrm>
            <a:off x="287640" y="1115640"/>
            <a:ext cx="4752000" cy="2850120"/>
          </a:xfrm>
          <a:prstGeom prst="rect">
            <a:avLst/>
          </a:prstGeom>
          <a:ln>
            <a:round/>
          </a:ln>
        </p:spPr>
      </p:pic>
      <p:sp>
        <p:nvSpPr>
          <p:cNvPr id="65" name="TextShape 1"/>
          <p:cNvSpPr txBox="1"/>
          <p:nvPr/>
        </p:nvSpPr>
        <p:spPr>
          <a:xfrm>
            <a:off x="0" y="3852000"/>
            <a:ext cx="9720720" cy="29872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1600" b="1" strike="noStrike">
                <a:solidFill>
                  <a:srgbClr val="1F497D"/>
                </a:solidFill>
                <a:latin typeface="Arial"/>
                <a:ea typeface="Microsoft YaHei"/>
              </a:rPr>
              <a:t>Передняя камера</a:t>
            </a:r>
            <a:r>
              <a:rPr lang="ru-RU" sz="1600" strike="noStrike">
                <a:solidFill>
                  <a:srgbClr val="1F497D"/>
                </a:solidFill>
                <a:latin typeface="Arial"/>
                <a:ea typeface="Microsoft YaHei"/>
              </a:rPr>
              <a:t> расположена между роговицей и радужкой. Она обеспечивает питание роговичной оболочки. </a:t>
            </a:r>
            <a:r>
              <a:rPr lang="ru-RU" sz="1600" b="1" strike="noStrike">
                <a:solidFill>
                  <a:srgbClr val="1F497D"/>
                </a:solidFill>
                <a:latin typeface="Arial"/>
                <a:ea typeface="Microsoft YaHei"/>
              </a:rPr>
              <a:t>Задняя камера </a:t>
            </a:r>
            <a:r>
              <a:rPr lang="ru-RU" sz="1600" strike="noStrike">
                <a:solidFill>
                  <a:srgbClr val="1F497D"/>
                </a:solidFill>
                <a:latin typeface="Arial"/>
                <a:ea typeface="Microsoft YaHei"/>
              </a:rPr>
              <a:t>находится между радужкой и хрусталиком. И передняя и задняя камеры заполнены жидкостью, которая способна циркулировать между камерами.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 strike="noStrike">
                <a:solidFill>
                  <a:srgbClr val="1F497D"/>
                </a:solidFill>
                <a:latin typeface="Arial"/>
                <a:ea typeface="Microsoft YaHei"/>
              </a:rPr>
              <a:t>Хрусталик</a:t>
            </a:r>
            <a:r>
              <a:rPr lang="ru-RU" sz="1600" strike="noStrike">
                <a:solidFill>
                  <a:srgbClr val="1F497D"/>
                </a:solidFill>
                <a:latin typeface="Arial"/>
                <a:ea typeface="Microsoft YaHei"/>
              </a:rPr>
              <a:t> – это двояковыпуклая прозрачная линза. Функция хрусталика – преломление лучей света. Если при некоторых заболеваниях изменяется прозрачность этой линзы, то возникает такое заболевание, как катаракта. На сегодняшний день единственным лечением катаракты является замена хрусталика. Операция эта несложная и довольно хорошо переносится пациентами.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b="1" strike="noStrike">
                <a:solidFill>
                  <a:srgbClr val="1F497D"/>
                </a:solidFill>
                <a:latin typeface="Arial"/>
                <a:ea typeface="Microsoft YaHei"/>
              </a:rPr>
              <a:t>Стекловидное тело </a:t>
            </a:r>
            <a:r>
              <a:rPr lang="ru-RU" sz="1600" strike="noStrike">
                <a:solidFill>
                  <a:srgbClr val="1F497D"/>
                </a:solidFill>
                <a:latin typeface="Arial"/>
                <a:ea typeface="Microsoft YaHei"/>
              </a:rPr>
              <a:t>заполняет все пространство глазного яблока, обеспечивая постоянную форму глаза и его трофику. Стекловидное тело представлено студенистой прозрачной жидкостью. При прохождении через нее лучи света преломляются.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9720" y="179280"/>
            <a:ext cx="10080360" cy="111528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 algn="ctr"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Схематическое строение зрительного анализатора</a:t>
            </a:r>
            <a:endParaRPr/>
          </a:p>
        </p:txBody>
      </p:sp>
    </p:spTree>
  </p:cSld>
  <p:clrMapOvr>
    <a:masterClrMapping/>
  </p:clrMapOvr>
  <p:transition spd="slow" advTm="5000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/>
          <p:nvPr/>
        </p:nvPicPr>
        <p:blipFill>
          <a:blip r:embed="rId3"/>
          <a:stretch/>
        </p:blipFill>
        <p:spPr>
          <a:xfrm>
            <a:off x="2520000" y="971640"/>
            <a:ext cx="4464000" cy="2664000"/>
          </a:xfrm>
          <a:prstGeom prst="rect">
            <a:avLst/>
          </a:prstGeom>
          <a:ln>
            <a:round/>
          </a:ln>
        </p:spPr>
      </p:pic>
      <p:sp>
        <p:nvSpPr>
          <p:cNvPr id="68" name="TextShape 1"/>
          <p:cNvSpPr txBox="1"/>
          <p:nvPr/>
        </p:nvSpPr>
        <p:spPr>
          <a:xfrm>
            <a:off x="0" y="467640"/>
            <a:ext cx="9072360" cy="5256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Радужная оболочка и роговица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1440" y="3924000"/>
            <a:ext cx="9862920" cy="28800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1700" strike="noStrike">
                <a:solidFill>
                  <a:srgbClr val="1F497D"/>
                </a:solidFill>
                <a:latin typeface="Arial"/>
                <a:ea typeface="Microsoft YaHei"/>
              </a:rPr>
              <a:t>В центральной части радужки расположено отверстие, диаметр которого изменяется в зависимости от интенсивности освещения. Лучи света проникают в глазное яблоко на сетчатую оболочку только через зрачок. Радужная оболочка имеет гладкую мускулатуру – круговые и радиальные волокна. Она отвечает за диаметр зрачка. Круговые волокна отвечают за сужение зрачка, иннервирует их периферическая нервная система и глазодвигательный нерв.</a:t>
            </a:r>
            <a:endParaRPr/>
          </a:p>
          <a:p>
            <a:pPr>
              <a:lnSpc>
                <a:spcPct val="100000"/>
              </a:lnSpc>
            </a:pPr>
            <a:r>
              <a:rPr lang="ru-RU" sz="1700" strike="noStrike">
                <a:solidFill>
                  <a:srgbClr val="1F497D"/>
                </a:solidFill>
                <a:latin typeface="Arial"/>
                <a:ea typeface="Microsoft YaHei"/>
              </a:rPr>
              <a:t>Радужка является диафрагмой глазного аппарата. Она обеспечивает регулирование поступления лучей света на сетчатку.</a:t>
            </a:r>
            <a:endParaRPr/>
          </a:p>
          <a:p>
            <a:pPr>
              <a:lnSpc>
                <a:spcPct val="100000"/>
              </a:lnSpc>
            </a:pPr>
            <a:r>
              <a:rPr lang="ru-RU" sz="1700" strike="noStrike">
                <a:solidFill>
                  <a:srgbClr val="1F497D"/>
                </a:solidFill>
                <a:latin typeface="Arial"/>
                <a:ea typeface="Microsoft YaHei"/>
              </a:rPr>
              <a:t>Диаметр зрачков зависит не только от освещения, на этот показатель влияют и  гормоны организма. Например, при испуге выделяется большое количество адреналина, который также способен действовать на сократительную способность мышц, отвечающих за диаметр зрачка.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 spd="slow" advTm="6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0" y="395640"/>
            <a:ext cx="9072360" cy="86364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b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262626"/>
                </a:solidFill>
                <a:latin typeface="Impact"/>
              </a:rPr>
              <a:t>Светочувствительные рецепторы</a:t>
            </a:r>
            <a:endParaRPr/>
          </a:p>
        </p:txBody>
      </p:sp>
      <p:pic>
        <p:nvPicPr>
          <p:cNvPr id="71" name="Рисунок 70"/>
          <p:cNvPicPr/>
          <p:nvPr/>
        </p:nvPicPr>
        <p:blipFill>
          <a:blip r:embed="rId3"/>
          <a:stretch/>
        </p:blipFill>
        <p:spPr>
          <a:xfrm>
            <a:off x="359640" y="1247760"/>
            <a:ext cx="5732280" cy="3095280"/>
          </a:xfrm>
          <a:prstGeom prst="rect">
            <a:avLst/>
          </a:prstGeom>
          <a:ln>
            <a:round/>
          </a:ln>
        </p:spPr>
      </p:pic>
      <p:sp>
        <p:nvSpPr>
          <p:cNvPr id="72" name="TextShape 2"/>
          <p:cNvSpPr txBox="1"/>
          <p:nvPr/>
        </p:nvSpPr>
        <p:spPr>
          <a:xfrm>
            <a:off x="287640" y="4330800"/>
            <a:ext cx="9648720" cy="2401200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 anchor="ctr"/>
          <a:lstStyle/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Палочки обеспечивают сумеречное зрение. Колбочки реагируют на яркий свет и обеспечивают цветное зрение. В сетчатке содержится три вида колбочек: одни воспринимают красный цвет, другие — зелёный, третьи — синий. В результате взаимодействия всех трёх видов колбочек мы видим разные цвета.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1F497D"/>
                </a:solidFill>
                <a:latin typeface="Arial"/>
                <a:ea typeface="Microsoft YaHei"/>
              </a:rPr>
              <a:t>Большая часть колбочек располагается в средней части сетчатки и образует так называемое жёлтое пятно. Место выхода зрительного нерва из сетчатки не содержит фоторецепторов и называется слепым пятном.</a:t>
            </a:r>
            <a:endParaRPr/>
          </a:p>
        </p:txBody>
      </p:sp>
      <p:sp>
        <p:nvSpPr>
          <p:cNvPr id="73" name="CustomShape 3"/>
          <p:cNvSpPr/>
          <p:nvPr/>
        </p:nvSpPr>
        <p:spPr>
          <a:xfrm>
            <a:off x="6120360" y="1907640"/>
            <a:ext cx="3528000" cy="15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Arial"/>
                <a:ea typeface="Microsoft YaHei"/>
              </a:rPr>
              <a:t>Внутренняя оболочка глаза</a:t>
            </a: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 —</a:t>
            </a:r>
            <a:endParaRPr/>
          </a:p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Arial"/>
                <a:ea typeface="Microsoft YaHei"/>
              </a:rPr>
              <a:t>сетчатка </a:t>
            </a: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содержит 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светочувствительные клетки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(фоторецепторы), представленные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палочками и колбочками.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/>
          </a:p>
        </p:txBody>
      </p:sp>
    </p:spTree>
  </p:cSld>
  <p:clrMapOvr>
    <a:masterClrMapping/>
  </p:clrMapOvr>
  <p:transition spd="slow" advTm="6000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T4CTUPCNHN5M-645759840-755</_dlc_DocId>
    <_dlc_DocIdUrl xmlns="c71519f2-859d-46c1-a1b6-2941efed936d">
      <Url>http://edu-sps.koiro.local/chuhloma/jarov/ger/_layouts/15/DocIdRedir.aspx?ID=T4CTUPCNHN5M-645759840-755</Url>
      <Description>T4CTUPCNHN5M-645759840-755</Description>
    </_dlc_DocIdUrl>
  </documentManagement>
</p:properties>
</file>

<file path=customXml/itemProps1.xml><?xml version="1.0" encoding="utf-8"?>
<ds:datastoreItem xmlns:ds="http://schemas.openxmlformats.org/officeDocument/2006/customXml" ds:itemID="{9632D0B8-8E62-4736-A23E-A0D630903524}"/>
</file>

<file path=customXml/itemProps2.xml><?xml version="1.0" encoding="utf-8"?>
<ds:datastoreItem xmlns:ds="http://schemas.openxmlformats.org/officeDocument/2006/customXml" ds:itemID="{B024E22C-2475-4310-9BD5-16F3643F0059}"/>
</file>

<file path=customXml/itemProps3.xml><?xml version="1.0" encoding="utf-8"?>
<ds:datastoreItem xmlns:ds="http://schemas.openxmlformats.org/officeDocument/2006/customXml" ds:itemID="{764EBF57-9A0D-4892-B2AB-4CFEDD762CA7}"/>
</file>

<file path=customXml/itemProps4.xml><?xml version="1.0" encoding="utf-8"?>
<ds:datastoreItem xmlns:ds="http://schemas.openxmlformats.org/officeDocument/2006/customXml" ds:itemID="{A053C0A9-E1BA-4B8D-9730-73D4E6C056C6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1292</TotalTime>
  <Words>1003</Words>
  <Application>Microsoft Office PowerPoint</Application>
  <PresentationFormat>Произвольный</PresentationFormat>
  <Paragraphs>74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Зрительный анализатор</dc:title>
  <dc:creator>Summer</dc:creator>
  <cp:lastModifiedBy>админ</cp:lastModifiedBy>
  <cp:revision>66</cp:revision>
  <dcterms:created xsi:type="dcterms:W3CDTF">2018-05-22T19:16:07Z</dcterms:created>
  <dcterms:modified xsi:type="dcterms:W3CDTF">2020-04-01T12:18:24Z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  <property fmtid="{D5CDD505-2E9C-101B-9397-08002B2CF9AE}" pid="12" name="ContentTypeId">
    <vt:lpwstr>0x010100576A45A322ADF54E8DF78AD1A221A156</vt:lpwstr>
  </property>
  <property fmtid="{D5CDD505-2E9C-101B-9397-08002B2CF9AE}" pid="13" name="_dlc_DocIdItemGuid">
    <vt:lpwstr>a13085aa-aaa1-4711-bc05-c1f6e8eef50a</vt:lpwstr>
  </property>
</Properties>
</file>