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84" r:id="rId2"/>
    <p:sldId id="285" r:id="rId3"/>
    <p:sldId id="259" r:id="rId4"/>
    <p:sldId id="258" r:id="rId5"/>
    <p:sldId id="274" r:id="rId6"/>
    <p:sldId id="277" r:id="rId7"/>
    <p:sldId id="275" r:id="rId8"/>
    <p:sldId id="280" r:id="rId9"/>
    <p:sldId id="257" r:id="rId10"/>
    <p:sldId id="278" r:id="rId11"/>
    <p:sldId id="261" r:id="rId12"/>
    <p:sldId id="266" r:id="rId13"/>
    <p:sldId id="267" r:id="rId14"/>
    <p:sldId id="260" r:id="rId15"/>
    <p:sldId id="282" r:id="rId16"/>
    <p:sldId id="270" r:id="rId17"/>
    <p:sldId id="268" r:id="rId18"/>
    <p:sldId id="262" r:id="rId19"/>
    <p:sldId id="263" r:id="rId20"/>
    <p:sldId id="273" r:id="rId21"/>
    <p:sldId id="269" r:id="rId22"/>
    <p:sldId id="271" r:id="rId23"/>
    <p:sldId id="279" r:id="rId24"/>
    <p:sldId id="272" r:id="rId25"/>
    <p:sldId id="283" r:id="rId26"/>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15" autoAdjust="0"/>
  </p:normalViewPr>
  <p:slideViewPr>
    <p:cSldViewPr>
      <p:cViewPr varScale="1">
        <p:scale>
          <a:sx n="53" d="100"/>
          <a:sy n="53" d="100"/>
        </p:scale>
        <p:origin x="-96" y="-2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11"/>
          </p:nvPr>
        </p:nvSpPr>
        <p:spPr/>
        <p:txBody>
          <a:bodyPr/>
          <a:lstStyle/>
          <a:p>
            <a:endParaRPr lang="en-US" dirty="0"/>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8" name="Нижний колонтитул 7"/>
          <p:cNvSpPr>
            <a:spLocks noGrp="1"/>
          </p:cNvSpPr>
          <p:nvPr>
            <p:ph type="ftr" sz="quarter" idx="11"/>
          </p:nvPr>
        </p:nvSpPr>
        <p:spPr/>
        <p:txBody>
          <a:bodyPr/>
          <a:lstStyle/>
          <a:p>
            <a:endParaRPr lang="en-US" dirty="0"/>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4" name="Нижний колонтитул 3"/>
          <p:cNvSpPr>
            <a:spLocks noGrp="1"/>
          </p:cNvSpPr>
          <p:nvPr>
            <p:ph type="ftr" sz="quarter" idx="11"/>
          </p:nvPr>
        </p:nvSpPr>
        <p:spPr/>
        <p:txBody>
          <a:bodyPr/>
          <a:lstStyle/>
          <a:p>
            <a:endParaRPr lang="en-US" dirty="0"/>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3" name="Нижний колонтитул 2"/>
          <p:cNvSpPr>
            <a:spLocks noGrp="1"/>
          </p:cNvSpPr>
          <p:nvPr>
            <p:ph type="ftr" sz="quarter" idx="11"/>
          </p:nvPr>
        </p:nvSpPr>
        <p:spPr/>
        <p:txBody>
          <a:bodyPr/>
          <a:lstStyle/>
          <a:p>
            <a:endParaRPr lang="en-US" dirty="0"/>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4/5/2020</a:t>
            </a:fld>
            <a:endParaRPr lang="en-US" dirty="0"/>
          </a:p>
        </p:txBody>
      </p:sp>
      <p:sp>
        <p:nvSpPr>
          <p:cNvPr id="6" name="Нижний колонтитул 5"/>
          <p:cNvSpPr>
            <a:spLocks noGrp="1"/>
          </p:cNvSpPr>
          <p:nvPr>
            <p:ph type="ftr" sz="quarter" idx="11"/>
          </p:nvPr>
        </p:nvSpPr>
        <p:spPr/>
        <p:txBody>
          <a:bodyPr/>
          <a:lstStyle/>
          <a:p>
            <a:endParaRPr lang="en-US" dirty="0"/>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6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4/5/2020</a:t>
            </a:fld>
            <a:endParaRPr lang="en-US"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www.eduportal44.ru///commons.wikimedia.org/wiki/File:%D0%A8%D0%BB%D0%B8%D0%BC%D0%B0%D0%BD_%D0%B2_38_%D0%BB%D0%B5%D1%82.jpg?uselang=ru"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www.eduportal44.ru///upload.wikimedia.org/wikipedia/commons/f/fe/Mykene_Loewentor_mit_Doerpfeld_und_Schliemann.jpg" TargetMode="Externa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www.eduportal44.ru///commons.wikimedia.org/wiki/File:Mycenae_ruins_dsc06390.jpg?uselang=ru" TargetMode="Externa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schkola-66@list.ru"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516562"/>
          </a:xfrm>
        </p:spPr>
        <p:txBody>
          <a:bodyPr>
            <a:normAutofit fontScale="90000"/>
          </a:bodyPr>
          <a:lstStyle/>
          <a:p>
            <a:r>
              <a:rPr lang="ru-RU" dirty="0" smtClean="0"/>
              <a:t/>
            </a:r>
            <a:br>
              <a:rPr lang="ru-RU" dirty="0" smtClean="0"/>
            </a:br>
            <a:r>
              <a:rPr lang="ru-RU" dirty="0" smtClean="0"/>
              <a:t>Немецкий  язык</a:t>
            </a:r>
            <a:br>
              <a:rPr lang="ru-RU" dirty="0" smtClean="0"/>
            </a:br>
            <a:r>
              <a:rPr lang="ru-RU" dirty="0" smtClean="0"/>
              <a:t/>
            </a:r>
            <a:br>
              <a:rPr lang="ru-RU" dirty="0" smtClean="0"/>
            </a:br>
            <a:r>
              <a:rPr lang="ru-RU" dirty="0" smtClean="0"/>
              <a:t>Тема урока: </a:t>
            </a:r>
            <a:r>
              <a:rPr lang="ru-RU" b="1" dirty="0" smtClean="0"/>
              <a:t>«ГЕНРИХ ШЛИМАН и его Троя»</a:t>
            </a:r>
            <a:r>
              <a:rPr lang="ru-RU" dirty="0" smtClean="0"/>
              <a:t/>
            </a:r>
            <a:br>
              <a:rPr lang="ru-RU" dirty="0" smtClean="0"/>
            </a:br>
            <a:r>
              <a:rPr lang="ru-RU" dirty="0" smtClean="0"/>
              <a:t> </a:t>
            </a:r>
            <a:br>
              <a:rPr lang="ru-RU" dirty="0" smtClean="0"/>
            </a:br>
            <a:r>
              <a:rPr lang="ru-RU" dirty="0" smtClean="0"/>
              <a:t>9 класс</a:t>
            </a:r>
            <a:br>
              <a:rPr lang="ru-RU" dirty="0" smtClean="0"/>
            </a:br>
            <a:r>
              <a:rPr lang="ru-RU" dirty="0" smtClean="0"/>
              <a:t/>
            </a:r>
            <a:br>
              <a:rPr lang="ru-RU" dirty="0" smtClean="0"/>
            </a:br>
            <a:r>
              <a:rPr lang="ru-RU" dirty="0" smtClean="0"/>
              <a:t/>
            </a:r>
            <a:br>
              <a:rPr lang="ru-RU" dirty="0" smtClean="0"/>
            </a:b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495800" y="990600"/>
            <a:ext cx="4343400" cy="5293757"/>
          </a:xfrm>
          <a:prstGeom prst="rect">
            <a:avLst/>
          </a:prstGeom>
        </p:spPr>
        <p:txBody>
          <a:bodyPr wrap="square">
            <a:spAutoFit/>
          </a:bodyPr>
          <a:lstStyle/>
          <a:p>
            <a:r>
              <a:rPr lang="ru-RU" sz="2600" b="1" dirty="0" smtClean="0"/>
              <a:t>Шлиман  оставил место посыльного  и  устроился на работу  в торговую компанию и начал изучать русский язык.  В 1846 году благодаря знанию языков его направили в Россию  торговым представителем. </a:t>
            </a:r>
          </a:p>
          <a:p>
            <a:r>
              <a:rPr lang="ru-RU" sz="2600" b="1" dirty="0" smtClean="0"/>
              <a:t>В Петербурге  24-летний Шлиман завел собственное торговое дело.  Всего за несколько лет он стал миллионером</a:t>
            </a:r>
            <a:r>
              <a:rPr lang="ru-RU" sz="2400" b="1" dirty="0" smtClean="0"/>
              <a:t>.</a:t>
            </a:r>
            <a:endParaRPr lang="ru-RU" sz="2400" b="1" dirty="0"/>
          </a:p>
        </p:txBody>
      </p:sp>
      <p:pic>
        <p:nvPicPr>
          <p:cNvPr id="4" name="Picture 2" descr="C:\Documents and Settings\Sasha\Мои документы\Мои рисунки\49376.jpg"/>
          <p:cNvPicPr>
            <a:picLocks noChangeAspect="1" noChangeArrowheads="1"/>
          </p:cNvPicPr>
          <p:nvPr/>
        </p:nvPicPr>
        <p:blipFill>
          <a:blip r:embed="rId2" cstate="print"/>
          <a:srcRect/>
          <a:stretch>
            <a:fillRect/>
          </a:stretch>
        </p:blipFill>
        <p:spPr bwMode="auto">
          <a:xfrm>
            <a:off x="228599" y="1066800"/>
            <a:ext cx="3788019"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Прямоугольник 4"/>
          <p:cNvSpPr/>
          <p:nvPr/>
        </p:nvSpPr>
        <p:spPr>
          <a:xfrm>
            <a:off x="0" y="4876800"/>
            <a:ext cx="4343400" cy="1200329"/>
          </a:xfrm>
          <a:prstGeom prst="rect">
            <a:avLst/>
          </a:prstGeom>
        </p:spPr>
        <p:txBody>
          <a:bodyPr wrap="square">
            <a:spAutoFit/>
          </a:bodyPr>
          <a:lstStyle/>
          <a:p>
            <a:pPr lvl="0" fontAlgn="ctr">
              <a:spcBef>
                <a:spcPct val="0"/>
              </a:spcBef>
              <a:spcAft>
                <a:spcPct val="0"/>
              </a:spcAft>
            </a:pPr>
            <a:r>
              <a:rPr lang="ru-RU" sz="2400" b="1" dirty="0" smtClean="0"/>
              <a:t>Генрих Шлиман. Барельеф на мемориальной доске в Санкт-Петербурге</a:t>
            </a:r>
            <a:endParaRPr lang="ru-RU" sz="2400" b="1" dirty="0" smtClean="0">
              <a:latin typeface="Arial" charset="0"/>
            </a:endParaRPr>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304800"/>
            <a:ext cx="4724400" cy="6049962"/>
          </a:xfrm>
        </p:spPr>
        <p:txBody>
          <a:bodyPr>
            <a:normAutofit/>
          </a:bodyPr>
          <a:lstStyle/>
          <a:p>
            <a:pPr algn="l"/>
            <a:r>
              <a:rPr lang="ru-RU" sz="2600" b="1" dirty="0" smtClean="0"/>
              <a:t>В 1847 году Шлиман принял российское гражданство и  женился на  дочери российского адвоката  Екатерине Лыжиной. В семье родилось трое детей.  </a:t>
            </a:r>
            <a:r>
              <a:rPr lang="ru-RU" sz="2600" b="1" dirty="0"/>
              <a:t>О</a:t>
            </a:r>
            <a:r>
              <a:rPr lang="ru-RU" sz="2600" b="1" dirty="0" smtClean="0"/>
              <a:t>тношения с супругой у Генриха не складывались. </a:t>
            </a:r>
            <a:br>
              <a:rPr lang="ru-RU" sz="2600" b="1" dirty="0" smtClean="0"/>
            </a:br>
            <a:r>
              <a:rPr lang="ru-RU" sz="2600" b="1" dirty="0" smtClean="0"/>
              <a:t>Шлиман уехал в Америку, открыл в Калифорнии небольшой банк , увеличив свое состояние</a:t>
            </a:r>
            <a:r>
              <a:rPr lang="ru-RU" sz="2600" b="1" dirty="0"/>
              <a:t>.</a:t>
            </a:r>
            <a:r>
              <a:rPr lang="ru-RU" sz="2600" b="1" dirty="0" smtClean="0"/>
              <a:t/>
            </a:r>
            <a:br>
              <a:rPr lang="ru-RU" sz="2600" b="1" dirty="0" smtClean="0"/>
            </a:br>
            <a:endParaRPr lang="ru-RU" sz="2600" b="1" dirty="0"/>
          </a:p>
        </p:txBody>
      </p:sp>
      <p:pic>
        <p:nvPicPr>
          <p:cNvPr id="6146" name="Picture 2"/>
          <p:cNvPicPr>
            <a:picLocks noChangeAspect="1" noChangeArrowheads="1"/>
          </p:cNvPicPr>
          <p:nvPr/>
        </p:nvPicPr>
        <p:blipFill>
          <a:blip r:embed="rId2" cstate="print"/>
          <a:srcRect/>
          <a:stretch>
            <a:fillRect/>
          </a:stretch>
        </p:blipFill>
        <p:spPr bwMode="auto">
          <a:xfrm>
            <a:off x="4876800" y="596053"/>
            <a:ext cx="3962400" cy="5195147"/>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0" y="274638"/>
            <a:ext cx="4267200" cy="6049962"/>
          </a:xfrm>
        </p:spPr>
        <p:txBody>
          <a:bodyPr>
            <a:normAutofit/>
          </a:bodyPr>
          <a:lstStyle/>
          <a:p>
            <a:pPr algn="l"/>
            <a:r>
              <a:rPr lang="ru-RU" sz="2000" dirty="0" smtClean="0"/>
              <a:t> </a:t>
            </a:r>
            <a:r>
              <a:rPr lang="ru-RU" sz="2400" b="1" dirty="0" smtClean="0"/>
              <a:t/>
            </a:r>
            <a:br>
              <a:rPr lang="ru-RU" sz="2400" b="1" dirty="0" smtClean="0"/>
            </a:br>
            <a:r>
              <a:rPr lang="ru-RU" sz="2600" b="1" dirty="0" smtClean="0"/>
              <a:t> В 1858 году, оставив коммерческие дела, Шлиман отправился в путешествие по Европе, Сирии, Палестине, Египту, Турции и Греции</a:t>
            </a:r>
            <a:r>
              <a:rPr lang="ru-RU" sz="2600" b="1" dirty="0"/>
              <a:t>,</a:t>
            </a:r>
            <a:r>
              <a:rPr lang="ru-RU" sz="2600" b="1" dirty="0" smtClean="0"/>
              <a:t> изучая латынь, древнегреческий и арабский языки. </a:t>
            </a:r>
            <a:br>
              <a:rPr lang="ru-RU" sz="2600" b="1" dirty="0" smtClean="0"/>
            </a:br>
            <a:r>
              <a:rPr lang="ru-RU" sz="2600" b="1" dirty="0" smtClean="0"/>
              <a:t> В 1864 году он посетил Северную Африку, Индию. Берега Китая и Японии, Америку. </a:t>
            </a:r>
            <a:br>
              <a:rPr lang="ru-RU" sz="2600" b="1" dirty="0" smtClean="0"/>
            </a:br>
            <a:endParaRPr lang="ru-RU" sz="2600" b="1" dirty="0"/>
          </a:p>
        </p:txBody>
      </p:sp>
      <p:sp>
        <p:nvSpPr>
          <p:cNvPr id="3" name="Прямоугольник 2"/>
          <p:cNvSpPr/>
          <p:nvPr/>
        </p:nvSpPr>
        <p:spPr>
          <a:xfrm>
            <a:off x="0" y="612845"/>
            <a:ext cx="3886200" cy="646331"/>
          </a:xfrm>
          <a:prstGeom prst="rect">
            <a:avLst/>
          </a:prstGeom>
        </p:spPr>
        <p:txBody>
          <a:bodyPr wrap="square">
            <a:spAutoFit/>
          </a:bodyPr>
          <a:lstStyle/>
          <a:p>
            <a:r>
              <a:rPr lang="ru-RU" dirty="0" smtClean="0"/>
              <a:t> </a:t>
            </a:r>
            <a:br>
              <a:rPr lang="ru-RU" dirty="0" smtClean="0"/>
            </a:br>
            <a:endParaRPr lang="ru-RU" dirty="0"/>
          </a:p>
        </p:txBody>
      </p:sp>
      <p:pic>
        <p:nvPicPr>
          <p:cNvPr id="6" name="Picture 2" descr="http://upload.wikimedia.org/wikipedia/commons/thumb/a/af/%D0%A8%D0%BB%D0%B8%D0%BC%D0%B0%D0%BD_%D0%B2_38_%D0%BB%D0%B5%D1%82.jpg/220px-%D0%A8%D0%BB%D0%B8%D0%BC%D0%B0%D0%BD_%D0%B2_38_%D0%BB%D0%B5%D1%82.jpg">
            <a:hlinkClick r:id="rId2"/>
          </p:cNvPr>
          <p:cNvPicPr>
            <a:picLocks noChangeAspect="1" noChangeArrowheads="1"/>
          </p:cNvPicPr>
          <p:nvPr/>
        </p:nvPicPr>
        <p:blipFill>
          <a:blip r:embed="rId3" cstate="print"/>
          <a:srcRect/>
          <a:stretch>
            <a:fillRect/>
          </a:stretch>
        </p:blipFill>
        <p:spPr bwMode="auto">
          <a:xfrm>
            <a:off x="304800" y="838200"/>
            <a:ext cx="3810000" cy="4876800"/>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81000"/>
            <a:ext cx="4191000" cy="6202362"/>
          </a:xfrm>
        </p:spPr>
        <p:txBody>
          <a:bodyPr>
            <a:normAutofit/>
          </a:bodyPr>
          <a:lstStyle/>
          <a:p>
            <a:pPr algn="l"/>
            <a:r>
              <a:rPr lang="ru-RU" sz="2600" b="1" dirty="0" smtClean="0"/>
              <a:t>В 1866 году Шлиман поселился в Париже, посещал лекции в Сорбонне. Особенно интересовался археологией и историей Древней Греции.  </a:t>
            </a:r>
            <a:br>
              <a:rPr lang="ru-RU" sz="2600" b="1" dirty="0" smtClean="0"/>
            </a:br>
            <a:r>
              <a:rPr lang="ru-RU" sz="2600" b="1" dirty="0" smtClean="0"/>
              <a:t>Жена отказалась жить с ним в Европе, так как не одобряла его увлечений археологией. </a:t>
            </a:r>
            <a:br>
              <a:rPr lang="ru-RU" sz="2600" b="1" dirty="0" smtClean="0"/>
            </a:br>
            <a:r>
              <a:rPr lang="ru-RU" sz="2600" b="1" dirty="0" smtClean="0"/>
              <a:t> Из-за развода с женой, Шлиман закрыл себе путь в Россию. </a:t>
            </a:r>
            <a:br>
              <a:rPr lang="ru-RU" sz="2600" b="1" dirty="0" smtClean="0"/>
            </a:br>
            <a:endParaRPr lang="ru-RU" sz="2600" b="1" dirty="0"/>
          </a:p>
        </p:txBody>
      </p:sp>
      <p:pic>
        <p:nvPicPr>
          <p:cNvPr id="5" name="Picture 2" descr="C:\Documents and Settings\Sasha\Мои документы\Мои рисунки\Генрих Шлиман 1868 годr.jpg"/>
          <p:cNvPicPr>
            <a:picLocks noGrp="1" noChangeAspect="1" noChangeArrowheads="1"/>
          </p:cNvPicPr>
          <p:nvPr>
            <p:ph idx="1"/>
          </p:nvPr>
        </p:nvPicPr>
        <p:blipFill>
          <a:blip r:embed="rId2" cstate="print"/>
          <a:stretch>
            <a:fillRect/>
          </a:stretch>
        </p:blipFill>
        <p:spPr bwMode="auto">
          <a:xfrm>
            <a:off x="5029200" y="565958"/>
            <a:ext cx="3429000" cy="5026806"/>
          </a:xfrm>
          <a:prstGeom prst="rect">
            <a:avLst/>
          </a:prstGeom>
          <a:noFill/>
        </p:spPr>
      </p:pic>
      <p:sp>
        <p:nvSpPr>
          <p:cNvPr id="7" name="Прямоугольник 6"/>
          <p:cNvSpPr/>
          <p:nvPr/>
        </p:nvSpPr>
        <p:spPr>
          <a:xfrm>
            <a:off x="4419600" y="5715000"/>
            <a:ext cx="5029200" cy="769441"/>
          </a:xfrm>
          <a:prstGeom prst="rect">
            <a:avLst/>
          </a:prstGeom>
        </p:spPr>
        <p:txBody>
          <a:bodyPr wrap="square">
            <a:spAutoFit/>
          </a:bodyPr>
          <a:lstStyle/>
          <a:p>
            <a:r>
              <a:rPr lang="ru-RU" sz="2200" b="1" dirty="0" smtClean="0"/>
              <a:t>Генрих Шлиман со своей женой Екатериной Лыжиной. 1868 г.</a:t>
            </a:r>
            <a:endParaRPr lang="ru-RU" sz="2200" b="1" dirty="0"/>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76800" y="838200"/>
            <a:ext cx="3962400" cy="4800600"/>
          </a:xfrm>
        </p:spPr>
        <p:txBody>
          <a:bodyPr>
            <a:noAutofit/>
          </a:bodyPr>
          <a:lstStyle/>
          <a:p>
            <a:pPr algn="l"/>
            <a:r>
              <a:rPr lang="ru-RU" sz="2600" b="1" cap="none" dirty="0" smtClean="0">
                <a:ln>
                  <a:noFill/>
                </a:ln>
                <a:solidFill>
                  <a:schemeClr val="tx1"/>
                </a:solidFill>
                <a:effectLst/>
              </a:rPr>
              <a:t>В 1870 году Шлиман переехал в Грецию</a:t>
            </a:r>
            <a:r>
              <a:rPr lang="ru-RU" sz="2600" b="1" dirty="0" smtClean="0"/>
              <a:t>. Здесь он</a:t>
            </a:r>
            <a:r>
              <a:rPr lang="ru-RU" sz="2600" b="1" cap="none" dirty="0" smtClean="0">
                <a:ln>
                  <a:noFill/>
                </a:ln>
                <a:solidFill>
                  <a:schemeClr val="tx1"/>
                </a:solidFill>
                <a:effectLst/>
              </a:rPr>
              <a:t> женился на 17-летеней гречанке Софье Энгастроменос. София Шлиман  повсюду сопровождала супруга: на раскопках и в зарубежных поездках. У Шлиманов было двое детей — дочь Андромаха (1871—1962) и сын Агамемнон (1878—1954).</a:t>
            </a:r>
            <a:endParaRPr lang="ru-RU" sz="2600" b="1" cap="none" dirty="0">
              <a:ln>
                <a:noFill/>
              </a:ln>
              <a:solidFill>
                <a:schemeClr val="tx1"/>
              </a:solidFill>
              <a:effectLst/>
            </a:endParaRPr>
          </a:p>
        </p:txBody>
      </p:sp>
      <p:sp>
        <p:nvSpPr>
          <p:cNvPr id="6" name="Подзаголовок 5"/>
          <p:cNvSpPr>
            <a:spLocks noGrp="1"/>
          </p:cNvSpPr>
          <p:nvPr>
            <p:ph type="subTitle" idx="1"/>
          </p:nvPr>
        </p:nvSpPr>
        <p:spPr>
          <a:xfrm>
            <a:off x="76200" y="5638800"/>
            <a:ext cx="4800600" cy="838200"/>
          </a:xfrm>
        </p:spPr>
        <p:txBody>
          <a:bodyPr>
            <a:noAutofit/>
          </a:bodyPr>
          <a:lstStyle/>
          <a:p>
            <a:pPr algn="ctr"/>
            <a:r>
              <a:rPr lang="ru-RU" sz="2400" b="1" dirty="0" smtClean="0">
                <a:solidFill>
                  <a:schemeClr val="tx1"/>
                </a:solidFill>
              </a:rPr>
              <a:t>Портрет Софьи Энгастроменос в «Уборе Елены» из «Клада Приама» 1881 г.</a:t>
            </a:r>
            <a:endParaRPr lang="ru-RU" sz="2400" b="1" dirty="0">
              <a:solidFill>
                <a:schemeClr val="tx1"/>
              </a:solidFill>
            </a:endParaRPr>
          </a:p>
        </p:txBody>
      </p:sp>
      <p:pic>
        <p:nvPicPr>
          <p:cNvPr id="5122" name="Picture 2"/>
          <p:cNvPicPr>
            <a:picLocks noChangeAspect="1" noChangeArrowheads="1"/>
          </p:cNvPicPr>
          <p:nvPr/>
        </p:nvPicPr>
        <p:blipFill>
          <a:blip r:embed="rId2" cstate="print"/>
          <a:srcRect/>
          <a:stretch>
            <a:fillRect/>
          </a:stretch>
        </p:blipFill>
        <p:spPr bwMode="auto">
          <a:xfrm>
            <a:off x="457200" y="304800"/>
            <a:ext cx="3810000" cy="5318125"/>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81600" y="5181600"/>
            <a:ext cx="3581400" cy="716280"/>
          </a:xfrm>
        </p:spPr>
        <p:txBody>
          <a:bodyPr>
            <a:noAutofit/>
          </a:bodyPr>
          <a:lstStyle/>
          <a:p>
            <a:pPr algn="l"/>
            <a:r>
              <a:rPr lang="ru-RU" sz="2400" b="1" dirty="0" smtClean="0"/>
              <a:t>Генрих Шлиман и</a:t>
            </a:r>
            <a:br>
              <a:rPr lang="ru-RU" sz="2400" b="1" dirty="0" smtClean="0"/>
            </a:br>
            <a:r>
              <a:rPr lang="ru-RU" sz="2400" b="1" dirty="0" smtClean="0"/>
              <a:t> Софья Энгастроменос. Венчание.(1870)</a:t>
            </a:r>
            <a:endParaRPr lang="ru-RU" sz="2400" b="1" dirty="0"/>
          </a:p>
        </p:txBody>
      </p:sp>
      <p:pic>
        <p:nvPicPr>
          <p:cNvPr id="2050" name="Picture 2" descr="C:\Documents and Settings\Sasha\Мои документы\Мои рисунки\Генрих Шлиман. Венчание..jpg"/>
          <p:cNvPicPr>
            <a:picLocks noChangeAspect="1" noChangeArrowheads="1"/>
          </p:cNvPicPr>
          <p:nvPr/>
        </p:nvPicPr>
        <p:blipFill>
          <a:blip r:embed="rId2" cstate="print"/>
          <a:srcRect/>
          <a:stretch>
            <a:fillRect/>
          </a:stretch>
        </p:blipFill>
        <p:spPr bwMode="auto">
          <a:xfrm>
            <a:off x="304800" y="533400"/>
            <a:ext cx="4800600" cy="5622992"/>
          </a:xfrm>
          <a:prstGeom prst="rect">
            <a:avLst/>
          </a:prstGeom>
          <a:noFill/>
        </p:spPr>
      </p:pic>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05400" y="304800"/>
            <a:ext cx="4267200" cy="6049962"/>
          </a:xfrm>
        </p:spPr>
        <p:txBody>
          <a:bodyPr>
            <a:normAutofit/>
          </a:bodyPr>
          <a:lstStyle/>
          <a:p>
            <a:pPr algn="l"/>
            <a:r>
              <a:rPr lang="ru-RU" sz="2400" b="1" dirty="0" smtClean="0"/>
              <a:t> </a:t>
            </a:r>
            <a:r>
              <a:rPr lang="ru-RU" sz="2600" b="1" dirty="0" smtClean="0"/>
              <a:t>В течение трех лет  Шлиман занимался раскопками на месте древнего города Гиссарлыка. В 1873 году он нашел золотой клад. Он был назван «кладом Приама». Клад состоял из 8833 предметов</a:t>
            </a:r>
            <a:br>
              <a:rPr lang="ru-RU" sz="2600" b="1" dirty="0" smtClean="0"/>
            </a:br>
            <a:r>
              <a:rPr lang="ru-RU" sz="2600" b="1" dirty="0" smtClean="0"/>
              <a:t>«Клад Приама»  ( он же – золото Трои) Шлиман передал в 1881 году в Имперский музей Берлина(ныне </a:t>
            </a:r>
            <a:r>
              <a:rPr lang="ru-RU" sz="2600" b="1" dirty="0" err="1" smtClean="0"/>
              <a:t>Боденский</a:t>
            </a:r>
            <a:r>
              <a:rPr lang="ru-RU" sz="2600" b="1" dirty="0" smtClean="0"/>
              <a:t> музей).</a:t>
            </a:r>
            <a:r>
              <a:rPr lang="en-US" sz="2600" b="1" dirty="0" smtClean="0"/>
              <a:t> </a:t>
            </a:r>
            <a:r>
              <a:rPr lang="ru-RU" sz="2600" b="1" dirty="0" smtClean="0"/>
              <a:t> </a:t>
            </a:r>
            <a:endParaRPr lang="ru-RU" sz="2600" b="1" dirty="0"/>
          </a:p>
        </p:txBody>
      </p:sp>
      <p:pic>
        <p:nvPicPr>
          <p:cNvPr id="6" name="Содержимое 5" descr="220px-Priam's_treasure.jpg"/>
          <p:cNvPicPr>
            <a:picLocks noGrp="1" noChangeAspect="1"/>
          </p:cNvPicPr>
          <p:nvPr>
            <p:ph idx="1"/>
          </p:nvPr>
        </p:nvPicPr>
        <p:blipFill>
          <a:blip r:embed="rId2" cstate="print"/>
          <a:stretch>
            <a:fillRect/>
          </a:stretch>
        </p:blipFill>
        <p:spPr>
          <a:xfrm>
            <a:off x="304800" y="277210"/>
            <a:ext cx="4495800" cy="6123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67400" y="457200"/>
            <a:ext cx="2819400" cy="4953000"/>
          </a:xfrm>
        </p:spPr>
        <p:txBody>
          <a:bodyPr>
            <a:normAutofit fontScale="90000"/>
          </a:bodyPr>
          <a:lstStyle/>
          <a:p>
            <a:pPr algn="l"/>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smtClean="0"/>
              <a:t/>
            </a:r>
            <a:br>
              <a:rPr lang="ru-RU" sz="2000" b="1" dirty="0" smtClean="0"/>
            </a:br>
            <a:r>
              <a:rPr lang="ru-RU" sz="2000" b="1" dirty="0"/>
              <a:t/>
            </a:r>
            <a:br>
              <a:rPr lang="ru-RU" sz="2000" b="1" dirty="0"/>
            </a:br>
            <a:r>
              <a:rPr lang="ru-RU" sz="2000" b="1" dirty="0" smtClean="0"/>
              <a:t/>
            </a:r>
            <a:br>
              <a:rPr lang="ru-RU" sz="2000" b="1" dirty="0" smtClean="0"/>
            </a:br>
            <a:r>
              <a:rPr lang="ru-RU" sz="2000" b="1" dirty="0"/>
              <a:t/>
            </a:r>
            <a:br>
              <a:rPr lang="ru-RU" sz="2000" b="1" dirty="0"/>
            </a:br>
            <a:r>
              <a:rPr lang="ru-RU" sz="2400" b="1" dirty="0" smtClean="0"/>
              <a:t>Шлиман на </a:t>
            </a:r>
            <a:br>
              <a:rPr lang="ru-RU" sz="2400" b="1" dirty="0" smtClean="0"/>
            </a:br>
            <a:r>
              <a:rPr lang="ru-RU" sz="2400" b="1" dirty="0" smtClean="0"/>
              <a:t>раскопках в Микенах</a:t>
            </a:r>
            <a:endParaRPr lang="ru-RU" sz="2400" b="1" dirty="0"/>
          </a:p>
        </p:txBody>
      </p:sp>
      <p:pic>
        <p:nvPicPr>
          <p:cNvPr id="24578" name="Picture 2" descr="File:Mykene Loewentor mit Doerpfeld und Schliemann.jpg">
            <a:hlinkClick r:id="rId2"/>
          </p:cNvPr>
          <p:cNvPicPr>
            <a:picLocks noChangeAspect="1" noChangeArrowheads="1"/>
          </p:cNvPicPr>
          <p:nvPr/>
        </p:nvPicPr>
        <p:blipFill>
          <a:blip r:embed="rId3" cstate="print"/>
          <a:srcRect/>
          <a:stretch>
            <a:fillRect/>
          </a:stretch>
        </p:blipFill>
        <p:spPr bwMode="auto">
          <a:xfrm>
            <a:off x="228600" y="771524"/>
            <a:ext cx="5562600" cy="570547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5943600" y="762000"/>
            <a:ext cx="2895600" cy="4493538"/>
          </a:xfrm>
          <a:prstGeom prst="rect">
            <a:avLst/>
          </a:prstGeom>
        </p:spPr>
        <p:txBody>
          <a:bodyPr wrap="square">
            <a:spAutoFit/>
          </a:bodyPr>
          <a:lstStyle/>
          <a:p>
            <a:r>
              <a:rPr lang="ru-RU" sz="2600" b="1" dirty="0" smtClean="0"/>
              <a:t>Воодушевленный успехом Шлиман  приступил к раскопкам Микен, где в 1876 году нашел гробницы микенских царей, а также несколько килограммов золотых украшений. </a:t>
            </a:r>
            <a:endParaRPr lang="ru-RU" sz="2600" b="1" dirty="0"/>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0" y="838200"/>
            <a:ext cx="3733800" cy="5181600"/>
          </a:xfrm>
        </p:spPr>
        <p:txBody>
          <a:bodyPr>
            <a:normAutofit/>
          </a:bodyPr>
          <a:lstStyle/>
          <a:p>
            <a:pPr algn="l"/>
            <a:r>
              <a:rPr lang="ru-RU" sz="2800" b="1" dirty="0" smtClean="0"/>
              <a:t>Умер Шлиман в Неаполе 26 декабря 1890 г.</a:t>
            </a:r>
            <a:br>
              <a:rPr lang="ru-RU" sz="2800" b="1" dirty="0" smtClean="0"/>
            </a:br>
            <a:r>
              <a:rPr lang="ru-RU" sz="2800" b="1" dirty="0" smtClean="0"/>
              <a:t>4 апреля 1891 тело Шлимана перевезли в Грецию. В гроб археолога положили гомеровские книги «Илиаду» и «Одиссею». </a:t>
            </a:r>
            <a:br>
              <a:rPr lang="ru-RU" sz="2800" b="1" dirty="0" smtClean="0"/>
            </a:br>
            <a:endParaRPr lang="ru-RU" sz="2800" b="1" dirty="0"/>
          </a:p>
        </p:txBody>
      </p:sp>
      <p:pic>
        <p:nvPicPr>
          <p:cNvPr id="7170" name="Picture 2" descr="C:\Documents and Settings\Sasha\Мои документы\Мои рисунки\шЛИМАН.мАВЗОЛЕЙ В АФИНАХ.jpg"/>
          <p:cNvPicPr>
            <a:picLocks noChangeAspect="1" noChangeArrowheads="1"/>
          </p:cNvPicPr>
          <p:nvPr/>
        </p:nvPicPr>
        <p:blipFill>
          <a:blip r:embed="rId2" cstate="print"/>
          <a:srcRect/>
          <a:stretch>
            <a:fillRect/>
          </a:stretch>
        </p:blipFill>
        <p:spPr bwMode="auto">
          <a:xfrm>
            <a:off x="228600" y="838200"/>
            <a:ext cx="4495800" cy="5334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8200" y="1143000"/>
            <a:ext cx="3886200" cy="4449762"/>
          </a:xfrm>
        </p:spPr>
        <p:txBody>
          <a:bodyPr>
            <a:noAutofit/>
          </a:bodyPr>
          <a:lstStyle/>
          <a:p>
            <a:pPr algn="l"/>
            <a:r>
              <a:rPr lang="ru-RU" sz="2200" dirty="0" smtClean="0"/>
              <a:t> </a:t>
            </a:r>
            <a:r>
              <a:rPr lang="ru-RU" sz="2800" b="1" dirty="0" smtClean="0"/>
              <a:t>Ученые до сих пор спорят, были ли найденные Шлиманом остатки крепости Троей или Трою нашли другие археологи. Эта «Троянская война» продолжается по настоящее время. Ясно одно, поиски Шлимана оказали большое влияние на развитие археологии. </a:t>
            </a:r>
            <a:endParaRPr lang="ru-RU" sz="2800" b="1" dirty="0"/>
          </a:p>
        </p:txBody>
      </p:sp>
      <p:pic>
        <p:nvPicPr>
          <p:cNvPr id="8194" name="Picture 2" descr="C:\Documents and Settings\Sasha\Мои документы\Мои рисунки\шЛИМАН.пАМЯТНИК В шВЕРИНЕ.jpg"/>
          <p:cNvPicPr>
            <a:picLocks noChangeAspect="1" noChangeArrowheads="1"/>
          </p:cNvPicPr>
          <p:nvPr/>
        </p:nvPicPr>
        <p:blipFill>
          <a:blip r:embed="rId2" cstate="print"/>
          <a:srcRect/>
          <a:stretch>
            <a:fillRect/>
          </a:stretch>
        </p:blipFill>
        <p:spPr bwMode="auto">
          <a:xfrm>
            <a:off x="541020" y="381000"/>
            <a:ext cx="3573780" cy="5410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04800" y="5842337"/>
            <a:ext cx="4572000" cy="830997"/>
          </a:xfrm>
          <a:prstGeom prst="rect">
            <a:avLst/>
          </a:prstGeom>
          <a:noFill/>
        </p:spPr>
        <p:txBody>
          <a:bodyPr wrap="square" rtlCol="0">
            <a:spAutoFit/>
          </a:bodyPr>
          <a:lstStyle/>
          <a:p>
            <a:r>
              <a:rPr lang="ru-RU" sz="2400" b="1" dirty="0" smtClean="0"/>
              <a:t>Памятник Генриху </a:t>
            </a:r>
            <a:r>
              <a:rPr lang="ru-RU" sz="2400" b="1" dirty="0" err="1" smtClean="0"/>
              <a:t>Шлиману</a:t>
            </a:r>
            <a:endParaRPr lang="ru-RU" sz="2400" b="1" dirty="0" smtClean="0"/>
          </a:p>
          <a:p>
            <a:r>
              <a:rPr lang="ru-RU" sz="2400" b="1" dirty="0" smtClean="0"/>
              <a:t>в </a:t>
            </a:r>
            <a:r>
              <a:rPr lang="ru-RU" sz="2400" b="1" dirty="0" err="1" smtClean="0"/>
              <a:t>Шверине</a:t>
            </a:r>
            <a:r>
              <a:rPr lang="ru-RU" sz="2400" b="1" dirty="0" smtClean="0"/>
              <a:t> . Мекленбург.</a:t>
            </a:r>
            <a:endParaRPr lang="ru-RU" sz="2400" b="1" dirty="0"/>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dirty="0" smtClean="0"/>
              <a:t>Цель  </a:t>
            </a:r>
            <a:r>
              <a:rPr lang="ru-RU" dirty="0" err="1" smtClean="0"/>
              <a:t>онлайн-урока</a:t>
            </a:r>
            <a:r>
              <a:rPr lang="ru-RU" dirty="0" smtClean="0"/>
              <a:t>: </a:t>
            </a:r>
          </a:p>
          <a:p>
            <a:pPr algn="ctr">
              <a:buNone/>
            </a:pPr>
            <a:endParaRPr lang="ru-RU" dirty="0" smtClean="0"/>
          </a:p>
          <a:p>
            <a:pPr algn="ctr">
              <a:buNone/>
            </a:pPr>
            <a:r>
              <a:rPr lang="ru-RU" dirty="0" smtClean="0"/>
              <a:t> Познакомиться  с презентацией  и выполнить задания.</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868362"/>
          </a:xfrm>
        </p:spPr>
        <p:txBody>
          <a:bodyPr>
            <a:noAutofit/>
          </a:bodyPr>
          <a:lstStyle/>
          <a:p>
            <a:pPr algn="ctr"/>
            <a:r>
              <a:rPr lang="ru-RU" sz="3200" b="1" dirty="0" smtClean="0">
                <a:effectLst>
                  <a:outerShdw blurRad="38100" dist="38100" dir="2700000" algn="tl">
                    <a:srgbClr val="000000">
                      <a:alpha val="43137"/>
                    </a:srgbClr>
                  </a:outerShdw>
                </a:effectLst>
              </a:rPr>
              <a:t>Ворота львов, раскопанные</a:t>
            </a:r>
            <a:br>
              <a:rPr lang="ru-RU" sz="3200" b="1" dirty="0" smtClean="0">
                <a:effectLst>
                  <a:outerShdw blurRad="38100" dist="38100" dir="2700000" algn="tl">
                    <a:srgbClr val="000000">
                      <a:alpha val="43137"/>
                    </a:srgbClr>
                  </a:outerShdw>
                </a:effectLst>
              </a:rPr>
            </a:br>
            <a:r>
              <a:rPr lang="ru-RU" sz="3200" b="1" dirty="0" smtClean="0">
                <a:effectLst>
                  <a:outerShdw blurRad="38100" dist="38100" dir="2700000" algn="tl">
                    <a:srgbClr val="000000">
                      <a:alpha val="43137"/>
                    </a:srgbClr>
                  </a:outerShdw>
                </a:effectLst>
              </a:rPr>
              <a:t>Генрихом Шлиманом</a:t>
            </a:r>
            <a:r>
              <a:rPr lang="ru-RU" sz="3200" dirty="0" smtClean="0"/>
              <a:t>.</a:t>
            </a:r>
            <a:endParaRPr lang="ru-RU" sz="3200" dirty="0"/>
          </a:p>
        </p:txBody>
      </p:sp>
      <p:pic>
        <p:nvPicPr>
          <p:cNvPr id="5" name="Содержимое 4" descr="шлиман8.jpg"/>
          <p:cNvPicPr>
            <a:picLocks noGrp="1" noChangeAspect="1"/>
          </p:cNvPicPr>
          <p:nvPr>
            <p:ph idx="1"/>
          </p:nvPr>
        </p:nvPicPr>
        <p:blipFill>
          <a:blip r:embed="rId2" cstate="print"/>
          <a:stretch>
            <a:fillRect/>
          </a:stretch>
        </p:blipFill>
        <p:spPr>
          <a:xfrm>
            <a:off x="685800" y="1371600"/>
            <a:ext cx="7772400"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upload.wikimedia.org/wikipedia/commons/thumb/d/d7/Mycenae_ruins_dsc06390.jpg/220px-Mycenae_ruins_dsc06390.jpg">
            <a:hlinkClick r:id="rId2"/>
          </p:cNvPr>
          <p:cNvPicPr>
            <a:picLocks noChangeAspect="1" noChangeArrowheads="1"/>
          </p:cNvPicPr>
          <p:nvPr/>
        </p:nvPicPr>
        <p:blipFill>
          <a:blip r:embed="rId3" cstate="print"/>
          <a:srcRect/>
          <a:stretch>
            <a:fillRect/>
          </a:stretch>
        </p:blipFill>
        <p:spPr bwMode="auto">
          <a:xfrm>
            <a:off x="685800" y="1524000"/>
            <a:ext cx="7696200" cy="5029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Заголовок 2"/>
          <p:cNvSpPr>
            <a:spLocks noGrp="1"/>
          </p:cNvSpPr>
          <p:nvPr>
            <p:ph type="title"/>
          </p:nvPr>
        </p:nvSpPr>
        <p:spPr>
          <a:xfrm>
            <a:off x="533400" y="228600"/>
            <a:ext cx="8229600" cy="762000"/>
          </a:xfrm>
        </p:spPr>
        <p:txBody>
          <a:bodyPr>
            <a:normAutofit/>
          </a:bodyPr>
          <a:lstStyle/>
          <a:p>
            <a:pPr algn="ctr"/>
            <a:r>
              <a:rPr lang="ru-RU" sz="3600" b="1" dirty="0" smtClean="0">
                <a:effectLst>
                  <a:outerShdw blurRad="38100" dist="38100" dir="2700000" algn="tl">
                    <a:srgbClr val="000000">
                      <a:alpha val="43137"/>
                    </a:srgbClr>
                  </a:outerShdw>
                </a:effectLst>
              </a:rPr>
              <a:t>Развалины древней Микены</a:t>
            </a:r>
            <a:endParaRPr lang="ru-RU" sz="3600" dirty="0"/>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3400" y="0"/>
            <a:ext cx="7467600" cy="762000"/>
          </a:xfrm>
        </p:spPr>
        <p:txBody>
          <a:bodyPr>
            <a:normAutofit/>
          </a:bodyPr>
          <a:lstStyle/>
          <a:p>
            <a:pPr algn="ctr"/>
            <a:r>
              <a:rPr lang="ru-RU" sz="3600" b="1" dirty="0" smtClean="0">
                <a:effectLst>
                  <a:outerShdw blurRad="38100" dist="38100" dir="2700000" algn="tl">
                    <a:srgbClr val="000000">
                      <a:alpha val="43137"/>
                    </a:srgbClr>
                  </a:outerShdw>
                </a:effectLst>
              </a:rPr>
              <a:t>Раскопки Трои</a:t>
            </a:r>
            <a:endParaRPr lang="ru-RU" sz="3600" b="1" dirty="0">
              <a:effectLst>
                <a:outerShdw blurRad="38100" dist="38100" dir="2700000" algn="tl">
                  <a:srgbClr val="000000">
                    <a:alpha val="43137"/>
                  </a:srgbClr>
                </a:outerShdw>
              </a:effectLst>
            </a:endParaRPr>
          </a:p>
        </p:txBody>
      </p:sp>
      <p:pic>
        <p:nvPicPr>
          <p:cNvPr id="4" name="Содержимое 3" descr="Шлиман6.jpg"/>
          <p:cNvPicPr>
            <a:picLocks noGrp="1" noChangeAspect="1"/>
          </p:cNvPicPr>
          <p:nvPr>
            <p:ph idx="1"/>
          </p:nvPr>
        </p:nvPicPr>
        <p:blipFill>
          <a:blip r:embed="rId2" cstate="print"/>
          <a:stretch>
            <a:fillRect/>
          </a:stretch>
        </p:blipFill>
        <p:spPr>
          <a:xfrm>
            <a:off x="762000" y="1143000"/>
            <a:ext cx="7239000" cy="516223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24400" y="457200"/>
            <a:ext cx="4038600" cy="4648200"/>
          </a:xfrm>
        </p:spPr>
        <p:txBody>
          <a:bodyPr>
            <a:normAutofit/>
          </a:bodyPr>
          <a:lstStyle/>
          <a:p>
            <a:pPr algn="l"/>
            <a:r>
              <a:rPr lang="ru-RU" sz="2800" b="1" i="1" dirty="0" smtClean="0"/>
              <a:t>В «Одиссее» Гомер повествует о деревянном коне, которого греки использовали, чтобы перехитрить троянцев. Копия этого коня стоит среди руин Трои, открытой Генрихом Шлиманом.</a:t>
            </a:r>
            <a:endParaRPr lang="ru-RU" sz="2800" b="1" dirty="0"/>
          </a:p>
        </p:txBody>
      </p:sp>
      <p:pic>
        <p:nvPicPr>
          <p:cNvPr id="3" name="Picture 2" descr="Копия троянского коня"/>
          <p:cNvPicPr>
            <a:picLocks noChangeAspect="1" noChangeArrowheads="1"/>
          </p:cNvPicPr>
          <p:nvPr/>
        </p:nvPicPr>
        <p:blipFill>
          <a:blip r:embed="rId2" cstate="print"/>
          <a:srcRect/>
          <a:stretch>
            <a:fillRect/>
          </a:stretch>
        </p:blipFill>
        <p:spPr bwMode="auto">
          <a:xfrm>
            <a:off x="304800" y="282930"/>
            <a:ext cx="3962400" cy="5860696"/>
          </a:xfrm>
          <a:prstGeom prst="rect">
            <a:avLst/>
          </a:prstGeo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7467600" cy="1143000"/>
          </a:xfrm>
        </p:spPr>
        <p:txBody>
          <a:bodyPr>
            <a:normAutofit/>
          </a:bodyPr>
          <a:lstStyle/>
          <a:p>
            <a:pPr algn="ctr"/>
            <a:r>
              <a:rPr lang="ru-RU" sz="3200" b="1" dirty="0" smtClean="0">
                <a:effectLst>
                  <a:outerShdw blurRad="38100" dist="38100" dir="2700000" algn="tl">
                    <a:srgbClr val="000000">
                      <a:alpha val="43137"/>
                    </a:srgbClr>
                  </a:outerShdw>
                </a:effectLst>
              </a:rPr>
              <a:t>Возможно так выглядел троянский конь</a:t>
            </a:r>
            <a:endParaRPr lang="ru-RU" sz="3200" b="1" dirty="0">
              <a:effectLst>
                <a:outerShdw blurRad="38100" dist="38100" dir="2700000" algn="tl">
                  <a:srgbClr val="000000">
                    <a:alpha val="43137"/>
                  </a:srgbClr>
                </a:outerShdw>
              </a:effectLst>
            </a:endParaRPr>
          </a:p>
        </p:txBody>
      </p:sp>
      <p:pic>
        <p:nvPicPr>
          <p:cNvPr id="4" name="Содержимое 3" descr="шлиман7.jpg"/>
          <p:cNvPicPr>
            <a:picLocks noGrp="1" noChangeAspect="1"/>
          </p:cNvPicPr>
          <p:nvPr>
            <p:ph idx="1"/>
          </p:nvPr>
        </p:nvPicPr>
        <p:blipFill>
          <a:blip r:embed="rId2" cstate="print"/>
          <a:stretch>
            <a:fillRect/>
          </a:stretch>
        </p:blipFill>
        <p:spPr>
          <a:xfrm>
            <a:off x="908651" y="1447800"/>
            <a:ext cx="7016149" cy="4648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590800"/>
            <a:ext cx="7470648" cy="1143000"/>
          </a:xfrm>
        </p:spPr>
        <p:txBody>
          <a:bodyPr>
            <a:noAutofit/>
          </a:bodyPr>
          <a:lstStyle/>
          <a:p>
            <a:pPr algn="ctr"/>
            <a:r>
              <a:rPr lang="ru-RU" sz="5400" dirty="0" smtClean="0"/>
              <a:t>Выполнить:</a:t>
            </a:r>
            <a:br>
              <a:rPr lang="ru-RU" sz="5400" dirty="0" smtClean="0"/>
            </a:br>
            <a:r>
              <a:rPr lang="ru-RU" sz="5400" dirty="0" smtClean="0"/>
              <a:t>1. в учебнике стр.155 упр.1 перевод.</a:t>
            </a:r>
            <a:br>
              <a:rPr lang="ru-RU" sz="5400" dirty="0" smtClean="0"/>
            </a:br>
            <a:r>
              <a:rPr lang="ru-RU" sz="5400" dirty="0" smtClean="0"/>
              <a:t>2. Составить 2-3 вопроса к тексту (письменно</a:t>
            </a:r>
            <a:r>
              <a:rPr lang="ru-RU" sz="5400" dirty="0" smtClean="0"/>
              <a:t>)</a:t>
            </a:r>
            <a:br>
              <a:rPr lang="ru-RU" sz="5400" dirty="0" smtClean="0"/>
            </a:br>
            <a:r>
              <a:rPr lang="ru-RU" sz="5400" dirty="0" smtClean="0"/>
              <a:t/>
            </a:r>
            <a:br>
              <a:rPr lang="ru-RU" sz="5400" dirty="0" smtClean="0"/>
            </a:br>
            <a:endParaRPr lang="ru-RU" sz="5400" dirty="0"/>
          </a:p>
        </p:txBody>
      </p:sp>
      <p:sp>
        <p:nvSpPr>
          <p:cNvPr id="1025" name="Rectangle 1"/>
          <p:cNvSpPr>
            <a:spLocks noChangeArrowheads="1"/>
          </p:cNvSpPr>
          <p:nvPr/>
        </p:nvSpPr>
        <p:spPr bwMode="auto">
          <a:xfrm>
            <a:off x="1371600" y="4824680"/>
            <a:ext cx="63246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Все выполненные задания напечатайте  в   </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WORD</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или сфотографируйте  записи в тетради и присылайте мне на проверку в любой удобной для вас форме на электронную почту  до 18.00:  </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schkola</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-66@</a:t>
            </a:r>
            <a:r>
              <a:rPr kumimoji="0" lang="en-US"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list</a:t>
            </a:r>
            <a:r>
              <a:rPr kumimoji="0" lang="ru-RU"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2"/>
              </a:rPr>
              <a:t>.</a:t>
            </a:r>
            <a:r>
              <a:rPr kumimoji="0" lang="en-US"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hlinkClick r:id="rId2"/>
              </a:rPr>
              <a:t>ru</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1417320"/>
          </a:xfrm>
        </p:spPr>
        <p:txBody>
          <a:bodyPr>
            <a:normAutofit/>
          </a:bodyPr>
          <a:lstStyle/>
          <a:p>
            <a:pPr algn="ctr"/>
            <a:r>
              <a:rPr lang="ru-RU" b="1" dirty="0" smtClean="0">
                <a:effectLst>
                  <a:outerShdw blurRad="38100" dist="38100" dir="2700000" algn="tl">
                    <a:srgbClr val="000000">
                      <a:alpha val="43137"/>
                    </a:srgbClr>
                  </a:outerShdw>
                </a:effectLst>
              </a:rPr>
              <a:t>ГЕНРИХ ШЛИМАН</a:t>
            </a:r>
            <a:r>
              <a:rPr lang="ru-RU" sz="2800" b="1" dirty="0" smtClean="0">
                <a:effectLst>
                  <a:outerShdw blurRad="38100" dist="38100" dir="2700000" algn="tl">
                    <a:srgbClr val="000000">
                      <a:alpha val="43137"/>
                    </a:srgbClr>
                  </a:outerShdw>
                </a:effectLst>
              </a:rPr>
              <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06.12.1822 – 26.12.1890</a:t>
            </a:r>
            <a:endParaRPr lang="ru-RU" sz="2800" b="1"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srcRect/>
          <a:stretch>
            <a:fillRect/>
          </a:stretch>
        </p:blipFill>
        <p:spPr bwMode="auto">
          <a:xfrm>
            <a:off x="228600" y="1524000"/>
            <a:ext cx="8686800" cy="5029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6800" y="1447800"/>
            <a:ext cx="3733800" cy="4221162"/>
          </a:xfrm>
        </p:spPr>
        <p:txBody>
          <a:bodyPr>
            <a:normAutofit fontScale="90000"/>
          </a:bodyPr>
          <a:lstStyle/>
          <a:p>
            <a:r>
              <a:rPr lang="ru-RU" sz="2800" b="1" dirty="0" smtClean="0">
                <a:effectLst>
                  <a:outerShdw blurRad="38100" dist="38100" dir="2700000" algn="tl">
                    <a:srgbClr val="000000">
                      <a:alpha val="43137"/>
                    </a:srgbClr>
                  </a:outerShdw>
                </a:effectLst>
              </a:rPr>
              <a:t>ГЕНРИХ ШЛИМАН </a:t>
            </a:r>
            <a:r>
              <a:rPr lang="ru-RU" sz="2400" dirty="0" smtClean="0"/>
              <a:t>–</a:t>
            </a:r>
            <a:br>
              <a:rPr lang="ru-RU" sz="2400" dirty="0" smtClean="0"/>
            </a:br>
            <a:r>
              <a:rPr lang="ru-RU" sz="3100" b="1" dirty="0" smtClean="0"/>
              <a:t>немецкий предприниматель и археолог-любитель, прославился своими находками в Малой Азии, на месте античной (гомеровской) Трои.</a:t>
            </a:r>
            <a:r>
              <a:rPr lang="ru-RU" sz="2400" dirty="0" smtClean="0"/>
              <a:t/>
            </a:r>
            <a:br>
              <a:rPr lang="ru-RU" sz="2400" dirty="0" smtClean="0"/>
            </a:br>
            <a:r>
              <a:rPr lang="ru-RU" sz="2400" dirty="0" smtClean="0"/>
              <a:t/>
            </a:r>
            <a:br>
              <a:rPr lang="ru-RU" sz="2400" dirty="0" smtClean="0"/>
            </a:br>
            <a:endParaRPr lang="ru-RU" sz="2400" dirty="0"/>
          </a:p>
        </p:txBody>
      </p:sp>
      <p:pic>
        <p:nvPicPr>
          <p:cNvPr id="3074" name="Picture 2"/>
          <p:cNvPicPr>
            <a:picLocks noChangeAspect="1" noChangeArrowheads="1"/>
          </p:cNvPicPr>
          <p:nvPr/>
        </p:nvPicPr>
        <p:blipFill>
          <a:blip r:embed="rId2" cstate="print"/>
          <a:srcRect/>
          <a:stretch>
            <a:fillRect/>
          </a:stretch>
        </p:blipFill>
        <p:spPr bwMode="auto">
          <a:xfrm>
            <a:off x="381000" y="685800"/>
            <a:ext cx="4361895" cy="50292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5334000" y="5181600"/>
            <a:ext cx="3581400" cy="1524000"/>
          </a:xfrm>
        </p:spPr>
        <p:txBody>
          <a:bodyPr>
            <a:normAutofit/>
          </a:bodyPr>
          <a:lstStyle/>
          <a:p>
            <a:r>
              <a:rPr lang="ru-RU" dirty="0" smtClean="0"/>
              <a:t>             </a:t>
            </a:r>
            <a:endParaRPr lang="ru-RU" dirty="0"/>
          </a:p>
        </p:txBody>
      </p:sp>
      <p:sp>
        <p:nvSpPr>
          <p:cNvPr id="5" name="Текст 4"/>
          <p:cNvSpPr>
            <a:spLocks noGrp="1"/>
          </p:cNvSpPr>
          <p:nvPr>
            <p:ph type="body" sz="half" idx="2"/>
          </p:nvPr>
        </p:nvSpPr>
        <p:spPr>
          <a:xfrm>
            <a:off x="228600" y="228600"/>
            <a:ext cx="8305800" cy="2057400"/>
          </a:xfrm>
        </p:spPr>
        <p:txBody>
          <a:bodyPr>
            <a:noAutofit/>
          </a:bodyPr>
          <a:lstStyle/>
          <a:p>
            <a:r>
              <a:rPr lang="ru-RU" sz="2600" b="1" dirty="0" smtClean="0"/>
              <a:t>Генрих </a:t>
            </a:r>
            <a:r>
              <a:rPr lang="ru-RU" sz="2600" b="1" i="1" dirty="0" smtClean="0"/>
              <a:t>Шлиман родился 6 января 1822 г. в </a:t>
            </a:r>
            <a:r>
              <a:rPr lang="ru-RU" sz="2600" b="1" i="1" dirty="0" err="1" smtClean="0"/>
              <a:t>Нойбуков</a:t>
            </a:r>
            <a:r>
              <a:rPr lang="en-US" sz="2600" b="1" i="1" dirty="0" smtClean="0"/>
              <a:t> </a:t>
            </a:r>
            <a:r>
              <a:rPr lang="ru-RU" sz="2600" b="1" i="1" dirty="0" smtClean="0"/>
              <a:t> недалеко от Балтийского моря. Его отец, Эрнст Шлиман (1780—-1870), был местным священником . Генрих был пятым ребенком в семье из 9 детей.  </a:t>
            </a:r>
          </a:p>
          <a:p>
            <a:r>
              <a:rPr lang="ru-RU" sz="2600" i="1" dirty="0" smtClean="0"/>
              <a:t>.</a:t>
            </a:r>
            <a:endParaRPr lang="ru-RU" sz="2600" i="1" dirty="0"/>
          </a:p>
        </p:txBody>
      </p:sp>
      <p:sp>
        <p:nvSpPr>
          <p:cNvPr id="7" name="Прямоугольник 6"/>
          <p:cNvSpPr/>
          <p:nvPr/>
        </p:nvSpPr>
        <p:spPr>
          <a:xfrm>
            <a:off x="457200" y="228600"/>
            <a:ext cx="4419600" cy="923330"/>
          </a:xfrm>
          <a:prstGeom prst="rect">
            <a:avLst/>
          </a:prstGeom>
        </p:spPr>
        <p:txBody>
          <a:bodyPr wrap="square">
            <a:spAutoFit/>
          </a:bodyPr>
          <a:lstStyle/>
          <a:p>
            <a:endParaRPr lang="ru-RU" b="1" dirty="0" smtClean="0"/>
          </a:p>
          <a:p>
            <a:endParaRPr lang="ru-RU" dirty="0" smtClean="0"/>
          </a:p>
          <a:p>
            <a:r>
              <a:rPr lang="ru-RU" dirty="0" smtClean="0"/>
              <a:t> </a:t>
            </a:r>
          </a:p>
        </p:txBody>
      </p:sp>
      <p:pic>
        <p:nvPicPr>
          <p:cNvPr id="10" name="Picture 2"/>
          <p:cNvPicPr>
            <a:picLocks noChangeAspect="1" noChangeArrowheads="1"/>
          </p:cNvPicPr>
          <p:nvPr/>
        </p:nvPicPr>
        <p:blipFill>
          <a:blip r:embed="rId2" cstate="print"/>
          <a:srcRect/>
          <a:stretch>
            <a:fillRect/>
          </a:stretch>
        </p:blipFill>
        <p:spPr bwMode="auto">
          <a:xfrm>
            <a:off x="3048000" y="2362200"/>
            <a:ext cx="5334000" cy="40071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28600" y="5257800"/>
            <a:ext cx="2743200" cy="1200329"/>
          </a:xfrm>
          <a:prstGeom prst="rect">
            <a:avLst/>
          </a:prstGeom>
          <a:noFill/>
        </p:spPr>
        <p:txBody>
          <a:bodyPr wrap="square" rtlCol="0">
            <a:spAutoFit/>
          </a:bodyPr>
          <a:lstStyle/>
          <a:p>
            <a:r>
              <a:rPr lang="ru-RU" sz="2400" b="1" dirty="0" smtClean="0"/>
              <a:t>Дом-музей Генриха Шлимана в </a:t>
            </a:r>
            <a:r>
              <a:rPr lang="ru-RU" sz="2400" b="1" dirty="0" err="1" smtClean="0"/>
              <a:t>Анкерсгагене</a:t>
            </a:r>
            <a:endParaRPr lang="ru-RU" sz="2400" b="1" dirty="0"/>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шлиман7.jpg"/>
          <p:cNvPicPr>
            <a:picLocks noGrp="1" noChangeAspect="1"/>
          </p:cNvPicPr>
          <p:nvPr>
            <p:ph idx="1"/>
          </p:nvPr>
        </p:nvPicPr>
        <p:blipFill>
          <a:blip r:embed="rId2" cstate="print"/>
          <a:stretch>
            <a:fillRect/>
          </a:stretch>
        </p:blipFill>
        <p:spPr>
          <a:xfrm>
            <a:off x="5715000" y="381000"/>
            <a:ext cx="2998073" cy="3962400"/>
          </a:xfrm>
        </p:spPr>
      </p:pic>
      <p:sp>
        <p:nvSpPr>
          <p:cNvPr id="5" name="Прямоугольник 4"/>
          <p:cNvSpPr/>
          <p:nvPr/>
        </p:nvSpPr>
        <p:spPr>
          <a:xfrm>
            <a:off x="5867400" y="4572000"/>
            <a:ext cx="3581400" cy="1569660"/>
          </a:xfrm>
          <a:prstGeom prst="rect">
            <a:avLst/>
          </a:prstGeom>
        </p:spPr>
        <p:txBody>
          <a:bodyPr wrap="square">
            <a:spAutoFit/>
          </a:bodyPr>
          <a:lstStyle/>
          <a:p>
            <a:r>
              <a:rPr lang="ru-RU" sz="2400" b="1" dirty="0" err="1" smtClean="0"/>
              <a:t>Ернст</a:t>
            </a:r>
            <a:r>
              <a:rPr lang="ru-RU" sz="2400" b="1" dirty="0" smtClean="0"/>
              <a:t>  Шлиман, отец Генриха Шлимана            (1780—-1870) .</a:t>
            </a:r>
            <a:br>
              <a:rPr lang="ru-RU" sz="2400" b="1" dirty="0" smtClean="0"/>
            </a:br>
            <a:endParaRPr lang="ru-RU" sz="2400" b="1" dirty="0"/>
          </a:p>
        </p:txBody>
      </p:sp>
      <p:pic>
        <p:nvPicPr>
          <p:cNvPr id="6" name="Picture 2"/>
          <p:cNvPicPr>
            <a:picLocks noChangeAspect="1" noChangeArrowheads="1"/>
          </p:cNvPicPr>
          <p:nvPr/>
        </p:nvPicPr>
        <p:blipFill>
          <a:blip r:embed="rId3" cstate="print"/>
          <a:srcRect/>
          <a:stretch>
            <a:fillRect/>
          </a:stretch>
        </p:blipFill>
        <p:spPr bwMode="auto">
          <a:xfrm>
            <a:off x="304800" y="3124200"/>
            <a:ext cx="4702629" cy="2895600"/>
          </a:xfrm>
          <a:prstGeom prst="rect">
            <a:avLst/>
          </a:prstGeom>
          <a:noFill/>
          <a:ln w="9525">
            <a:noFill/>
            <a:miter lim="800000"/>
            <a:headEnd/>
            <a:tailEnd/>
          </a:ln>
          <a:effectLst/>
        </p:spPr>
      </p:pic>
      <p:sp>
        <p:nvSpPr>
          <p:cNvPr id="7" name="Прямоугольник 6"/>
          <p:cNvSpPr/>
          <p:nvPr/>
        </p:nvSpPr>
        <p:spPr>
          <a:xfrm>
            <a:off x="1447800" y="3244334"/>
            <a:ext cx="3325537" cy="369332"/>
          </a:xfrm>
          <a:prstGeom prst="rect">
            <a:avLst/>
          </a:prstGeom>
        </p:spPr>
        <p:txBody>
          <a:bodyPr wrap="square">
            <a:spAutoFit/>
          </a:bodyPr>
          <a:lstStyle/>
          <a:p>
            <a:r>
              <a:rPr lang="ru-RU" dirty="0" smtClean="0"/>
              <a:t> </a:t>
            </a:r>
            <a:endParaRPr lang="ru-RU" dirty="0"/>
          </a:p>
        </p:txBody>
      </p:sp>
      <p:sp>
        <p:nvSpPr>
          <p:cNvPr id="9" name="Прямоугольник 8"/>
          <p:cNvSpPr/>
          <p:nvPr/>
        </p:nvSpPr>
        <p:spPr>
          <a:xfrm>
            <a:off x="304800" y="304800"/>
            <a:ext cx="4724400" cy="2492990"/>
          </a:xfrm>
          <a:prstGeom prst="rect">
            <a:avLst/>
          </a:prstGeom>
        </p:spPr>
        <p:txBody>
          <a:bodyPr wrap="square">
            <a:spAutoFit/>
          </a:bodyPr>
          <a:lstStyle/>
          <a:p>
            <a:r>
              <a:rPr lang="ru-RU" sz="2600" b="1" dirty="0" smtClean="0"/>
              <a:t>В 8 лет  отец подарил Генриху "Всемирную историю для детей" </a:t>
            </a:r>
            <a:r>
              <a:rPr lang="en-US" sz="2600" b="1" dirty="0" smtClean="0"/>
              <a:t> </a:t>
            </a:r>
            <a:r>
              <a:rPr lang="ru-RU" sz="2600" b="1" dirty="0" smtClean="0"/>
              <a:t>с картинками и с изображением  древней Трои. </a:t>
            </a:r>
          </a:p>
          <a:p>
            <a:r>
              <a:rPr lang="ru-RU" sz="2600" b="1" dirty="0" smtClean="0"/>
              <a:t>С этого дня его мечтой стало открытие  Гомеровской Трои</a:t>
            </a:r>
            <a:r>
              <a:rPr lang="ru-RU" sz="2400" b="1" dirty="0" smtClean="0"/>
              <a:t>.</a:t>
            </a:r>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28600" y="3200512"/>
            <a:ext cx="3429000" cy="1295288"/>
          </a:xfrm>
        </p:spPr>
        <p:txBody>
          <a:bodyPr>
            <a:noAutofit/>
          </a:bodyPr>
          <a:lstStyle/>
          <a:p>
            <a:r>
              <a:rPr lang="ru-RU" sz="2400" b="1" dirty="0" err="1" smtClean="0">
                <a:solidFill>
                  <a:schemeClr val="tx1"/>
                </a:solidFill>
              </a:rPr>
              <a:t>Анкерсгаген</a:t>
            </a:r>
            <a:r>
              <a:rPr lang="ru-RU" sz="2400" b="1" dirty="0" smtClean="0">
                <a:solidFill>
                  <a:schemeClr val="tx1"/>
                </a:solidFill>
              </a:rPr>
              <a:t>.</a:t>
            </a:r>
          </a:p>
          <a:p>
            <a:r>
              <a:rPr lang="ru-RU" sz="2400" b="1" dirty="0" smtClean="0">
                <a:solidFill>
                  <a:schemeClr val="tx1"/>
                </a:solidFill>
              </a:rPr>
              <a:t>Дом, где родился и  вырос Генрих Шлиман</a:t>
            </a:r>
            <a:endParaRPr lang="ru-RU" sz="24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1" y="228600"/>
            <a:ext cx="4052455" cy="2971800"/>
          </a:xfrm>
          <a:prstGeom prst="rect">
            <a:avLst/>
          </a:prstGeom>
          <a:noFill/>
          <a:ln w="9525">
            <a:noFill/>
            <a:miter lim="800000"/>
            <a:headEnd/>
            <a:tailEnd/>
          </a:ln>
          <a:effectLst/>
        </p:spPr>
      </p:pic>
      <p:pic>
        <p:nvPicPr>
          <p:cNvPr id="4" name="Picture 6" descr="Роскошный дом, который Шлиман выстроил в Афинах"/>
          <p:cNvPicPr>
            <a:picLocks noChangeAspect="1" noChangeArrowheads="1"/>
          </p:cNvPicPr>
          <p:nvPr/>
        </p:nvPicPr>
        <p:blipFill>
          <a:blip r:embed="rId3" cstate="print"/>
          <a:srcRect/>
          <a:stretch>
            <a:fillRect/>
          </a:stretch>
        </p:blipFill>
        <p:spPr bwMode="auto">
          <a:xfrm>
            <a:off x="4305300" y="2362200"/>
            <a:ext cx="4762500" cy="3476626"/>
          </a:xfrm>
          <a:prstGeom prst="rect">
            <a:avLst/>
          </a:prstGeom>
          <a:noFill/>
        </p:spPr>
      </p:pic>
      <p:sp>
        <p:nvSpPr>
          <p:cNvPr id="5" name="Прямоугольник 4"/>
          <p:cNvSpPr/>
          <p:nvPr/>
        </p:nvSpPr>
        <p:spPr>
          <a:xfrm>
            <a:off x="4800600" y="6019800"/>
            <a:ext cx="3686330" cy="461665"/>
          </a:xfrm>
          <a:prstGeom prst="rect">
            <a:avLst/>
          </a:prstGeom>
        </p:spPr>
        <p:txBody>
          <a:bodyPr wrap="none">
            <a:spAutoFit/>
          </a:bodyPr>
          <a:lstStyle/>
          <a:p>
            <a:r>
              <a:rPr lang="ru-RU" sz="2400" b="1" i="1" dirty="0" smtClean="0"/>
              <a:t>Дом  Шлимана в  Афинах </a:t>
            </a:r>
            <a:endParaRPr lang="ru-RU" sz="2400" b="1" dirty="0"/>
          </a:p>
        </p:txBody>
      </p:sp>
    </p:spTree>
  </p:cSld>
  <p:clrMapOvr>
    <a:masterClrMapping/>
  </p:clrMapOvr>
  <p:transition>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48200" y="990600"/>
            <a:ext cx="4495800" cy="4754880"/>
          </a:xfrm>
        </p:spPr>
        <p:txBody>
          <a:bodyPr>
            <a:noAutofit/>
          </a:bodyPr>
          <a:lstStyle/>
          <a:p>
            <a:pPr algn="l"/>
            <a:r>
              <a:rPr lang="ru-RU" sz="2400" b="1" dirty="0" smtClean="0"/>
              <a:t>В 14 лет в связи с финансовыми  затруднениями семьи  Генрих оставил школу и пошел  работать  в  бакалейную лавку</a:t>
            </a:r>
            <a:r>
              <a:rPr lang="en-US" sz="2400" b="1" dirty="0" smtClean="0"/>
              <a:t>.</a:t>
            </a:r>
            <a:r>
              <a:rPr lang="ru-RU" sz="2400" b="1" dirty="0" smtClean="0"/>
              <a:t>  Через пять  с половиной лет  в 1841 году  он отправился пешком  в Гамбург, где   нанялся юнгой на шхуну «Доротея».  Корабль попал в шторм и затонул  недалеко  от берегов Голландии.  Ему удалось спастись. Оказавшись Амстердаме он  устроился  посыльным в торговую компанию.</a:t>
            </a:r>
            <a:endParaRPr lang="ru-RU" sz="2400" b="1" dirty="0"/>
          </a:p>
        </p:txBody>
      </p:sp>
      <p:sp>
        <p:nvSpPr>
          <p:cNvPr id="3" name="Прямоугольник 2"/>
          <p:cNvSpPr/>
          <p:nvPr/>
        </p:nvSpPr>
        <p:spPr>
          <a:xfrm>
            <a:off x="4370662" y="2438400"/>
            <a:ext cx="2487337" cy="369332"/>
          </a:xfrm>
          <a:prstGeom prst="rect">
            <a:avLst/>
          </a:prstGeom>
        </p:spPr>
        <p:txBody>
          <a:bodyPr wrap="square">
            <a:spAutoFit/>
          </a:bodyPr>
          <a:lstStyle/>
          <a:p>
            <a:r>
              <a:rPr lang="ru-RU" dirty="0" smtClean="0"/>
              <a:t> </a:t>
            </a:r>
            <a:endParaRPr lang="ru-RU" dirty="0"/>
          </a:p>
        </p:txBody>
      </p:sp>
      <p:pic>
        <p:nvPicPr>
          <p:cNvPr id="6" name="Содержимое 5" descr="49341_or.jpg"/>
          <p:cNvPicPr>
            <a:picLocks noChangeAspect="1"/>
          </p:cNvPicPr>
          <p:nvPr/>
        </p:nvPicPr>
        <p:blipFill>
          <a:blip r:embed="rId2" cstate="print"/>
          <a:stretch>
            <a:fillRect/>
          </a:stretch>
        </p:blipFill>
        <p:spPr>
          <a:xfrm>
            <a:off x="533400" y="762000"/>
            <a:ext cx="3657600" cy="4876801"/>
          </a:xfrm>
          <a:prstGeom prst="ellipse">
            <a:avLst/>
          </a:prstGeom>
          <a:ln w="63500" cap="rnd">
            <a:solidFill>
              <a:schemeClr val="tx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28600" y="685800"/>
            <a:ext cx="3810000" cy="5334000"/>
          </a:xfrm>
          <a:prstGeom prst="rect">
            <a:avLst/>
          </a:prstGeom>
          <a:noFill/>
          <a:ln w="9525">
            <a:noFill/>
            <a:miter lim="800000"/>
            <a:headEnd/>
            <a:tailEnd/>
          </a:ln>
          <a:effectLst/>
        </p:spPr>
      </p:pic>
      <p:sp>
        <p:nvSpPr>
          <p:cNvPr id="4" name="Заголовок 3"/>
          <p:cNvSpPr>
            <a:spLocks noGrp="1"/>
          </p:cNvSpPr>
          <p:nvPr>
            <p:ph type="title"/>
          </p:nvPr>
        </p:nvSpPr>
        <p:spPr>
          <a:xfrm>
            <a:off x="4343400" y="1524000"/>
            <a:ext cx="4343400" cy="3962400"/>
          </a:xfrm>
        </p:spPr>
        <p:txBody>
          <a:bodyPr>
            <a:normAutofit/>
          </a:bodyPr>
          <a:lstStyle/>
          <a:p>
            <a:pPr algn="l"/>
            <a:r>
              <a:rPr lang="ru-RU" sz="1800" dirty="0" smtClean="0"/>
              <a:t/>
            </a:r>
            <a:br>
              <a:rPr lang="ru-RU" sz="1800" dirty="0" smtClean="0"/>
            </a:br>
            <a:r>
              <a:rPr lang="ru-RU" sz="1800" dirty="0" smtClean="0"/>
              <a:t>  </a:t>
            </a:r>
            <a:br>
              <a:rPr lang="ru-RU" sz="1800" dirty="0" smtClean="0"/>
            </a:br>
            <a:r>
              <a:rPr lang="ru-RU" sz="1800" dirty="0" smtClean="0"/>
              <a:t/>
            </a:r>
            <a:br>
              <a:rPr lang="ru-RU" sz="1800" dirty="0" smtClean="0"/>
            </a:br>
            <a:endParaRPr lang="ru-RU" sz="1800" dirty="0"/>
          </a:p>
        </p:txBody>
      </p:sp>
      <p:sp>
        <p:nvSpPr>
          <p:cNvPr id="5" name="Прямоугольник 4"/>
          <p:cNvSpPr/>
          <p:nvPr/>
        </p:nvSpPr>
        <p:spPr>
          <a:xfrm>
            <a:off x="4343400" y="609600"/>
            <a:ext cx="4495800" cy="1323439"/>
          </a:xfrm>
          <a:prstGeom prst="rect">
            <a:avLst/>
          </a:prstGeom>
        </p:spPr>
        <p:txBody>
          <a:bodyPr wrap="square">
            <a:spAutoFit/>
          </a:bodyPr>
          <a:lstStyle/>
          <a:p>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endParaRPr lang="ru-RU" sz="2000" dirty="0"/>
          </a:p>
        </p:txBody>
      </p:sp>
      <p:sp>
        <p:nvSpPr>
          <p:cNvPr id="6" name="Прямоугольник 5"/>
          <p:cNvSpPr/>
          <p:nvPr/>
        </p:nvSpPr>
        <p:spPr>
          <a:xfrm flipV="1">
            <a:off x="2286000" y="4726126"/>
            <a:ext cx="4572000" cy="646331"/>
          </a:xfrm>
          <a:prstGeom prst="rect">
            <a:avLst/>
          </a:prstGeom>
        </p:spPr>
        <p:txBody>
          <a:bodyPr wrap="square">
            <a:spAutoFit/>
          </a:bodyPr>
          <a:lstStyle/>
          <a:p>
            <a:r>
              <a:rPr lang="ru-RU" dirty="0" smtClean="0"/>
              <a:t/>
            </a:r>
            <a:br>
              <a:rPr lang="ru-RU" dirty="0" smtClean="0"/>
            </a:br>
            <a:endParaRPr lang="ru-RU" dirty="0"/>
          </a:p>
        </p:txBody>
      </p:sp>
      <p:sp>
        <p:nvSpPr>
          <p:cNvPr id="7" name="Прямоугольник 6"/>
          <p:cNvSpPr/>
          <p:nvPr/>
        </p:nvSpPr>
        <p:spPr>
          <a:xfrm>
            <a:off x="4343400" y="1219200"/>
            <a:ext cx="4419600" cy="1084912"/>
          </a:xfrm>
          <a:prstGeom prst="rect">
            <a:avLst/>
          </a:prstGeom>
        </p:spPr>
        <p:txBody>
          <a:bodyPr wrap="square">
            <a:spAutoFit/>
          </a:bodyPr>
          <a:lstStyle/>
          <a:p>
            <a:r>
              <a:rPr lang="ru-RU" sz="1050" dirty="0" smtClean="0"/>
              <a:t>  </a:t>
            </a:r>
          </a:p>
          <a:p>
            <a:r>
              <a:rPr lang="ru-RU" dirty="0" smtClean="0"/>
              <a:t>  </a:t>
            </a:r>
          </a:p>
          <a:p>
            <a:r>
              <a:rPr lang="ru-RU" sz="2200" dirty="0" smtClean="0"/>
              <a:t>.</a:t>
            </a:r>
          </a:p>
          <a:p>
            <a:endParaRPr lang="ru-RU" sz="1400" dirty="0"/>
          </a:p>
        </p:txBody>
      </p:sp>
      <p:sp>
        <p:nvSpPr>
          <p:cNvPr id="8" name="Прямоугольник 7"/>
          <p:cNvSpPr/>
          <p:nvPr/>
        </p:nvSpPr>
        <p:spPr>
          <a:xfrm>
            <a:off x="4495800" y="685800"/>
            <a:ext cx="3962400" cy="5632311"/>
          </a:xfrm>
          <a:prstGeom prst="rect">
            <a:avLst/>
          </a:prstGeom>
        </p:spPr>
        <p:txBody>
          <a:bodyPr wrap="square">
            <a:spAutoFit/>
          </a:bodyPr>
          <a:lstStyle/>
          <a:p>
            <a:r>
              <a:rPr lang="ru-RU" sz="2400" dirty="0" smtClean="0"/>
              <a:t> </a:t>
            </a:r>
            <a:r>
              <a:rPr lang="ru-RU" sz="2400" b="1" dirty="0" smtClean="0"/>
              <a:t>В этот период у Генриха появился интерес к изучению иностранных языков.  Он придумал собственную методику: переводов не делал, много громко читал, писал упражнения, заучивал их наизусть .  Через три года    уверенно владел  английским, голландским, французским, испанским, итальянским, португальским  языками.</a:t>
            </a:r>
            <a:br>
              <a:rPr lang="ru-RU" sz="2400" b="1" dirty="0" smtClean="0"/>
            </a:br>
            <a:endParaRPr lang="ru-RU" sz="2400" b="1" dirty="0"/>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76A45A322ADF54E8DF78AD1A221A156" ma:contentTypeVersion="1" ma:contentTypeDescription="Создание документа." ma:contentTypeScope="" ma:versionID="4fe46d2cdc00c5c6c71b2ff56ef84cd2">
  <xsd:schema xmlns:xsd="http://www.w3.org/2001/XMLSchema" xmlns:xs="http://www.w3.org/2001/XMLSchema" xmlns:p="http://schemas.microsoft.com/office/2006/metadata/properties" xmlns:ns2="c71519f2-859d-46c1-a1b6-2941efed936d" targetNamespace="http://schemas.microsoft.com/office/2006/metadata/properties" ma:root="true" ma:fieldsID="8d8ae606f9f21459115ac0c95d74bcae" ns2:_="">
    <xsd:import namespace="c71519f2-859d-46c1-a1b6-2941efed936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1519f2-859d-46c1-a1b6-2941efed936d"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c71519f2-859d-46c1-a1b6-2941efed936d">T4CTUPCNHN5M-645759840-872</_dlc_DocId>
    <_dlc_DocIdUrl xmlns="c71519f2-859d-46c1-a1b6-2941efed936d">
      <Url>http://edu-sps.koiro.local/chuhloma/jarov/ger/_layouts/15/DocIdRedir.aspx?ID=T4CTUPCNHN5M-645759840-872</Url>
      <Description>T4CTUPCNHN5M-645759840-872</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F00716D-B483-4BB1-9D0F-6A6ADE15BB7D}"/>
</file>

<file path=customXml/itemProps2.xml><?xml version="1.0" encoding="utf-8"?>
<ds:datastoreItem xmlns:ds="http://schemas.openxmlformats.org/officeDocument/2006/customXml" ds:itemID="{2D23008D-8F76-4C19-957B-D15973BF6A55}"/>
</file>

<file path=customXml/itemProps3.xml><?xml version="1.0" encoding="utf-8"?>
<ds:datastoreItem xmlns:ds="http://schemas.openxmlformats.org/officeDocument/2006/customXml" ds:itemID="{55B430F6-25AE-48E8-91A3-8F68F81BB841}"/>
</file>

<file path=customXml/itemProps4.xml><?xml version="1.0" encoding="utf-8"?>
<ds:datastoreItem xmlns:ds="http://schemas.openxmlformats.org/officeDocument/2006/customXml" ds:itemID="{A7D921C9-715D-4CC4-948D-2EAB5921D9B2}"/>
</file>

<file path=docProps/app.xml><?xml version="1.0" encoding="utf-8"?>
<Properties xmlns="http://schemas.openxmlformats.org/officeDocument/2006/extended-properties" xmlns:vt="http://schemas.openxmlformats.org/officeDocument/2006/docPropsVTypes">
  <Template/>
  <TotalTime>1473</TotalTime>
  <Words>610</Words>
  <Application>Microsoft Office PowerPoint</Application>
  <PresentationFormat>Экран (4:3)</PresentationFormat>
  <Paragraphs>54</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Немецкий  язык  Тема урока: «ГЕНРИХ ШЛИМАН и его Троя»   9 класс   </vt:lpstr>
      <vt:lpstr>Слайд 2</vt:lpstr>
      <vt:lpstr>ГЕНРИХ ШЛИМАН 06.12.1822 – 26.12.1890</vt:lpstr>
      <vt:lpstr>ГЕНРИХ ШЛИМАН – немецкий предприниматель и археолог-любитель, прославился своими находками в Малой Азии, на месте античной (гомеровской) Трои.  </vt:lpstr>
      <vt:lpstr>             </vt:lpstr>
      <vt:lpstr>Слайд 6</vt:lpstr>
      <vt:lpstr>Слайд 7</vt:lpstr>
      <vt:lpstr>В 14 лет в связи с финансовыми  затруднениями семьи  Генрих оставил школу и пошел  работать  в  бакалейную лавку.  Через пять  с половиной лет  в 1841 году  он отправился пешком  в Гамбург, где   нанялся юнгой на шхуну «Доротея».  Корабль попал в шторм и затонул  недалеко  от берегов Голландии.  Ему удалось спастись. Оказавшись Амстердаме он  устроился  посыльным в торговую компанию.</vt:lpstr>
      <vt:lpstr>     </vt:lpstr>
      <vt:lpstr>Слайд 10</vt:lpstr>
      <vt:lpstr>В 1847 году Шлиман принял российское гражданство и  женился на  дочери российского адвоката  Екатерине Лыжиной. В семье родилось трое детей.  Отношения с супругой у Генриха не складывались.  Шлиман уехал в Америку, открыл в Калифорнии небольшой банк , увеличив свое состояние. </vt:lpstr>
      <vt:lpstr>   В 1858 году, оставив коммерческие дела, Шлиман отправился в путешествие по Европе, Сирии, Палестине, Египту, Турции и Греции, изучая латынь, древнегреческий и арабский языки.   В 1864 году он посетил Северную Африку, Индию. Берега Китая и Японии, Америку.  </vt:lpstr>
      <vt:lpstr>В 1866 году Шлиман поселился в Париже, посещал лекции в Сорбонне. Особенно интересовался археологией и историей Древней Греции.   Жена отказалась жить с ним в Европе, так как не одобряла его увлечений археологией.   Из-за развода с женой, Шлиман закрыл себе путь в Россию.  </vt:lpstr>
      <vt:lpstr>В 1870 году Шлиман переехал в Грецию. Здесь он женился на 17-летеней гречанке Софье Энгастроменос. София Шлиман  повсюду сопровождала супруга: на раскопках и в зарубежных поездках. У Шлиманов было двое детей — дочь Андромаха (1871—1962) и сын Агамемнон (1878—1954).</vt:lpstr>
      <vt:lpstr>Генрих Шлиман и  Софья Энгастроменос. Венчание.(1870)</vt:lpstr>
      <vt:lpstr> В течение трех лет  Шлиман занимался раскопками на месте древнего города Гиссарлыка. В 1873 году он нашел золотой клад. Он был назван «кладом Приама». Клад состоял из 8833 предметов «Клад Приама»  ( он же – золото Трои) Шлиман передал в 1881 году в Имперский музей Берлина(ныне Боденский музей).  </vt:lpstr>
      <vt:lpstr>                       Шлиман на  раскопках в Микенах</vt:lpstr>
      <vt:lpstr>Умер Шлиман в Неаполе 26 декабря 1890 г. 4 апреля 1891 тело Шлимана перевезли в Грецию. В гроб археолога положили гомеровские книги «Илиаду» и «Одиссею».  </vt:lpstr>
      <vt:lpstr> Ученые до сих пор спорят, были ли найденные Шлиманом остатки крепости Троей или Трою нашли другие археологи. Эта «Троянская война» продолжается по настоящее время. Ясно одно, поиски Шлимана оказали большое влияние на развитие археологии. </vt:lpstr>
      <vt:lpstr>Ворота львов, раскопанные Генрихом Шлиманом.</vt:lpstr>
      <vt:lpstr>Развалины древней Микены</vt:lpstr>
      <vt:lpstr>Раскопки Трои</vt:lpstr>
      <vt:lpstr>В «Одиссее» Гомер повествует о деревянном коне, которого греки использовали, чтобы перехитрить троянцев. Копия этого коня стоит среди руин Трои, открытой Генрихом Шлиманом.</vt:lpstr>
      <vt:lpstr>Возможно так выглядел троянский конь</vt:lpstr>
      <vt:lpstr>Выполнить: 1. в учебнике стр.155 упр.1 перевод. 2. Составить 2-3 вопроса к тексту (письменно)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Генрих       Шлиман</dc:title>
  <cp:lastModifiedBy>ирина</cp:lastModifiedBy>
  <cp:revision>152</cp:revision>
  <dcterms:modified xsi:type="dcterms:W3CDTF">2020-04-05T18:13:01Z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0x010100576A45A322ADF54E8DF78AD1A221A156</vt:lpwstr>
  </property>
  <property fmtid="{D5CDD505-2E9C-101B-9397-08002B2CF9AE}" pid="3" name="_dlc_DocIdItemGuid">
    <vt:lpwstr>2666417f-a746-4654-a50e-24938477e7de</vt:lpwstr>
  </property>
</Properties>
</file>