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65" r:id="rId4"/>
    <p:sldId id="262" r:id="rId5"/>
    <p:sldId id="270" r:id="rId6"/>
    <p:sldId id="263" r:id="rId7"/>
    <p:sldId id="271" r:id="rId8"/>
    <p:sldId id="260" r:id="rId9"/>
    <p:sldId id="278" r:id="rId10"/>
    <p:sldId id="274" r:id="rId11"/>
    <p:sldId id="273" r:id="rId12"/>
    <p:sldId id="275" r:id="rId13"/>
    <p:sldId id="282" r:id="rId14"/>
    <p:sldId id="277" r:id="rId15"/>
    <p:sldId id="285" r:id="rId16"/>
    <p:sldId id="276" r:id="rId17"/>
    <p:sldId id="280" r:id="rId18"/>
    <p:sldId id="281" r:id="rId19"/>
    <p:sldId id="283" r:id="rId20"/>
    <p:sldId id="284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49" autoAdjust="0"/>
  </p:normalViewPr>
  <p:slideViewPr>
    <p:cSldViewPr snapToGrid="0">
      <p:cViewPr>
        <p:scale>
          <a:sx n="70" d="100"/>
          <a:sy n="70" d="100"/>
        </p:scale>
        <p:origin x="-492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993AE-3B47-49B0-9E11-1C73B15F6CA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AFEAA-7712-4D3A-8F20-88E46BF71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7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07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01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80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07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68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95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46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63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00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64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25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26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00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7D60-1028-49C7-B607-D49ECFF2286B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0710-7CA1-447E-90BE-34E245A45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46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gif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37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9994" y="4003701"/>
            <a:ext cx="4498023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Просмотреть материал и выполнить задания, выполнить записи в рабочей тетради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0760" y="1213053"/>
            <a:ext cx="11233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  <a:latin typeface="Arial Black" panose="020B0A04020102020204" pitchFamily="34" charset="0"/>
              </a:rPr>
              <a:t>Множественное число существительных</a:t>
            </a:r>
            <a:endParaRPr lang="ru-RU" sz="5400" b="1" cap="none" spc="0" dirty="0">
              <a:ln/>
              <a:solidFill>
                <a:schemeClr val="accent4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13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150" y="209065"/>
            <a:ext cx="116761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Исключениями из данного правила являются</a:t>
            </a:r>
            <a:r>
              <a:rPr lang="ru-RU" sz="40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  <a:endParaRPr lang="en-US" sz="4000" b="1" dirty="0" smtClean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en-US" sz="28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1) </a:t>
            </a:r>
            <a:r>
              <a:rPr lang="ru-RU" sz="28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сокращённые слова</a:t>
            </a:r>
          </a:p>
          <a:p>
            <a:pPr lvl="0" algn="ctr"/>
            <a:r>
              <a:rPr lang="ru-RU" sz="28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photo – photo</a:t>
            </a:r>
            <a:r>
              <a:rPr lang="en-US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</a:p>
          <a:p>
            <a:pPr lvl="0" algn="ctr"/>
            <a:r>
              <a:rPr lang="en-US" sz="2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disco – disco</a:t>
            </a:r>
            <a:r>
              <a:rPr lang="en-US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</a:p>
          <a:p>
            <a:pPr lvl="0" algn="ctr"/>
            <a:r>
              <a:rPr lang="en-US" sz="2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emo – memo</a:t>
            </a:r>
            <a:r>
              <a:rPr lang="en-US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</a:p>
          <a:p>
            <a:pPr lvl="0" algn="ctr"/>
            <a:r>
              <a:rPr lang="en-US" sz="2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kilo – kilo</a:t>
            </a:r>
            <a:r>
              <a:rPr lang="en-US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</a:p>
          <a:p>
            <a:pPr lvl="0" algn="ctr"/>
            <a:r>
              <a:rPr lang="en-US" sz="2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auto - auto</a:t>
            </a:r>
            <a:r>
              <a:rPr lang="en-US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  <a:endParaRPr lang="en-US" sz="2800" b="1" dirty="0">
              <a:ln/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en-US" sz="28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2) </a:t>
            </a:r>
            <a:r>
              <a:rPr lang="ru-RU" sz="28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слова итальянского происхождения</a:t>
            </a:r>
          </a:p>
          <a:p>
            <a:pPr lvl="0" algn="ctr"/>
            <a:r>
              <a:rPr lang="en-US" sz="2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piano – piano</a:t>
            </a:r>
            <a:r>
              <a:rPr lang="en-US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</a:p>
          <a:p>
            <a:pPr lvl="0" algn="ctr"/>
            <a:r>
              <a:rPr lang="en-US" sz="2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solo – solo</a:t>
            </a:r>
            <a:r>
              <a:rPr lang="en-US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US" sz="32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pni22.ru/lw8rys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514" y="4627084"/>
            <a:ext cx="1542497" cy="20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ni22.ru/lw8rys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27084"/>
            <a:ext cx="1476125" cy="20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499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341" y="356544"/>
            <a:ext cx="117746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К существительным, оканчивающимся в </a:t>
            </a:r>
            <a:endParaRPr lang="en-US" sz="44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единственном числе на </a:t>
            </a:r>
            <a:r>
              <a:rPr lang="ru-RU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–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f(e)</a:t>
            </a:r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endParaRPr lang="en-US" sz="44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во множественном числе </a:t>
            </a:r>
            <a:endParaRPr lang="en-US" sz="44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прибавляется суффикс </a:t>
            </a:r>
            <a:r>
              <a:rPr lang="ru-RU" sz="44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  <a:r>
              <a:rPr lang="ru-RU" sz="4400" b="1" dirty="0" err="1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es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endParaRPr lang="en-US" sz="4400" b="1" dirty="0" smtClean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причем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f</a:t>
            </a:r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меняется на </a:t>
            </a:r>
            <a:r>
              <a:rPr lang="ru-RU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v</a:t>
            </a:r>
            <a:r>
              <a:rPr lang="ru-RU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  <a:endParaRPr lang="ru-RU" sz="4400" b="1" dirty="0">
              <a:ln/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1539" y="5171081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wol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img-fotki.yandex.ru/get/6429/36014149.179/0_80272_4c5f0b24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495" y="4796135"/>
            <a:ext cx="1673225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6429/36014149.179/0_80272_4c5f0b24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1981" y="4796135"/>
            <a:ext cx="1673225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-fotki.yandex.ru/get/6429/36014149.179/0_80272_4c5f0b24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2267" y="4796134"/>
            <a:ext cx="1840526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881458" y="71935"/>
            <a:ext cx="2310542" cy="2008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71935"/>
            <a:ext cx="2364328" cy="20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93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895" y="0"/>
            <a:ext cx="11366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7030A0"/>
                </a:solidFill>
              </a:rPr>
              <a:t>Исключениями из данного правила являются</a:t>
            </a:r>
            <a:r>
              <a:rPr lang="ru-RU" sz="5400" b="1" dirty="0" smtClean="0">
                <a:ln/>
                <a:solidFill>
                  <a:srgbClr val="7030A0"/>
                </a:solidFill>
              </a:rPr>
              <a:t>:</a:t>
            </a:r>
            <a:endParaRPr lang="ru-RU" sz="5400" b="1" dirty="0">
              <a:ln/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260" y="4914901"/>
            <a:ext cx="2110740" cy="1943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4914900"/>
            <a:ext cx="2109600" cy="19430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9601" y="1806357"/>
            <a:ext cx="7971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roofs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49263" fontAlgn="base"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chief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chiefs 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49263" fontAlgn="base"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proof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proofs 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49263" fontAlgn="base"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gulf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gulfs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49263" fontAlgn="base"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grief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griefs 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49263" fontAlgn="base"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belief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beliefs 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49263" fontAlgn="base"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handkerchief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handkerchiefs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18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4704" y="2074959"/>
            <a:ext cx="468843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ru-RU" sz="2800" dirty="0" err="1">
                <a:solidFill>
                  <a:srgbClr val="0070C0"/>
                </a:solidFill>
                <a:cs typeface="Arial" panose="020B0604020202020204" pitchFamily="34" charset="0"/>
              </a:rPr>
              <a:t>s</a:t>
            </a:r>
            <a:r>
              <a:rPr lang="ru-RU" altLang="ru-RU" sz="2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ister-in-law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  <a:r>
              <a:rPr lang="ru-RU" altLang="ru-RU" sz="28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70C0"/>
                </a:solidFill>
                <a:cs typeface="Arial" panose="020B0604020202020204" pitchFamily="34" charset="0"/>
              </a:rPr>
              <a:t>sister</a:t>
            </a:r>
            <a:r>
              <a:rPr lang="ru-RU" altLang="ru-RU" sz="2800" dirty="0" err="1">
                <a:solidFill>
                  <a:srgbClr val="00B050"/>
                </a:solidFill>
                <a:cs typeface="Arial" panose="020B0604020202020204" pitchFamily="34" charset="0"/>
              </a:rPr>
              <a:t>s</a:t>
            </a:r>
            <a:r>
              <a:rPr lang="ru-RU" altLang="ru-RU" sz="2800" dirty="0" err="1">
                <a:solidFill>
                  <a:srgbClr val="0070C0"/>
                </a:solidFill>
                <a:cs typeface="Arial" panose="020B0604020202020204" pitchFamily="34" charset="0"/>
              </a:rPr>
              <a:t>-in-law</a:t>
            </a:r>
            <a:r>
              <a:rPr lang="ru-RU" altLang="ru-RU" sz="2800" dirty="0">
                <a:solidFill>
                  <a:srgbClr val="22228B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22228B"/>
                </a:solidFill>
                <a:cs typeface="Arial" panose="020B0604020202020204" pitchFamily="34" charset="0"/>
              </a:rPr>
              <a:t> </a:t>
            </a:r>
            <a:endParaRPr lang="ru-RU" altLang="ru-RU" sz="2800" dirty="0">
              <a:solidFill>
                <a:srgbClr val="22228B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</a:t>
            </a:r>
            <a:r>
              <a:rPr lang="ru-RU" altLang="ru-RU" sz="2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oy-friend</a:t>
            </a: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  <a:r>
              <a:rPr lang="ru-RU" altLang="ru-RU" sz="28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70C0"/>
                </a:solidFill>
                <a:cs typeface="Arial" panose="020B0604020202020204" pitchFamily="34" charset="0"/>
              </a:rPr>
              <a:t>boy-friend</a:t>
            </a:r>
            <a:r>
              <a:rPr lang="ru-RU" altLang="ru-RU" sz="2800" dirty="0" err="1">
                <a:solidFill>
                  <a:srgbClr val="00B050"/>
                </a:solidFill>
                <a:cs typeface="Arial" panose="020B0604020202020204" pitchFamily="34" charset="0"/>
              </a:rPr>
              <a:t>s</a:t>
            </a:r>
            <a:r>
              <a:rPr lang="ru-RU" altLang="ru-RU" sz="2800" dirty="0">
                <a:solidFill>
                  <a:srgbClr val="22228B"/>
                </a:solidFill>
                <a:cs typeface="Arial" panose="020B0604020202020204" pitchFamily="34" charset="0"/>
              </a:rPr>
              <a:t> </a:t>
            </a:r>
            <a:endParaRPr lang="en-US" altLang="ru-RU" sz="2800" dirty="0">
              <a:solidFill>
                <a:srgbClr val="22228B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512" y="392406"/>
            <a:ext cx="114048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В составных существительных 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обычно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главный элемент получает окончание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–s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9298" y="3346677"/>
            <a:ext cx="114048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ни один из элементов не является существительным, окончание добавляется к последнему слову: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4870" y="5418614"/>
            <a:ext cx="10185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erry-go-round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merry-go-round</a:t>
            </a:r>
            <a:r>
              <a:rPr lang="ru-RU" sz="2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71935"/>
            <a:ext cx="2364328" cy="2008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881458" y="71935"/>
            <a:ext cx="2310542" cy="20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53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5693" y="879475"/>
            <a:ext cx="8534400" cy="7588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Исключения</a:t>
            </a:r>
            <a:b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(существительные, множественное число которых нужно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запомнить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71935"/>
            <a:ext cx="2364328" cy="2008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881458" y="71935"/>
            <a:ext cx="2310542" cy="20083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88874" y="5436999"/>
            <a:ext cx="3137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- l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14344" name="Picture 8" descr="http://www.yecuris.com/images/joh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067" y="2045597"/>
            <a:ext cx="1147607" cy="16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yecuris.com/images/joh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689" y="2227346"/>
            <a:ext cx="1044124" cy="16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yecuris.com/images/joh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1195" y="2233182"/>
            <a:ext cx="1167804" cy="16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img-fotki.yandex.ru/get/4429/47407354.414/0_b00c3_f426c858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8" y="3465807"/>
            <a:ext cx="653976" cy="15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img-fotki.yandex.ru/get/4429/47407354.414/0_b00c3_f426c858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404" y="3465807"/>
            <a:ext cx="653976" cy="15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img-fotki.yandex.ru/get/4429/47407354.414/0_b00c3_f426c858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9074" y="3465807"/>
            <a:ext cx="632728" cy="15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www.playcast.ru/uploads/2015/10/29/1565983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8999" y="5158988"/>
            <a:ext cx="1055067" cy="12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fs00.infourok.ru/images/doc/201/229183/hello_html_4c02b6b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523" y="5233634"/>
            <a:ext cx="1089615" cy="10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12242" y="2533856"/>
            <a:ext cx="3352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-  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3779" y="3671382"/>
            <a:ext cx="4806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wom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-  wom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3779" y="5455275"/>
            <a:ext cx="4206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 -  child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31284" y="2561899"/>
            <a:ext cx="3294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ox  -  ox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10239" y="3702159"/>
            <a:ext cx="3807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– 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14354" name="Picture 18" descr="http://img-fotki.yandex.ru/get/9316/47407354.c69/0_12a8a4_1400ee21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7610" y="2164926"/>
            <a:ext cx="1336970" cy="10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http://img-fotki.yandex.ru/get/9316/47407354.c69/0_12a8a4_1400ee21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1693" y="2561899"/>
            <a:ext cx="1336970" cy="10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http://img-fotki.yandex.ru/get/9316/47407354.c69/0_12a8a4_1400ee21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030" y="2359398"/>
            <a:ext cx="1095330" cy="10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http://nachalo4ka.ru/wp-content/uploads/2014/08/03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312" y="4195357"/>
            <a:ext cx="917379" cy="10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://nachalo4ka.ru/wp-content/uploads/2014/08/03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8973" y="4159887"/>
            <a:ext cx="917379" cy="10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://nachalo4ka.ru/wp-content/uploads/2014/08/03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5034" y="4068186"/>
            <a:ext cx="828419" cy="10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http://www.pubzi.com/f/th-lous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6396" y="6148766"/>
            <a:ext cx="425153" cy="4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://www.pubzi.com/f/th-lous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8972" y="5987661"/>
            <a:ext cx="425153" cy="4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http://www.pubzi.com/f/th-lous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38796" y="6301166"/>
            <a:ext cx="425153" cy="4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://www.pubzi.com/f/th-lous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052" y="6007648"/>
            <a:ext cx="416357" cy="4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14" y="267663"/>
            <a:ext cx="1117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Исключения</a:t>
            </a:r>
            <a:b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(существительные, </a:t>
            </a:r>
            <a:endParaRPr lang="en-US" sz="4000" b="1" dirty="0" smtClean="0">
              <a:solidFill>
                <a:srgbClr val="7030A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множественное 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число которых </a:t>
            </a:r>
            <a:endParaRPr lang="en-US" sz="4000" b="1" dirty="0" smtClean="0">
              <a:solidFill>
                <a:srgbClr val="7030A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нужно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запомнить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2114" y="3984990"/>
            <a:ext cx="6096000" cy="13285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 -  sh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 -  d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71935"/>
            <a:ext cx="2364328" cy="2008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881458" y="71935"/>
            <a:ext cx="2310542" cy="2008324"/>
          </a:xfrm>
          <a:prstGeom prst="rect">
            <a:avLst/>
          </a:prstGeom>
        </p:spPr>
      </p:pic>
      <p:pic>
        <p:nvPicPr>
          <p:cNvPr id="15362" name="Picture 2" descr="http://img-fotki.yandex.ru/get/5708/200418627.16/0_10ba7c_3a567eb9_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4" y="2709638"/>
            <a:ext cx="744311" cy="10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71475" y="3105796"/>
            <a:ext cx="4150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 -  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</a:p>
        </p:txBody>
      </p:sp>
      <p:pic>
        <p:nvPicPr>
          <p:cNvPr id="10" name="Picture 2" descr="http://img-fotki.yandex.ru/get/5708/200418627.16/0_10ba7c_3a567eb9_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9460" y="2765923"/>
            <a:ext cx="763084" cy="10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708/200418627.16/0_10ba7c_3a567eb9_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1002" y="2765922"/>
            <a:ext cx="763084" cy="10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71475" y="4326110"/>
            <a:ext cx="3637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 -  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71475" y="5546424"/>
            <a:ext cx="306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-  f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15364" name="Picture 4" descr="http://www.clipartbest.com/cliparts/RiG/yEj/RiGyEjRB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14" y="4179145"/>
            <a:ext cx="709111" cy="9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ipartbest.com/cliparts/RiG/yEj/RiGyEjRB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217" y="4179145"/>
            <a:ext cx="709111" cy="9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clipartbest.com/cliparts/RiG/yEj/RiGyEjRB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625" y="4194917"/>
            <a:ext cx="709111" cy="9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c1.staticflickr.com/5/4126/4949707238_cd3c8c8619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52" y="5546424"/>
            <a:ext cx="577941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pngimg.com/upload/leg_PNG479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673" y="5546421"/>
            <a:ext cx="896987" cy="10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s4.pic4you.ru/y2014/10-16/12216/46537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8365" y="2898796"/>
            <a:ext cx="1377411" cy="11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s4.pic4you.ru/y2014/10-16/12216/465373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6557" y="2829257"/>
            <a:ext cx="1361857" cy="11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6869" y="2884368"/>
            <a:ext cx="1377815" cy="1201016"/>
          </a:xfrm>
          <a:prstGeom prst="rect">
            <a:avLst/>
          </a:prstGeom>
        </p:spPr>
      </p:pic>
      <p:pic>
        <p:nvPicPr>
          <p:cNvPr id="15372" name="Picture 12" descr="http://nd04.jxs.cz/228/388/2ed1885f5e_70384345_o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5223" y="5336942"/>
            <a:ext cx="852470" cy="13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nd04.jxs.cz/228/388/2ed1885f5e_70384345_o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2198" y="5261284"/>
            <a:ext cx="852470" cy="13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nd04.jxs.cz/228/388/2ed1885f5e_70384345_o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5805" y="5257869"/>
            <a:ext cx="852470" cy="13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nd04.jxs.cz/228/388/2ed1885f5e_70384345_o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7107" y="5240247"/>
            <a:ext cx="988277" cy="13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864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5" y="398476"/>
            <a:ext cx="11422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Некоторые существительные, </a:t>
            </a:r>
            <a:endParaRPr kumimoji="0" lang="en-US" altLang="ru-RU" sz="2800" b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cs typeface="Lucida Sans Unicode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заимствованные </a:t>
            </a: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из</a:t>
            </a: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 </a:t>
            </a: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латинского и греческого языков</a:t>
            </a: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,</a:t>
            </a:r>
            <a:r>
              <a:rPr kumimoji="0" lang="ru-RU" alt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 </a:t>
            </a:r>
            <a:endParaRPr kumimoji="0" lang="en-US" altLang="ru-RU" sz="2800" b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cs typeface="Lucida Sans Unicode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образуют множественное число так, как в исходном языке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Lucida Sans Unicode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" y="2338295"/>
            <a:ext cx="111785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a cris</a:t>
            </a:r>
            <a:r>
              <a:rPr lang="en-US" sz="2800" dirty="0">
                <a:solidFill>
                  <a:srgbClr val="2D2DB9">
                    <a:lumMod val="75000"/>
                  </a:srgbClr>
                </a:solidFill>
                <a:latin typeface="Arial"/>
                <a:cs typeface="Lucida Sans Unicode"/>
              </a:rPr>
              <a:t>is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– cris</a:t>
            </a:r>
            <a:r>
              <a:rPr lang="en-US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es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dat</a:t>
            </a:r>
            <a:r>
              <a:rPr lang="en-US" sz="2800" dirty="0">
                <a:solidFill>
                  <a:srgbClr val="2D2DB9">
                    <a:lumMod val="75000"/>
                  </a:srgbClr>
                </a:solidFill>
                <a:latin typeface="Arial"/>
                <a:cs typeface="Lucida Sans Unicode"/>
              </a:rPr>
              <a:t>um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– dat</a:t>
            </a:r>
            <a:r>
              <a:rPr lang="en-US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a </a:t>
            </a:r>
            <a:endParaRPr lang="ru-RU" sz="2800" dirty="0">
              <a:solidFill>
                <a:srgbClr val="C00000"/>
              </a:solidFill>
              <a:latin typeface="Arial"/>
              <a:cs typeface="Lucida Sans Unicode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bas</a:t>
            </a:r>
            <a:r>
              <a:rPr lang="en-US" sz="2800" dirty="0">
                <a:solidFill>
                  <a:srgbClr val="2D2DB9">
                    <a:lumMod val="75000"/>
                  </a:srgbClr>
                </a:solidFill>
                <a:latin typeface="Arial"/>
                <a:cs typeface="Lucida Sans Unicode"/>
              </a:rPr>
              <a:t>is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– bas</a:t>
            </a:r>
            <a:r>
              <a:rPr lang="en-US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es                                   </a:t>
            </a:r>
            <a:r>
              <a:rPr lang="ru-RU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bacteri</a:t>
            </a:r>
            <a:r>
              <a:rPr lang="en-US" sz="2800" dirty="0">
                <a:solidFill>
                  <a:srgbClr val="2D2DB9">
                    <a:lumMod val="75000"/>
                  </a:srgbClr>
                </a:solidFill>
                <a:latin typeface="Arial"/>
                <a:cs typeface="Lucida Sans Unicode"/>
              </a:rPr>
              <a:t>um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 – bacteri</a:t>
            </a:r>
            <a:r>
              <a:rPr lang="en-US" sz="2800" dirty="0">
                <a:solidFill>
                  <a:srgbClr val="15AB32"/>
                </a:solidFill>
                <a:latin typeface="Arial"/>
                <a:cs typeface="Lucida Sans Unicode"/>
              </a:rPr>
              <a:t>a </a:t>
            </a:r>
            <a:r>
              <a:rPr lang="en-US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                                         </a:t>
            </a:r>
            <a:endParaRPr lang="ru-RU" sz="2800" dirty="0">
              <a:solidFill>
                <a:srgbClr val="15AB32"/>
              </a:solidFill>
              <a:latin typeface="Arial"/>
              <a:cs typeface="Lucida Sans Unicode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thes</a:t>
            </a:r>
            <a:r>
              <a:rPr lang="en-US" sz="2800" dirty="0">
                <a:solidFill>
                  <a:srgbClr val="2D2DB9">
                    <a:lumMod val="75000"/>
                  </a:srgbClr>
                </a:solidFill>
                <a:latin typeface="Arial"/>
                <a:cs typeface="Lucida Sans Unicode"/>
              </a:rPr>
              <a:t>is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– thes</a:t>
            </a:r>
            <a:r>
              <a:rPr lang="en-US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es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criteri</a:t>
            </a:r>
            <a:r>
              <a:rPr lang="en-US" sz="2800" dirty="0">
                <a:solidFill>
                  <a:srgbClr val="3333CC">
                    <a:lumMod val="75000"/>
                  </a:srgbClr>
                </a:solidFill>
                <a:latin typeface="Arial"/>
                <a:cs typeface="Lucida Sans Unicode"/>
              </a:rPr>
              <a:t>on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– criteri</a:t>
            </a:r>
            <a:r>
              <a:rPr lang="en-US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a </a:t>
            </a:r>
            <a:endParaRPr lang="ru-RU" sz="2800" dirty="0">
              <a:solidFill>
                <a:srgbClr val="C00000"/>
              </a:solidFill>
              <a:latin typeface="Arial"/>
              <a:cs typeface="Lucida Sans Unicode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an ind</a:t>
            </a:r>
            <a:r>
              <a:rPr lang="en-US" sz="2800" dirty="0" smtClean="0">
                <a:solidFill>
                  <a:srgbClr val="002060"/>
                </a:solidFill>
                <a:latin typeface="Arial"/>
                <a:cs typeface="Lucida Sans Unicode"/>
              </a:rPr>
              <a:t>ex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 – indic</a:t>
            </a:r>
            <a:r>
              <a:rPr lang="en-US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es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phenomen</a:t>
            </a:r>
            <a:r>
              <a:rPr lang="en-US" sz="2800" dirty="0">
                <a:solidFill>
                  <a:srgbClr val="3333CC">
                    <a:lumMod val="75000"/>
                  </a:srgbClr>
                </a:solidFill>
                <a:latin typeface="Arial"/>
                <a:cs typeface="Lucida Sans Unicode"/>
              </a:rPr>
              <a:t>on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Lucida Sans Unicod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Lucida Sans Unicode"/>
              </a:rPr>
              <a:t>– phenomen</a:t>
            </a:r>
            <a:r>
              <a:rPr lang="en-US" sz="2800" dirty="0" smtClean="0">
                <a:solidFill>
                  <a:srgbClr val="15AB32"/>
                </a:solidFill>
                <a:latin typeface="Arial"/>
                <a:cs typeface="Lucida Sans Unicode"/>
              </a:rPr>
              <a:t>a </a:t>
            </a:r>
            <a:endParaRPr lang="ru-RU" sz="2800" dirty="0">
              <a:solidFill>
                <a:srgbClr val="C00000"/>
              </a:solidFill>
              <a:latin typeface="Arial"/>
              <a:cs typeface="Lucida Sans Unicod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4914900"/>
            <a:ext cx="2109600" cy="1943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260" y="4914901"/>
            <a:ext cx="2110740" cy="19430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25359" y="4278114"/>
            <a:ext cx="3887603" cy="2332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radi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</a:rPr>
              <a:t>us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 –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radi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</a:rPr>
              <a:t>i</a:t>
            </a:r>
            <a:endParaRPr lang="ru-RU" sz="2800" dirty="0" smtClean="0">
              <a:solidFill>
                <a:srgbClr val="00B050"/>
              </a:solidFill>
              <a:latin typeface="Arial" charset="0"/>
            </a:endParaRPr>
          </a:p>
          <a:p>
            <a:pPr lvl="0" fontAlgn="base"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alumn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</a:rPr>
              <a:t>us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 –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alumn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</a:rPr>
              <a:t>i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 lvl="0" fontAlgn="base"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append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</a:rPr>
              <a:t>ix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 –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appendic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</a:rPr>
              <a:t>es</a:t>
            </a:r>
          </a:p>
          <a:p>
            <a:pPr lvl="0" fontAlgn="base"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formul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</a:rPr>
              <a:t> -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formul</a:t>
            </a:r>
            <a:r>
              <a:rPr lang="en-US" sz="2800" dirty="0" smtClean="0">
                <a:solidFill>
                  <a:srgbClr val="00B050"/>
                </a:solidFill>
                <a:latin typeface="Arial" charset="0"/>
              </a:rPr>
              <a:t>ae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98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530" y="3258443"/>
            <a:ext cx="6096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lvl="0" indent="-341313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Lucida Sans Unicode"/>
              </a:rPr>
              <a:t/>
            </a:r>
            <a:br>
              <a:rPr lang="ru-RU" altLang="ru-RU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Lucida Sans Unicode"/>
              </a:rPr>
            </a:br>
            <a:endParaRPr lang="ru-RU" altLang="ru-RU" sz="2400" kern="0" dirty="0">
              <a:solidFill>
                <a:srgbClr val="333399"/>
              </a:solidFill>
              <a:latin typeface="Arial"/>
              <a:cs typeface="Lucida Sans Unicod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3826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Неисчисляемые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существительные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не изменяют 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свою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форму и не образуют множественное число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2656" y="1718435"/>
            <a:ext cx="82666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bread, lemonade, butter, money, cheese, tea, </a:t>
            </a:r>
            <a:endParaRPr lang="ru-RU" sz="2400" b="1" dirty="0" smtClean="0">
              <a:ln/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en-US" sz="24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water, jam, juice, meat, wood, milk, sugar, paper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2806823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Но все таки неисчисляемые существительные можно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сделать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исчисляемыми следующим образом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407" y="4540868"/>
            <a:ext cx="8785185" cy="11376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1313" lvl="0" indent="-341313" algn="ctr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lemonade</a:t>
            </a:r>
            <a:r>
              <a:rPr lang="ru-RU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 – </a:t>
            </a:r>
            <a:r>
              <a:rPr lang="en-US" altLang="ru-RU" sz="2400" b="1" kern="0" dirty="0" smtClean="0">
                <a:ln/>
                <a:solidFill>
                  <a:srgbClr val="00B050"/>
                </a:solidFill>
                <a:latin typeface="Arial"/>
                <a:cs typeface="Lucida Sans Unicode"/>
              </a:rPr>
              <a:t>six bottles </a:t>
            </a:r>
            <a:r>
              <a:rPr lang="ru-RU" altLang="ru-RU" sz="2400" b="1" kern="0" cap="none" spc="0" dirty="0" err="1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of</a:t>
            </a:r>
            <a:r>
              <a:rPr lang="ru-RU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 </a:t>
            </a:r>
            <a:r>
              <a:rPr lang="en-US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lemonade</a:t>
            </a:r>
            <a:r>
              <a:rPr lang="ru-RU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, </a:t>
            </a:r>
            <a:endParaRPr lang="en-US" altLang="ru-RU" sz="2400" b="1" kern="0" cap="none" spc="0" dirty="0">
              <a:ln/>
              <a:solidFill>
                <a:srgbClr val="00B050"/>
              </a:solidFill>
              <a:effectLst/>
              <a:latin typeface="Arial"/>
              <a:cs typeface="Lucida Sans Unicode"/>
            </a:endParaRPr>
          </a:p>
          <a:p>
            <a:pPr marL="341313" lvl="0" indent="-341313" algn="ctr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juice</a:t>
            </a:r>
            <a:r>
              <a:rPr lang="ru-RU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 </a:t>
            </a:r>
            <a:r>
              <a:rPr lang="ru-RU" altLang="ru-RU" sz="2400" b="1" kern="0" cap="none" spc="0" dirty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- </a:t>
            </a:r>
            <a:r>
              <a:rPr lang="en-US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five</a:t>
            </a:r>
            <a:r>
              <a:rPr lang="ru-RU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 </a:t>
            </a:r>
            <a:r>
              <a:rPr lang="en-US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glasses</a:t>
            </a:r>
            <a:r>
              <a:rPr lang="ru-RU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 </a:t>
            </a:r>
            <a:r>
              <a:rPr lang="ru-RU" altLang="ru-RU" sz="2400" b="1" kern="0" cap="none" spc="0" dirty="0" err="1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of</a:t>
            </a:r>
            <a:r>
              <a:rPr lang="ru-RU" altLang="ru-RU" sz="2400" b="1" kern="0" cap="none" spc="0" dirty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 </a:t>
            </a:r>
            <a:r>
              <a:rPr lang="en-US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juice</a:t>
            </a:r>
            <a:r>
              <a:rPr lang="ru-RU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, </a:t>
            </a:r>
            <a:endParaRPr lang="en-US" altLang="ru-RU" sz="2400" b="1" kern="0" cap="none" spc="0" dirty="0">
              <a:ln/>
              <a:solidFill>
                <a:srgbClr val="00B050"/>
              </a:solidFill>
              <a:effectLst/>
              <a:latin typeface="Arial"/>
              <a:cs typeface="Lucida Sans Unicode"/>
            </a:endParaRPr>
          </a:p>
          <a:p>
            <a:pPr marL="341313" lvl="0" indent="-341313" algn="ctr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bread - </a:t>
            </a:r>
            <a:r>
              <a:rPr lang="ru-RU" altLang="ru-RU" sz="2400" b="1" kern="0" cap="none" spc="0" dirty="0" smtClean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three </a:t>
            </a:r>
            <a:r>
              <a:rPr lang="ru-RU" altLang="ru-RU" sz="2400" b="1" kern="0" cap="none" spc="0" dirty="0" err="1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slices</a:t>
            </a:r>
            <a:r>
              <a:rPr lang="ru-RU" altLang="ru-RU" sz="2400" b="1" kern="0" cap="none" spc="0" dirty="0">
                <a:ln/>
                <a:solidFill>
                  <a:srgbClr val="00B050"/>
                </a:solidFill>
                <a:effectLst/>
                <a:latin typeface="Arial"/>
                <a:cs typeface="Lucida Sans Unicode"/>
              </a:rPr>
              <a:t> of bread</a:t>
            </a:r>
            <a:endParaRPr lang="ru-RU" sz="2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3530" y="3914152"/>
            <a:ext cx="1379808" cy="1019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9342" y="4933581"/>
            <a:ext cx="1569692" cy="980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791" y="5223939"/>
            <a:ext cx="1363643" cy="909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88246" y="5424030"/>
            <a:ext cx="1391726" cy="878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1517" y="4900408"/>
            <a:ext cx="797647" cy="922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001" y="3963413"/>
            <a:ext cx="1545220" cy="15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57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753" y="2404989"/>
            <a:ext cx="7858180" cy="267765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trousers-брюки </a:t>
            </a:r>
            <a:endParaRPr lang="en-US" sz="2400" b="1" dirty="0">
              <a:solidFill>
                <a:srgbClr val="00B050"/>
              </a:solidFill>
              <a:latin typeface="Arial" charset="0"/>
              <a:cs typeface="Lucida Sans Unicode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braces-подтяжки </a:t>
            </a:r>
            <a:b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</a:b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scissors-ножницы </a:t>
            </a:r>
            <a:endParaRPr lang="en-US" sz="2400" b="1" dirty="0">
              <a:solidFill>
                <a:srgbClr val="00B050"/>
              </a:solidFill>
              <a:latin typeface="Arial" charset="0"/>
              <a:cs typeface="Lucida Sans Unicode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glasses-очки </a:t>
            </a:r>
            <a:endParaRPr lang="en-US" sz="2400" b="1" dirty="0">
              <a:solidFill>
                <a:srgbClr val="00B050"/>
              </a:solidFill>
              <a:latin typeface="Arial" charset="0"/>
              <a:cs typeface="Lucida Sans Unicode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shorts –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трусы</a:t>
            </a:r>
            <a:endParaRPr lang="en-US" sz="2400" b="1" dirty="0">
              <a:solidFill>
                <a:srgbClr val="00B050"/>
              </a:solidFill>
              <a:latin typeface="Arial" charset="0"/>
              <a:cs typeface="Lucida Sans Unicode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 jeans –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джинсы </a:t>
            </a:r>
            <a:endParaRPr lang="en-US" sz="2400" b="1" dirty="0">
              <a:solidFill>
                <a:srgbClr val="00B050"/>
              </a:solidFill>
              <a:latin typeface="Arial" charset="0"/>
              <a:cs typeface="Lucida Sans Unicode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tights -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колготки </a:t>
            </a:r>
            <a:b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</a:br>
            <a:r>
              <a:rPr lang="ru-RU" sz="2400" b="1" dirty="0" err="1">
                <a:solidFill>
                  <a:srgbClr val="00B050"/>
                </a:solidFill>
                <a:latin typeface="Arial" charset="0"/>
                <a:cs typeface="Lucida Sans Unicode" charset="0"/>
              </a:rPr>
              <a:t>troops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 - войска </a:t>
            </a:r>
            <a:endParaRPr lang="en-US" sz="2400" b="1" dirty="0">
              <a:solidFill>
                <a:srgbClr val="00B050"/>
              </a:solidFill>
              <a:latin typeface="Arial" charset="0"/>
              <a:cs typeface="Lucida Sans Unicode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400" b="1" dirty="0" err="1">
                <a:solidFill>
                  <a:srgbClr val="00B050"/>
                </a:solidFill>
                <a:latin typeface="Arial" charset="0"/>
                <a:cs typeface="Lucida Sans Unicode" charset="0"/>
              </a:rPr>
              <a:t>goods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 - товары </a:t>
            </a:r>
            <a:endParaRPr lang="en-US" sz="2400" b="1" dirty="0">
              <a:solidFill>
                <a:srgbClr val="00B050"/>
              </a:solidFill>
              <a:latin typeface="Arial" charset="0"/>
              <a:cs typeface="Lucida Sans Unicode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400" b="1" dirty="0" err="1">
                <a:solidFill>
                  <a:srgbClr val="00B050"/>
                </a:solidFill>
                <a:latin typeface="Arial" charset="0"/>
                <a:cs typeface="Lucida Sans Unicode" charset="0"/>
              </a:rPr>
              <a:t>сlothes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 - одежда</a:t>
            </a:r>
            <a:b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</a:b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charset="0"/>
                <a:cs typeface="Lucida Sans Unicode" charset="0"/>
              </a:rPr>
              <a:t>police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 - полиция </a:t>
            </a:r>
            <a:endParaRPr lang="en-US" sz="2400" b="1" dirty="0">
              <a:solidFill>
                <a:srgbClr val="00B050"/>
              </a:solidFill>
              <a:latin typeface="Arial" charset="0"/>
              <a:cs typeface="Lucida Sans Unicode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400" b="1" dirty="0" err="1">
                <a:solidFill>
                  <a:srgbClr val="00B050"/>
                </a:solidFill>
                <a:latin typeface="Arial" charset="0"/>
                <a:cs typeface="Lucida Sans Unicode" charset="0"/>
              </a:rPr>
              <a:t>people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 – люди</a:t>
            </a:r>
            <a:r>
              <a:rPr lang="en-US" sz="2400" b="1" dirty="0">
                <a:solidFill>
                  <a:srgbClr val="00B050"/>
                </a:solidFill>
                <a:latin typeface="Arial" charset="0"/>
                <a:cs typeface="Lucida Sans Unicode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Lucida Sans Unicode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Lucida Sans Unicode" charset="0"/>
              </a:rPr>
            </a:br>
            <a:endParaRPr lang="ru-RU" sz="2400" b="1" dirty="0">
              <a:latin typeface="Arial" charset="0"/>
              <a:cs typeface="Lucida Sans Unicode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4063"/>
            <a:ext cx="12192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Существительные, которые употребляются только в форме множественного числа. Такие существительные согласуются только с глаголом во множественном числе.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56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1" y="128589"/>
            <a:ext cx="8228013" cy="871537"/>
          </a:xfrm>
        </p:spPr>
        <p:txBody>
          <a:bodyPr/>
          <a:lstStyle/>
          <a:p>
            <a:r>
              <a:rPr lang="ru-RU" altLang="ru-RU" sz="3200" b="1" dirty="0"/>
              <a:t>Упражнение 1 </a:t>
            </a:r>
            <a:br>
              <a:rPr lang="ru-RU" altLang="ru-RU" sz="3200" b="1" dirty="0"/>
            </a:b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Образуйте множественное число существительных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8282" y="1285860"/>
            <a:ext cx="10453718" cy="5693866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baby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plant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lemon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peach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chief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brush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star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an editor-in-chief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tree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passer-by   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shilling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king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man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Lucida Sans Unicode" charset="0"/>
            </a:endParaRP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Lucida Sans Unicode" charset="0"/>
            </a:endParaRP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Lucida Sans Unicode" charset="0"/>
              </a:rPr>
              <a:t>a phenomenon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woman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shelf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box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video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city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boy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goose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father-in-law </a:t>
            </a:r>
            <a:endParaRPr lang="en-US" sz="2400" b="1" dirty="0" smtClean="0">
              <a:solidFill>
                <a:srgbClr val="333399"/>
              </a:solidFill>
              <a:latin typeface="Arial" charset="0"/>
              <a:cs typeface="Lucida Sans Unicode" charset="0"/>
            </a:endParaRP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 smtClean="0">
                <a:solidFill>
                  <a:srgbClr val="333399"/>
                </a:solidFill>
                <a:latin typeface="Arial" charset="0"/>
                <a:cs typeface="Lucida Sans Unicode" charset="0"/>
              </a:rPr>
              <a:t>a </a:t>
            </a: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watch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Lucida Sans Unicode" charset="0"/>
              </a:rPr>
              <a:t>a datum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mouse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dress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b="1" dirty="0">
              <a:solidFill>
                <a:srgbClr val="333399"/>
              </a:solidFill>
              <a:latin typeface="Arial" charset="0"/>
              <a:cs typeface="Lucida Sans Unicode" charset="0"/>
            </a:endParaRP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toy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sheep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tooth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child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an ox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deer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life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Lucida Sans Unicode" charset="0"/>
              </a:rPr>
              <a:t>a crisis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tomato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secretary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crowd </a:t>
            </a:r>
          </a:p>
          <a:p>
            <a:pPr marL="341313"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a piano</a:t>
            </a:r>
            <a:r>
              <a:rPr lang="en-US" sz="2800" b="1" dirty="0">
                <a:solidFill>
                  <a:srgbClr val="333399"/>
                </a:solidFill>
                <a:latin typeface="Arial" charset="0"/>
                <a:cs typeface="Lucida Sans Unico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195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298" y="607709"/>
            <a:ext cx="1149038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400" b="1" cap="none" spc="0" dirty="0" smtClean="0">
                <a:ln/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Множественное число </a:t>
            </a:r>
            <a:r>
              <a:rPr lang="ru-RU" sz="4400" b="1" cap="none" spc="0" dirty="0" err="1" smtClean="0">
                <a:ln/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существи</a:t>
            </a:r>
            <a:r>
              <a:rPr lang="en-US" sz="4400" b="1" cap="none" spc="0" dirty="0" smtClean="0">
                <a:ln/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-</a:t>
            </a:r>
            <a:r>
              <a:rPr lang="ru-RU" sz="4400" b="1" cap="none" spc="0" dirty="0" smtClean="0">
                <a:ln/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тельных образуется с помощью окончаний </a:t>
            </a:r>
            <a:r>
              <a:rPr lang="ru-RU" sz="4400" b="1" cap="none" spc="0" dirty="0" smtClean="0">
                <a:ln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–</a:t>
            </a:r>
            <a:r>
              <a:rPr lang="en-US" sz="4400" b="1" cap="none" spc="0" dirty="0" smtClean="0">
                <a:ln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s</a:t>
            </a:r>
            <a:r>
              <a:rPr lang="en-US" sz="4400" b="1" cap="none" spc="0" dirty="0" smtClean="0">
                <a:ln/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400" b="1" cap="none" spc="0" dirty="0" smtClean="0">
                <a:ln/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или </a:t>
            </a:r>
            <a:r>
              <a:rPr lang="en-US" sz="4400" b="1" cap="none" spc="0" dirty="0" smtClean="0">
                <a:ln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–</a:t>
            </a:r>
            <a:r>
              <a:rPr lang="en-US" sz="4400" b="1" cap="none" spc="0" dirty="0" err="1" smtClean="0">
                <a:ln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es</a:t>
            </a:r>
            <a:r>
              <a:rPr lang="ru-RU" sz="4400" b="1" cap="none" spc="0" dirty="0" smtClean="0">
                <a:ln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400" b="1" cap="none" spc="0" dirty="0" smtClean="0">
                <a:ln/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к форме единственного числа</a:t>
            </a:r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, кроме слов-исключений.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028" name="Picture 4" descr="http://belajaringgris.web.id/wp-content/uploads/2015/08/singular-pl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491" y="3764036"/>
            <a:ext cx="4337139" cy="2428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649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6" y="71438"/>
            <a:ext cx="10515600" cy="1325563"/>
          </a:xfrm>
        </p:spPr>
        <p:txBody>
          <a:bodyPr/>
          <a:lstStyle/>
          <a:p>
            <a:r>
              <a:rPr lang="ru-RU" altLang="ru-RU" sz="3200" b="1" dirty="0"/>
              <a:t>Упражнение 2 </a:t>
            </a:r>
            <a:br>
              <a:rPr lang="ru-RU" altLang="ru-RU" sz="3200" b="1" dirty="0"/>
            </a:b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Распределите существительные</a:t>
            </a:r>
            <a:endParaRPr lang="ru-RU" alt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24064" y="1397001"/>
          <a:ext cx="7858125" cy="1011555"/>
        </p:xfrm>
        <a:graphic>
          <a:graphicData uri="http://schemas.openxmlformats.org/drawingml/2006/table">
            <a:tbl>
              <a:tblPr/>
              <a:tblGrid>
                <a:gridCol w="3929062"/>
                <a:gridCol w="39290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Употребляются только в единственном числе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Употребляются только во множественном числе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350" name="TextBox 3"/>
          <p:cNvSpPr txBox="1">
            <a:spLocks noChangeArrowheads="1"/>
          </p:cNvSpPr>
          <p:nvPr/>
        </p:nvSpPr>
        <p:spPr bwMode="auto">
          <a:xfrm>
            <a:off x="2452689" y="2643189"/>
            <a:ext cx="75009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Cat, sugar ,  puppy,  love,  friend ,  advice,  horse , news,  progress, hair, money, mathematics , apples, scissors, trousers, cities , </a:t>
            </a:r>
            <a:r>
              <a:rPr lang="en-US" alt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goods, </a:t>
            </a:r>
            <a:r>
              <a:rPr lang="en-US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clothes, butter, puppies,</a:t>
            </a: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b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police</a:t>
            </a:r>
            <a:r>
              <a:rPr lang="en-US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knowledge</a:t>
            </a:r>
            <a:r>
              <a:rPr lang="en-US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 people</a:t>
            </a:r>
          </a:p>
          <a:p>
            <a:pPr algn="ctr" eaLnBrk="1" hangingPunct="1"/>
            <a:endParaRPr lang="ru-RU" altLang="ru-RU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n-US" altLang="ru-RU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400" i="1" dirty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Некоторые существительные не попадут ни в одну категорию</a:t>
            </a:r>
          </a:p>
          <a:p>
            <a:pPr eaLnBrk="1" hangingPunct="1"/>
            <a:endParaRPr lang="ru-RU" altLang="ru-RU" dirty="0">
              <a:solidFill>
                <a:schemeClr val="tx1"/>
              </a:solidFill>
            </a:endParaRPr>
          </a:p>
          <a:p>
            <a:pPr eaLnBrk="1" hangingPunct="1"/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676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3790" y="1155216"/>
            <a:ext cx="100402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1. They ate some (tomato) ______________.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2. You can put (sugar) ______________ in your tea.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3. We have to buy new (furniture) ______________.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4. I need to wash my (hair) ______________.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5. We had lots of (fun) ______________.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6. The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</a:rPr>
              <a:t>Milfords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 have a lot of (money) ______________.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7. How many (people) ______________ were at the cinema with you?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8. Could you give some (information) ______________ on your project?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9. In this hotel, (family) ______________ are very welcome.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10. Those (man) ______________ seem to be very tired.</a:t>
            </a: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6621" y="22812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Упражнение 3</a:t>
            </a:r>
            <a:r>
              <a:rPr lang="ru-RU" altLang="ru-RU" sz="3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ru-RU" altLang="ru-RU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altLang="ru-RU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/>
                <a:ea typeface="+mj-ea"/>
                <a:cs typeface="+mj-cs"/>
              </a:rPr>
              <a:t>Заполните пропуски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134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631" y="110169"/>
            <a:ext cx="11732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Окончание </a:t>
            </a:r>
            <a:r>
              <a:rPr lang="ru-RU" sz="28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 </a:t>
            </a:r>
            <a:r>
              <a:rPr lang="en-US" sz="28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читается </a:t>
            </a:r>
            <a:r>
              <a:rPr lang="ru-RU" sz="28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как </a:t>
            </a:r>
            <a:r>
              <a:rPr lang="ru-RU" sz="28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[ z ]</a:t>
            </a:r>
            <a:r>
              <a:rPr lang="ru-RU" sz="28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после гласных и звонких согласных </a:t>
            </a:r>
            <a:r>
              <a:rPr lang="ru-RU" sz="28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или </a:t>
            </a:r>
            <a:r>
              <a:rPr lang="ru-RU" sz="28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как </a:t>
            </a:r>
            <a:r>
              <a:rPr lang="ru-RU" sz="28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[ s ] </a:t>
            </a:r>
            <a:r>
              <a:rPr lang="ru-RU" sz="28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после глухих согласных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0899" y="1382634"/>
            <a:ext cx="162095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44621" y="1481613"/>
            <a:ext cx="118173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554" y="196758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23270" y="1967589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[z]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3.bp.blogspot.com/-CoSA8uKspgQ/Ui-Vju2RxQI/AAAAAAAAA6Y/kgjG1OrfOq8/s1600/Apple+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856" y="2819450"/>
            <a:ext cx="1024492" cy="8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93554" y="3107742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23270" y="3107742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[z]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http://img-fotki.yandex.ru/get/5001/230070907.24/0_c2914_34dd89b4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094" y="3763883"/>
            <a:ext cx="980016" cy="10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ecueil-de-png.r.e.pic.centerblog.net/944abc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9907" y="3831678"/>
            <a:ext cx="1618141" cy="9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24324" y="4247895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23270" y="4247895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[s]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http://is1.mzstatic.com/image/pf/us/r30/Purple2/v4/08/92/fc/0892fc52-6807-aa13-ae7c-a258efc58016/mzl.shpjrco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032" y="5149688"/>
            <a:ext cx="961473" cy="9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refdb.ru/images/1286/2570591/7a9cbe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5175" y="5149688"/>
            <a:ext cx="1304958" cy="9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24324" y="541032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23270" y="5410326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[s]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://sumki-shop.com.ua/files/katalog/4146_pi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6355" y="1624025"/>
            <a:ext cx="937979" cy="9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949" y="1568685"/>
            <a:ext cx="932769" cy="938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6090" y="2807914"/>
            <a:ext cx="1024217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7933" y="2807914"/>
            <a:ext cx="1024217" cy="816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5972" y="2998678"/>
            <a:ext cx="1024217" cy="816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9032" y="1750234"/>
            <a:ext cx="93276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8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3079" y="365125"/>
            <a:ext cx="11369615" cy="1550194"/>
          </a:xfrm>
        </p:spPr>
        <p:txBody>
          <a:bodyPr>
            <a:noAutofit/>
          </a:bodyPr>
          <a:lstStyle/>
          <a:p>
            <a:pPr algn="ctr">
              <a:tabLst>
                <a:tab pos="4302125" algn="l"/>
                <a:tab pos="6100763" algn="l"/>
              </a:tabLst>
            </a:pPr>
            <a:r>
              <a:rPr lang="ru-RU" sz="3200" dirty="0" smtClean="0">
                <a:latin typeface="Arial Black" panose="020B0A04020102020204" pitchFamily="34" charset="0"/>
              </a:rPr>
              <a:t>Если </a:t>
            </a:r>
            <a:r>
              <a:rPr lang="ru-RU" sz="3200" dirty="0">
                <a:latin typeface="Arial Black" panose="020B0A04020102020204" pitchFamily="34" charset="0"/>
              </a:rPr>
              <a:t>существительное в единственном числе оканчивается на –s, -</a:t>
            </a:r>
            <a:r>
              <a:rPr lang="ru-RU" sz="3200" dirty="0" err="1">
                <a:latin typeface="Arial Black" panose="020B0A04020102020204" pitchFamily="34" charset="0"/>
              </a:rPr>
              <a:t>ss</a:t>
            </a:r>
            <a:r>
              <a:rPr lang="ru-RU" sz="3200" dirty="0">
                <a:latin typeface="Arial Black" panose="020B0A04020102020204" pitchFamily="34" charset="0"/>
              </a:rPr>
              <a:t>, -</a:t>
            </a:r>
            <a:r>
              <a:rPr lang="ru-RU" sz="3200" dirty="0" err="1">
                <a:latin typeface="Arial Black" panose="020B0A04020102020204" pitchFamily="34" charset="0"/>
              </a:rPr>
              <a:t>sh</a:t>
            </a:r>
            <a:r>
              <a:rPr lang="ru-RU" sz="3200" dirty="0">
                <a:latin typeface="Arial Black" panose="020B0A04020102020204" pitchFamily="34" charset="0"/>
              </a:rPr>
              <a:t>, -</a:t>
            </a:r>
            <a:r>
              <a:rPr lang="ru-RU" sz="3200" dirty="0" err="1" smtClean="0">
                <a:latin typeface="Arial Black" panose="020B0A04020102020204" pitchFamily="34" charset="0"/>
              </a:rPr>
              <a:t>ch</a:t>
            </a:r>
            <a:r>
              <a:rPr lang="ru-RU" sz="3200" dirty="0" smtClean="0">
                <a:latin typeface="Arial Black" panose="020B0A04020102020204" pitchFamily="34" charset="0"/>
              </a:rPr>
              <a:t>, –x, </a:t>
            </a:r>
            <a:r>
              <a:rPr lang="en-US" sz="3200" dirty="0" smtClean="0"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>то прибавляется окончание – </a:t>
            </a:r>
            <a:r>
              <a:rPr lang="en-US" sz="3200" dirty="0" err="1" smtClean="0">
                <a:latin typeface="Arial Black" panose="020B0A04020102020204" pitchFamily="34" charset="0"/>
              </a:rPr>
              <a:t>es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 выписать в </a:t>
            </a:r>
            <a:r>
              <a:rPr lang="ru-RU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раб.тет-дь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76962" y="2041912"/>
            <a:ext cx="2255838" cy="823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9177447" y="1880241"/>
            <a:ext cx="1741487" cy="823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8141" y="2691022"/>
            <a:ext cx="553228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 - bus</a:t>
            </a:r>
            <a:r>
              <a:rPr lang="en-US" sz="4800" b="1" cap="none" spc="0" dirty="0" smtClean="0">
                <a:ln/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endParaRPr lang="ru-RU" sz="4800" b="1" cap="none" spc="0" dirty="0" smtClean="0">
              <a:ln/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ru-RU" sz="4800" b="1" cap="none" spc="0" dirty="0" err="1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lass</a:t>
            </a:r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cap="none" spc="0" dirty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48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ru-RU" sz="4800" b="1" cap="none" spc="0" dirty="0" err="1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lass</a:t>
            </a:r>
            <a:r>
              <a:rPr lang="ru-RU" sz="4800" b="1" cap="none" spc="0" dirty="0" err="1" smtClean="0">
                <a:ln/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48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48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800" b="1" dirty="0">
                <a:ln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u-RU" sz="4800" b="1" cap="none" spc="0" dirty="0" err="1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</a:t>
            </a:r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cap="none" spc="0" dirty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48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u-RU" sz="4800" b="1" cap="none" spc="0" dirty="0" err="1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</a:t>
            </a:r>
            <a:r>
              <a:rPr lang="ru-RU" sz="4800" b="1" cap="none" spc="0" dirty="0" err="1" smtClean="0">
                <a:ln/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48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48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8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</a:t>
            </a:r>
            <a:r>
              <a:rPr lang="ru-RU" sz="4800" b="1" cap="none" spc="0" dirty="0" err="1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cap="none" spc="0" dirty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48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</a:t>
            </a:r>
            <a:r>
              <a:rPr lang="ru-RU" sz="4800" b="1" cap="none" spc="0" dirty="0" err="1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ru-RU" sz="4800" b="1" cap="none" spc="0" dirty="0" err="1" smtClean="0">
                <a:ln/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48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48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800" b="1" cap="none" spc="0" dirty="0" err="1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box</a:t>
            </a:r>
            <a:r>
              <a:rPr lang="ru-RU" sz="4800" b="1" cap="none" spc="0" dirty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4800" b="1" cap="none" spc="0" dirty="0" err="1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box</a:t>
            </a:r>
            <a:r>
              <a:rPr lang="ru-RU" sz="4800" b="1" cap="none" spc="0" dirty="0" err="1">
                <a:ln/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ru-RU" sz="48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48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4.bp.blogspot.com/-YgIllj0kTzA/T5gwho405HI/AAAAAAAAB9Q/eytTEQHY9BE/s1600/3_24_4_au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976" y="2630429"/>
            <a:ext cx="1141489" cy="7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561" y="2635061"/>
            <a:ext cx="1146147" cy="78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305" y="2656839"/>
            <a:ext cx="1146147" cy="780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048" y="2700395"/>
            <a:ext cx="1146147" cy="780356"/>
          </a:xfrm>
          <a:prstGeom prst="rect">
            <a:avLst/>
          </a:prstGeom>
        </p:spPr>
      </p:pic>
      <p:pic>
        <p:nvPicPr>
          <p:cNvPr id="2052" name="Picture 4" descr="http://www.playcast.ru/uploads/2015/09/12/150344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970" y="3412898"/>
            <a:ext cx="483403" cy="71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008" y="3480751"/>
            <a:ext cx="481626" cy="7193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634" y="3489693"/>
            <a:ext cx="481626" cy="719390"/>
          </a:xfrm>
          <a:prstGeom prst="rect">
            <a:avLst/>
          </a:prstGeom>
        </p:spPr>
      </p:pic>
      <p:pic>
        <p:nvPicPr>
          <p:cNvPr id="2054" name="Picture 6" descr="https://openclipart.org/image/2400px/svg_to_png/9137/Gerald-G-Fast-Food-Dishes-FF-Menu-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516" y="4285407"/>
            <a:ext cx="1239204" cy="5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665" y="4402586"/>
            <a:ext cx="1237595" cy="5974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453" y="4393644"/>
            <a:ext cx="1237595" cy="5974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649" y="4402586"/>
            <a:ext cx="1237595" cy="597460"/>
          </a:xfrm>
          <a:prstGeom prst="rect">
            <a:avLst/>
          </a:prstGeom>
        </p:spPr>
      </p:pic>
      <p:pic>
        <p:nvPicPr>
          <p:cNvPr id="2056" name="Picture 8" descr="http://img-fotki.yandex.ru/get/4911/valenta-mog.1ce/0_7be9f_b7c84528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256" y="5074891"/>
            <a:ext cx="992695" cy="7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img-fotki.yandex.ru/get/4911/valenta-mog.1ce/0_7be9f_b7c84528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957" y="5183990"/>
            <a:ext cx="992695" cy="7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2260" y="5173334"/>
            <a:ext cx="993734" cy="725487"/>
          </a:xfrm>
          <a:prstGeom prst="rect">
            <a:avLst/>
          </a:prstGeom>
        </p:spPr>
      </p:pic>
      <p:pic>
        <p:nvPicPr>
          <p:cNvPr id="2058" name="Picture 10" descr="http://seif-tsk.ru/img/delivery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904" y="5776464"/>
            <a:ext cx="1186997" cy="10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seif-tsk.ru/img/delivery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135" y="5794898"/>
            <a:ext cx="1186997" cy="10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2966" y="5852073"/>
            <a:ext cx="1188823" cy="10059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2493" y="5852073"/>
            <a:ext cx="118882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8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502" y="117693"/>
            <a:ext cx="1111347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К существительным, </a:t>
            </a:r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оканчивающимся 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в </a:t>
            </a:r>
            <a:endParaRPr lang="en-US" sz="4400" b="1" dirty="0" smtClean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единственном 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числе на </a:t>
            </a:r>
            <a:r>
              <a:rPr lang="ru-RU" sz="44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-y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US" sz="4400" b="1" dirty="0" smtClean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с 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предшествующей согласной, </a:t>
            </a:r>
            <a:endParaRPr lang="en-US" sz="4400" b="1" dirty="0" smtClean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во 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множественном </a:t>
            </a:r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числе </a:t>
            </a:r>
            <a:endParaRPr lang="en-US" sz="4400" b="1" dirty="0" smtClean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прибавляется 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суффикс </a:t>
            </a:r>
            <a:r>
              <a:rPr lang="ru-RU" sz="44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  <a:r>
              <a:rPr lang="ru-RU" sz="4400" b="1" dirty="0" err="1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es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, причем</a:t>
            </a:r>
          </a:p>
          <a:p>
            <a:pPr algn="ctr"/>
            <a:r>
              <a:rPr lang="ru-RU" sz="44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-y</a:t>
            </a:r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меняется на </a:t>
            </a:r>
            <a:r>
              <a:rPr lang="ru-RU" sz="44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  <a:r>
              <a:rPr lang="ru-RU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i-</a:t>
            </a:r>
            <a:endParaRPr lang="ru-RU" sz="4400" b="1" dirty="0">
              <a:ln/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8847" y="5626893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-cit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pni22.ru/lw8rys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85581" cy="23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ni22.ru/lw8rys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5581" cy="23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i22.ru/lw8rys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8057" y="4472678"/>
            <a:ext cx="1666425" cy="23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06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228" y="9637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Consonant</a:t>
            </a:r>
            <a:r>
              <a:rPr lang="en-US" sz="4000" dirty="0" smtClean="0">
                <a:latin typeface="Arial Black" panose="020B0A04020102020204" pitchFamily="34" charset="0"/>
              </a:rPr>
              <a:t> + </a:t>
            </a:r>
            <a:r>
              <a:rPr lang="en-US" sz="4000" u="sng" dirty="0">
                <a:solidFill>
                  <a:srgbClr val="00B050"/>
                </a:solidFill>
                <a:latin typeface="Arial Black" panose="020B0A04020102020204" pitchFamily="34" charset="0"/>
              </a:rPr>
              <a:t>y</a:t>
            </a:r>
            <a:r>
              <a:rPr lang="en-US" sz="4000" dirty="0" smtClean="0">
                <a:latin typeface="Arial Black" panose="020B0A04020102020204" pitchFamily="34" charset="0"/>
              </a:rPr>
              <a:t>                     -</a:t>
            </a:r>
            <a:r>
              <a:rPr lang="en-US" sz="4000" u="sng" dirty="0" err="1">
                <a:solidFill>
                  <a:srgbClr val="00B050"/>
                </a:solidFill>
                <a:latin typeface="Arial Black" panose="020B0A04020102020204" pitchFamily="34" charset="0"/>
              </a:rPr>
              <a:t>i</a:t>
            </a:r>
            <a:r>
              <a:rPr lang="en-US" sz="4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es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8463" y="2111216"/>
            <a:ext cx="1595511" cy="1874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marL="0" indent="0">
              <a:buNone/>
            </a:pPr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marL="0" indent="0">
              <a:buNone/>
            </a:pPr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3704" y="2132317"/>
            <a:ext cx="1913184" cy="1831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068963" y="516837"/>
            <a:ext cx="17281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0853" y="1311977"/>
            <a:ext cx="2234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19084" y="1354573"/>
            <a:ext cx="1609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nicefotos.ru/img/picture/May/21/1feaff56a04d8c08563db44d19f86075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483" y="1994052"/>
            <a:ext cx="985324" cy="9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icefotos.ru/img/picture/May/21/1feaff56a04d8c08563db44d19f86075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7659" y="1937054"/>
            <a:ext cx="985324" cy="9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18870" y="1934740"/>
            <a:ext cx="1074321" cy="987638"/>
          </a:xfrm>
          <a:prstGeom prst="rect">
            <a:avLst/>
          </a:prstGeom>
        </p:spPr>
      </p:pic>
      <p:pic>
        <p:nvPicPr>
          <p:cNvPr id="3076" name="Picture 4" descr="http://carolines.ru/upload/cats/3-men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068" y="2981941"/>
            <a:ext cx="1214894" cy="10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arolines.ru/upload/cats/3-men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9169" y="3048304"/>
            <a:ext cx="1214894" cy="10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15276" y="3048304"/>
            <a:ext cx="1135504" cy="1060796"/>
          </a:xfrm>
          <a:prstGeom prst="rect">
            <a:avLst/>
          </a:prstGeom>
        </p:spPr>
      </p:pic>
      <p:pic>
        <p:nvPicPr>
          <p:cNvPr id="3078" name="Picture 6" descr="http://bestclipartblog.com/clipart-pics/fly-clip-art-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327" y="4368323"/>
            <a:ext cx="708376" cy="6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bestclipartblog.com/clipart-pics/fly-clip-art-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47043">
            <a:off x="8215576" y="4462291"/>
            <a:ext cx="708376" cy="6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bestclipartblog.com/clipart-pics/fly-clip-art-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18277">
            <a:off x="8932980" y="4716743"/>
            <a:ext cx="708376" cy="6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42135">
            <a:off x="9595261" y="4463184"/>
            <a:ext cx="70719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640" y="730571"/>
            <a:ext cx="109587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Если перед буквой </a:t>
            </a:r>
            <a:r>
              <a:rPr lang="ru-RU" sz="40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-y</a:t>
            </a:r>
            <a:r>
              <a:rPr lang="ru-RU" sz="4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стоит гласная, то множественное число образуется по общему правилу при помощи окончания </a:t>
            </a:r>
            <a:r>
              <a:rPr lang="ru-RU" sz="40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-s</a:t>
            </a:r>
            <a:r>
              <a:rPr lang="ru-RU" sz="4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, а буква </a:t>
            </a:r>
            <a:r>
              <a:rPr lang="ru-RU" sz="40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y</a:t>
            </a:r>
            <a:r>
              <a:rPr lang="ru-RU" sz="4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US" sz="40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остается </a:t>
            </a:r>
            <a:r>
              <a:rPr lang="ru-RU" sz="40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без изменений</a:t>
            </a:r>
            <a:endParaRPr lang="ru-RU" sz="4000" b="1" cap="none" spc="0" dirty="0">
              <a:ln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5105" y="4541789"/>
            <a:ext cx="29258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-b</a:t>
            </a:r>
            <a:r>
              <a:rPr lang="en-US" sz="4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otvet.imgsmail.ru/download/edcfd49c0d9d545d3ebebbf71b74b608_s-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355" y="4302531"/>
            <a:ext cx="1473542" cy="23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4.pic4you.ru/y2014/08-13/12216/454390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103821" y="4442231"/>
            <a:ext cx="1040179" cy="21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01631" y="4302531"/>
            <a:ext cx="1494394" cy="2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24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030" y="265588"/>
            <a:ext cx="114651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К существительным, оканчивающимся в </a:t>
            </a:r>
            <a:endParaRPr lang="en-US" sz="44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единственном числе на </a:t>
            </a:r>
            <a:r>
              <a:rPr lang="ru-RU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o</a:t>
            </a:r>
            <a:r>
              <a:rPr lang="ru-RU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US" sz="44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с предшествующей согласной, </a:t>
            </a:r>
            <a:endParaRPr lang="en-US" sz="44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во множественном числе </a:t>
            </a:r>
            <a:endParaRPr lang="en-US" sz="44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4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прибавляется суффикс </a:t>
            </a:r>
            <a:r>
              <a:rPr lang="ru-RU" sz="44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–</a:t>
            </a:r>
            <a:r>
              <a:rPr lang="ru-RU" sz="4400" b="1" dirty="0" err="1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es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ru-RU" sz="4400" b="1" dirty="0">
              <a:ln/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http://www.clker.com/cliparts/e/9/3/5/13974720991646955155643px-toma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792" y="4895556"/>
            <a:ext cx="1130763" cy="11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ker.com/cliparts/e/9/3/5/13974720991646955155643px-toma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9352" y="4791839"/>
            <a:ext cx="1130763" cy="11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e/9/3/5/13974720991646955155643px-toma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8589" y="4791839"/>
            <a:ext cx="1130763" cy="11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ker.com/cliparts/e/9/3/5/13974720991646955155643px-toma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3970" y="5163106"/>
            <a:ext cx="1130763" cy="11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6452" y="4895556"/>
            <a:ext cx="47612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toma</a:t>
            </a:r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-toma</a:t>
            </a:r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pni22.ru/lw8rys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051"/>
            <a:ext cx="1509217" cy="20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ni22.ru/lw8rys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0381" y="-41865"/>
            <a:ext cx="1431619" cy="20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743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857" y="305068"/>
            <a:ext cx="114082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Если перед буквой </a:t>
            </a:r>
            <a:r>
              <a:rPr lang="ru-RU" sz="40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o</a:t>
            </a:r>
            <a:r>
              <a:rPr lang="ru-RU" sz="40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стоит гласная, то множественное число образуется по общему правилу при помощи окончания </a:t>
            </a:r>
            <a:r>
              <a:rPr lang="ru-RU" sz="4000" b="1" dirty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-s</a:t>
            </a:r>
            <a:r>
              <a:rPr lang="ru-RU" sz="4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, а буква 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- 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Arial Black" panose="020B0A04020102020204" pitchFamily="34" charset="0"/>
              </a:rPr>
              <a:t>o</a:t>
            </a:r>
            <a:r>
              <a:rPr lang="ru-RU" sz="40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US" sz="40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40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остается без изменений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11811" y="4070420"/>
            <a:ext cx="49103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altLang="ru-RU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cs typeface="Lucida Sans Unicode"/>
              </a:rPr>
              <a:t>rad</a:t>
            </a:r>
            <a:r>
              <a:rPr kumimoji="0" lang="ru-RU" altLang="ru-RU" sz="5400" b="1" i="0" u="sng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cs typeface="Lucida Sans Unicode"/>
              </a:rPr>
              <a:t>i</a:t>
            </a:r>
            <a:r>
              <a:rPr kumimoji="0" lang="ru-RU" altLang="ru-RU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cs typeface="Lucida Sans Unicode"/>
              </a:rPr>
              <a:t>o</a:t>
            </a:r>
            <a:r>
              <a:rPr kumimoji="0" lang="ru-RU" altLang="ru-RU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cs typeface="Lucida Sans Unicode"/>
              </a:rPr>
              <a:t> – </a:t>
            </a:r>
            <a:r>
              <a:rPr kumimoji="0" lang="ru-RU" altLang="ru-RU" sz="5400" b="1" i="0" u="none" strike="noStrike" kern="0" cap="none" spc="0" normalizeH="0" baseline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cs typeface="Lucida Sans Unicode"/>
              </a:rPr>
              <a:t>radio</a:t>
            </a:r>
            <a:r>
              <a:rPr kumimoji="0" lang="ru-RU" altLang="ru-RU" sz="5400" b="1" i="0" u="none" strike="noStrike" kern="0" cap="none" spc="0" normalizeH="0" baseline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cs typeface="Lucida Sans Unicode"/>
              </a:rPr>
              <a:t>s</a:t>
            </a:r>
            <a:endParaRPr kumimoji="0" lang="en-US" altLang="ru-RU" sz="5400" b="1" i="0" u="none" strike="noStrike" kern="0" cap="none" spc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Comic Sans MS" panose="030F0702030302020204" pitchFamily="66" charset="0"/>
              <a:cs typeface="Lucida Sans Unicode"/>
            </a:endParaRPr>
          </a:p>
          <a:p>
            <a:pPr algn="ctr"/>
            <a:r>
              <a:rPr lang="en-US" sz="54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cs typeface="Lucida Sans Unicode"/>
              </a:rPr>
              <a:t>vid</a:t>
            </a:r>
            <a:r>
              <a:rPr lang="en-US" sz="5400" b="1" u="sng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cs typeface="Lucida Sans Unicode"/>
              </a:rPr>
              <a:t>e</a:t>
            </a:r>
            <a:r>
              <a:rPr lang="en-US" sz="54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cs typeface="Lucida Sans Unicode"/>
              </a:rPr>
              <a:t>o</a:t>
            </a:r>
            <a:r>
              <a:rPr lang="en-US" sz="54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cs typeface="Lucida Sans Unicode"/>
              </a:rPr>
              <a:t> - video</a:t>
            </a:r>
            <a:r>
              <a:rPr lang="en-US" sz="54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cs typeface="Lucida Sans Unicode"/>
              </a:rPr>
              <a:t>s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http://www.mailinfo.ru/content/article_image_906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57" y="3876020"/>
            <a:ext cx="28575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-ecx.images-amazon.com/images/G/01/ember/deals/52a6eafe22d0af77cb84b42cd33963e976e131585facd81fa5d6881965f35a._UY363_CR0,0,484,363_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6638" y="3848780"/>
            <a:ext cx="2893819" cy="2170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432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329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329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T4CTUPCNHN5M-645759840-803</_dlc_DocId>
    <_dlc_DocIdUrl xmlns="c71519f2-859d-46c1-a1b6-2941efed936d">
      <Url>http://edu-sps.koiro.local/chuhloma/jarov/ger/_layouts/15/DocIdRedir.aspx?ID=T4CTUPCNHN5M-645759840-803</Url>
      <Description>T4CTUPCNHN5M-645759840-803</Description>
    </_dlc_DocIdUrl>
  </documentManagement>
</p:properties>
</file>

<file path=customXml/itemProps1.xml><?xml version="1.0" encoding="utf-8"?>
<ds:datastoreItem xmlns:ds="http://schemas.openxmlformats.org/officeDocument/2006/customXml" ds:itemID="{9CDA473D-2E16-4C3B-BBA2-BB17EFCECCAF}"/>
</file>

<file path=customXml/itemProps2.xml><?xml version="1.0" encoding="utf-8"?>
<ds:datastoreItem xmlns:ds="http://schemas.openxmlformats.org/officeDocument/2006/customXml" ds:itemID="{A90B24E2-8FF8-457A-BC55-D3E9ABE710DB}"/>
</file>

<file path=customXml/itemProps3.xml><?xml version="1.0" encoding="utf-8"?>
<ds:datastoreItem xmlns:ds="http://schemas.openxmlformats.org/officeDocument/2006/customXml" ds:itemID="{E74C38B5-7B6D-42FF-BBA8-1D9957BF3679}"/>
</file>

<file path=customXml/itemProps4.xml><?xml version="1.0" encoding="utf-8"?>
<ds:datastoreItem xmlns:ds="http://schemas.openxmlformats.org/officeDocument/2006/customXml" ds:itemID="{DE9294E7-0984-4811-A8A9-C7495D52CFB7}"/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825</Words>
  <Application>Microsoft Office PowerPoint</Application>
  <PresentationFormat>Произвольный</PresentationFormat>
  <Paragraphs>191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Слайд 2</vt:lpstr>
      <vt:lpstr>Слайд 3</vt:lpstr>
      <vt:lpstr>Если существительное в единственном числе оканчивается на –s, -ss, -sh, -ch, –x,  то прибавляется окончание – es  ( выписать в раб.тет-дь)</vt:lpstr>
      <vt:lpstr>Слайд 5</vt:lpstr>
      <vt:lpstr>Consonant + y                     -ies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Исключения (существительные, множественное число которых нужно запомнить)</vt:lpstr>
      <vt:lpstr>Слайд 15</vt:lpstr>
      <vt:lpstr>Слайд 16</vt:lpstr>
      <vt:lpstr>Слайд 17</vt:lpstr>
      <vt:lpstr>Слайд 18</vt:lpstr>
      <vt:lpstr>Упражнение 1  Образуйте множественное число существительных</vt:lpstr>
      <vt:lpstr>Упражнение 2  Распределите существительные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Сергей</dc:creator>
  <cp:lastModifiedBy>Admin</cp:lastModifiedBy>
  <cp:revision>56</cp:revision>
  <dcterms:created xsi:type="dcterms:W3CDTF">2016-01-07T15:21:46Z</dcterms:created>
  <dcterms:modified xsi:type="dcterms:W3CDTF">2020-04-03T15:59:15Z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090358fe-aa17-4403-bef4-0725b9781197</vt:lpwstr>
  </property>
</Properties>
</file>