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8" r:id="rId12"/>
    <p:sldId id="272" r:id="rId13"/>
    <p:sldId id="273" r:id="rId14"/>
    <p:sldId id="267" r:id="rId15"/>
    <p:sldId id="266" r:id="rId16"/>
    <p:sldId id="268" r:id="rId17"/>
    <p:sldId id="269" r:id="rId18"/>
    <p:sldId id="271" r:id="rId19"/>
    <p:sldId id="274" r:id="rId20"/>
    <p:sldId id="270" r:id="rId21"/>
    <p:sldId id="275" r:id="rId22"/>
    <p:sldId id="276" r:id="rId23"/>
    <p:sldId id="277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ustomXml" Target="../customXml/item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5B608B6-7AE7-4E1E-888C-67611C377E10}" type="datetimeFigureOut">
              <a:rPr lang="ru-RU" smtClean="0"/>
              <a:pPr/>
              <a:t>06.04.2020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7C6A89F-2999-4901-A031-440E38D35C7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608B6-7AE7-4E1E-888C-67611C377E10}" type="datetimeFigureOut">
              <a:rPr lang="ru-RU" smtClean="0"/>
              <a:pPr/>
              <a:t>06.04.2020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6A89F-2999-4901-A031-440E38D35C7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608B6-7AE7-4E1E-888C-67611C377E10}" type="datetimeFigureOut">
              <a:rPr lang="ru-RU" smtClean="0"/>
              <a:pPr/>
              <a:t>06.04.2020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6A89F-2999-4901-A031-440E38D35C7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5B608B6-7AE7-4E1E-888C-67611C377E10}" type="datetimeFigureOut">
              <a:rPr lang="ru-RU" smtClean="0"/>
              <a:pPr/>
              <a:t>06.04.2020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7C6A89F-2999-4901-A031-440E38D35C7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5B608B6-7AE7-4E1E-888C-67611C377E10}" type="datetimeFigureOut">
              <a:rPr lang="ru-RU" smtClean="0"/>
              <a:pPr/>
              <a:t>06.04.2020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7C6A89F-2999-4901-A031-440E38D35C7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608B6-7AE7-4E1E-888C-67611C377E10}" type="datetimeFigureOut">
              <a:rPr lang="ru-RU" smtClean="0"/>
              <a:pPr/>
              <a:t>06.04.2020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6A89F-2999-4901-A031-440E38D35C7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608B6-7AE7-4E1E-888C-67611C377E10}" type="datetimeFigureOut">
              <a:rPr lang="ru-RU" smtClean="0"/>
              <a:pPr/>
              <a:t>06.04.2020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6A89F-2999-4901-A031-440E38D35C7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5B608B6-7AE7-4E1E-888C-67611C377E10}" type="datetimeFigureOut">
              <a:rPr lang="ru-RU" smtClean="0"/>
              <a:pPr/>
              <a:t>06.04.2020</a:t>
            </a:fld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7C6A89F-2999-4901-A031-440E38D35C7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608B6-7AE7-4E1E-888C-67611C377E10}" type="datetimeFigureOut">
              <a:rPr lang="ru-RU" smtClean="0"/>
              <a:pPr/>
              <a:t>06.04.2020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6A89F-2999-4901-A031-440E38D35C7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5B608B6-7AE7-4E1E-888C-67611C377E10}" type="datetimeFigureOut">
              <a:rPr lang="ru-RU" smtClean="0"/>
              <a:pPr/>
              <a:t>06.04.2020</a:t>
            </a:fld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7C6A89F-2999-4901-A031-440E38D35C7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5B608B6-7AE7-4E1E-888C-67611C377E10}" type="datetimeFigureOut">
              <a:rPr lang="ru-RU" smtClean="0"/>
              <a:pPr/>
              <a:t>06.04.2020</a:t>
            </a:fld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7C6A89F-2999-4901-A031-440E38D35C7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5B608B6-7AE7-4E1E-888C-67611C377E10}" type="datetimeFigureOut">
              <a:rPr lang="ru-RU" smtClean="0"/>
              <a:pPr/>
              <a:t>06.04.2020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7C6A89F-2999-4901-A031-440E38D35C7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1643050"/>
            <a:ext cx="6172200" cy="1714512"/>
          </a:xfrm>
        </p:spPr>
        <p:txBody>
          <a:bodyPr>
            <a:normAutofit/>
          </a:bodyPr>
          <a:lstStyle/>
          <a:p>
            <a:r>
              <a:rPr lang="en-US" sz="6000" dirty="0" smtClean="0">
                <a:solidFill>
                  <a:schemeClr val="accent1"/>
                </a:solidFill>
              </a:rPr>
              <a:t>articles</a:t>
            </a:r>
            <a:endParaRPr lang="ru-RU" sz="6000" dirty="0">
              <a:solidFill>
                <a:schemeClr val="accent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ru-RU" sz="4800" dirty="0" smtClean="0"/>
              <a:t>Артикли</a:t>
            </a:r>
            <a:endParaRPr lang="ru-RU" sz="4800" dirty="0"/>
          </a:p>
        </p:txBody>
      </p:sp>
      <p:sp>
        <p:nvSpPr>
          <p:cNvPr id="4" name="TextBox 3"/>
          <p:cNvSpPr txBox="1"/>
          <p:nvPr/>
        </p:nvSpPr>
        <p:spPr>
          <a:xfrm>
            <a:off x="3563888" y="3717032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9 класс на 07.04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46"/>
          </a:xfrm>
        </p:spPr>
        <p:txBody>
          <a:bodyPr/>
          <a:lstStyle/>
          <a:p>
            <a:r>
              <a:rPr lang="en-US" dirty="0" smtClean="0">
                <a:solidFill>
                  <a:srgbClr val="000066"/>
                </a:solidFill>
              </a:rPr>
              <a:t>Write sentences, use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C00000"/>
                </a:solidFill>
              </a:rPr>
              <a:t>a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0066"/>
                </a:solidFill>
              </a:rPr>
              <a:t>or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C00000"/>
                </a:solidFill>
              </a:rPr>
              <a:t>an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500174"/>
            <a:ext cx="7467600" cy="4973778"/>
          </a:xfrm>
        </p:spPr>
        <p:txBody>
          <a:bodyPr/>
          <a:lstStyle/>
          <a:p>
            <a:r>
              <a:rPr lang="en-US" dirty="0" smtClean="0"/>
              <a:t>(I bought newspaper) I bought </a:t>
            </a:r>
            <a:r>
              <a:rPr lang="en-US" i="1" dirty="0" smtClean="0">
                <a:solidFill>
                  <a:srgbClr val="C00000"/>
                </a:solidFill>
              </a:rPr>
              <a:t>a</a:t>
            </a:r>
            <a:r>
              <a:rPr lang="en-US" dirty="0" smtClean="0"/>
              <a:t> newspaper.</a:t>
            </a:r>
          </a:p>
          <a:p>
            <a:r>
              <a:rPr lang="en-US" dirty="0" smtClean="0"/>
              <a:t>(We went to party last night) …</a:t>
            </a:r>
          </a:p>
          <a:p>
            <a:r>
              <a:rPr lang="en-US" dirty="0" smtClean="0"/>
              <a:t>(My brother is artist) …</a:t>
            </a:r>
          </a:p>
          <a:p>
            <a:r>
              <a:rPr lang="en-US" dirty="0" smtClean="0"/>
              <a:t>(What beautiful day today) …</a:t>
            </a:r>
          </a:p>
          <a:p>
            <a:r>
              <a:rPr lang="en-US" dirty="0" smtClean="0"/>
              <a:t>(I ate hot dog and banana) …</a:t>
            </a:r>
          </a:p>
          <a:p>
            <a:r>
              <a:rPr lang="en-US" dirty="0" smtClean="0"/>
              <a:t>(Britain is industrial country) …</a:t>
            </a:r>
          </a:p>
          <a:p>
            <a:r>
              <a:rPr lang="en-US" dirty="0" smtClean="0"/>
              <a:t>(I had bath this morning) …</a:t>
            </a:r>
          </a:p>
          <a:p>
            <a:r>
              <a:rPr lang="en-US" dirty="0" smtClean="0"/>
              <a:t>(Barbara works in office) …</a:t>
            </a:r>
          </a:p>
          <a:p>
            <a:r>
              <a:rPr lang="en-US" dirty="0" smtClean="0"/>
              <a:t>(It’s very difficult question) …</a:t>
            </a:r>
          </a:p>
          <a:p>
            <a:r>
              <a:rPr lang="en-US" dirty="0" smtClean="0"/>
              <a:t>(We stayed at expensive hotel) …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25470"/>
          </a:xfrm>
        </p:spPr>
        <p:txBody>
          <a:bodyPr/>
          <a:lstStyle/>
          <a:p>
            <a:r>
              <a:rPr lang="en-US" dirty="0" smtClean="0">
                <a:solidFill>
                  <a:srgbClr val="000066"/>
                </a:solidFill>
              </a:rPr>
              <a:t>use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C00000"/>
                </a:solidFill>
              </a:rPr>
              <a:t>a / an </a:t>
            </a:r>
            <a:r>
              <a:rPr lang="en-US" dirty="0" smtClean="0">
                <a:solidFill>
                  <a:srgbClr val="002060"/>
                </a:solidFill>
              </a:rPr>
              <a:t>or</a:t>
            </a:r>
            <a:r>
              <a:rPr lang="en-US" dirty="0" smtClean="0">
                <a:solidFill>
                  <a:srgbClr val="C00000"/>
                </a:solidFill>
              </a:rPr>
              <a:t> the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428736"/>
            <a:ext cx="7467600" cy="5045216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Look at … picture on page 123.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There are five rooms in … house.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What … bad weather!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There is … armchair in … living room.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She has got … computer and … DVD.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There isn’t … garage.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There is … fridge in … kitchen.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My father is … shop-assistant.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He lives in … flat in Manchester.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… sun is a </a:t>
            </a:r>
            <a:r>
              <a:rPr lang="en-US" smtClean="0"/>
              <a:t>hot planet.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01122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0066"/>
                </a:solidFill>
              </a:rPr>
              <a:t>Write sentences, use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C00000"/>
                </a:solidFill>
              </a:rPr>
              <a:t>a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0099"/>
                </a:solidFill>
              </a:rPr>
              <a:t>/</a:t>
            </a:r>
            <a:r>
              <a:rPr lang="en-US" dirty="0" smtClean="0">
                <a:solidFill>
                  <a:srgbClr val="C00000"/>
                </a:solidFill>
              </a:rPr>
              <a:t>an </a:t>
            </a:r>
            <a:r>
              <a:rPr lang="en-US" dirty="0" smtClean="0">
                <a:solidFill>
                  <a:srgbClr val="000066"/>
                </a:solidFill>
              </a:rPr>
              <a:t>or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C00000"/>
                </a:solidFill>
              </a:rPr>
              <a:t>the </a:t>
            </a:r>
            <a:r>
              <a:rPr lang="en-US" dirty="0" smtClean="0">
                <a:solidFill>
                  <a:srgbClr val="000066"/>
                </a:solidFill>
              </a:rPr>
              <a:t>where necessary.</a:t>
            </a:r>
            <a:endParaRPr lang="ru-RU" dirty="0">
              <a:solidFill>
                <a:srgbClr val="000066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500174"/>
            <a:ext cx="7467600" cy="4973778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I turned off</a:t>
            </a:r>
            <a:r>
              <a:rPr lang="en-US" u="sng" dirty="0" smtClean="0"/>
              <a:t>  </a:t>
            </a:r>
            <a:r>
              <a:rPr lang="en-US" dirty="0" smtClean="0"/>
              <a:t>light, opened</a:t>
            </a:r>
            <a:r>
              <a:rPr lang="en-US" u="sng" dirty="0" smtClean="0"/>
              <a:t>  </a:t>
            </a:r>
            <a:r>
              <a:rPr lang="en-US" dirty="0" smtClean="0"/>
              <a:t>door and went out.</a:t>
            </a:r>
          </a:p>
          <a:p>
            <a:r>
              <a:rPr lang="en-US" dirty="0" smtClean="0"/>
              <a:t>Excuse me, can I ask</a:t>
            </a:r>
            <a:r>
              <a:rPr lang="en-US" u="sng" dirty="0" smtClean="0"/>
              <a:t> </a:t>
            </a:r>
            <a:r>
              <a:rPr lang="en-US" dirty="0" smtClean="0"/>
              <a:t>question, please?</a:t>
            </a:r>
          </a:p>
          <a:p>
            <a:r>
              <a:rPr lang="en-US" dirty="0" smtClean="0"/>
              <a:t>Alan is</a:t>
            </a:r>
            <a:r>
              <a:rPr lang="en-US" u="sng" dirty="0" smtClean="0"/>
              <a:t> </a:t>
            </a:r>
            <a:r>
              <a:rPr lang="en-US" dirty="0" smtClean="0"/>
              <a:t>best player in</a:t>
            </a:r>
            <a:r>
              <a:rPr lang="en-US" u="sng" dirty="0" smtClean="0"/>
              <a:t> </a:t>
            </a:r>
            <a:r>
              <a:rPr lang="en-US" dirty="0" smtClean="0"/>
              <a:t>our football team.</a:t>
            </a:r>
          </a:p>
          <a:p>
            <a:r>
              <a:rPr lang="en-US" dirty="0" smtClean="0"/>
              <a:t>How far is it from here to</a:t>
            </a:r>
            <a:r>
              <a:rPr lang="en-US" u="sng" dirty="0" smtClean="0"/>
              <a:t> </a:t>
            </a:r>
            <a:r>
              <a:rPr lang="en-US" dirty="0" smtClean="0"/>
              <a:t>airport?</a:t>
            </a:r>
          </a:p>
          <a:p>
            <a:r>
              <a:rPr lang="en-US" dirty="0" smtClean="0"/>
              <a:t>Enjoy</a:t>
            </a:r>
            <a:r>
              <a:rPr lang="en-US" u="sng" dirty="0" smtClean="0"/>
              <a:t> </a:t>
            </a:r>
            <a:r>
              <a:rPr lang="en-US" dirty="0" smtClean="0"/>
              <a:t>your holiday and don’t forget to send me_</a:t>
            </a:r>
            <a:r>
              <a:rPr lang="en-US" u="sng" dirty="0" smtClean="0"/>
              <a:t>         </a:t>
            </a:r>
            <a:r>
              <a:rPr lang="en-US" dirty="0" smtClean="0"/>
              <a:t>postcard!</a:t>
            </a:r>
          </a:p>
          <a:p>
            <a:r>
              <a:rPr lang="en-US" dirty="0" smtClean="0"/>
              <a:t>Have you got</a:t>
            </a:r>
            <a:r>
              <a:rPr lang="en-US" u="sng" dirty="0" smtClean="0"/>
              <a:t> </a:t>
            </a:r>
            <a:r>
              <a:rPr lang="en-US" dirty="0" smtClean="0"/>
              <a:t>ticket for</a:t>
            </a:r>
            <a:r>
              <a:rPr lang="en-US" u="sng" dirty="0" smtClean="0"/>
              <a:t> </a:t>
            </a:r>
            <a:r>
              <a:rPr lang="en-US" dirty="0" smtClean="0"/>
              <a:t>concert tomorrow night?</a:t>
            </a:r>
          </a:p>
          <a:p>
            <a:r>
              <a:rPr lang="en-US" dirty="0" smtClean="0"/>
              <a:t>What is</a:t>
            </a:r>
            <a:r>
              <a:rPr lang="en-US" u="sng" dirty="0" smtClean="0"/>
              <a:t> </a:t>
            </a:r>
            <a:r>
              <a:rPr lang="en-US" dirty="0" smtClean="0"/>
              <a:t>name of</a:t>
            </a:r>
            <a:r>
              <a:rPr lang="en-US" u="sng" dirty="0" smtClean="0"/>
              <a:t> </a:t>
            </a:r>
            <a:r>
              <a:rPr lang="en-US" dirty="0" smtClean="0"/>
              <a:t>director of</a:t>
            </a:r>
            <a:r>
              <a:rPr lang="en-US" u="sng" dirty="0" smtClean="0"/>
              <a:t> </a:t>
            </a:r>
            <a:r>
              <a:rPr lang="en-US" dirty="0" smtClean="0"/>
              <a:t>film we saw last night?</a:t>
            </a:r>
          </a:p>
          <a:p>
            <a:r>
              <a:rPr lang="en-US" dirty="0" smtClean="0"/>
              <a:t>Yesterday I bought</a:t>
            </a:r>
            <a:r>
              <a:rPr lang="en-US" u="sng" dirty="0" smtClean="0"/>
              <a:t> </a:t>
            </a:r>
            <a:r>
              <a:rPr lang="en-US" dirty="0" smtClean="0"/>
              <a:t>jacket and</a:t>
            </a:r>
            <a:r>
              <a:rPr lang="en-US" u="sng" dirty="0" smtClean="0"/>
              <a:t> </a:t>
            </a:r>
            <a:r>
              <a:rPr lang="en-US" dirty="0" smtClean="0"/>
              <a:t>shirt.</a:t>
            </a:r>
            <a:r>
              <a:rPr lang="en-US" u="sng" dirty="0" smtClean="0"/>
              <a:t> </a:t>
            </a:r>
            <a:r>
              <a:rPr lang="en-US" dirty="0" smtClean="0"/>
              <a:t>Jacket was cheap but</a:t>
            </a:r>
            <a:r>
              <a:rPr lang="en-US" u="sng" dirty="0" smtClean="0"/>
              <a:t> </a:t>
            </a:r>
            <a:r>
              <a:rPr lang="en-US" dirty="0" smtClean="0"/>
              <a:t>shirt was expensive.</a:t>
            </a:r>
            <a:endParaRPr lang="ru-RU" dirty="0"/>
          </a:p>
        </p:txBody>
      </p:sp>
      <p:sp>
        <p:nvSpPr>
          <p:cNvPr id="4" name="Выноска 2 3"/>
          <p:cNvSpPr/>
          <p:nvPr/>
        </p:nvSpPr>
        <p:spPr>
          <a:xfrm>
            <a:off x="2643174" y="1643050"/>
            <a:ext cx="571504" cy="35719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89548"/>
              <a:gd name="adj6" fmla="val -5598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</a:t>
            </a:r>
            <a:endParaRPr lang="ru-RU" dirty="0"/>
          </a:p>
        </p:txBody>
      </p:sp>
      <p:sp>
        <p:nvSpPr>
          <p:cNvPr id="5" name="Выноска 2 4"/>
          <p:cNvSpPr/>
          <p:nvPr/>
        </p:nvSpPr>
        <p:spPr>
          <a:xfrm>
            <a:off x="4572000" y="1643050"/>
            <a:ext cx="571504" cy="35719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89548"/>
              <a:gd name="adj6" fmla="val -5598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1928802"/>
            <a:ext cx="6172200" cy="1857388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000099"/>
                </a:solidFill>
              </a:rPr>
              <a:t>Other ways of using articles</a:t>
            </a:r>
            <a:endParaRPr lang="ru-RU" sz="4800" dirty="0">
              <a:solidFill>
                <a:srgbClr val="000099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ru-RU" sz="3600" dirty="0" smtClean="0">
                <a:solidFill>
                  <a:srgbClr val="0070C0"/>
                </a:solidFill>
              </a:rPr>
              <a:t>Другие способы применения артиклей</a:t>
            </a:r>
            <a:endParaRPr lang="ru-RU" sz="36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798496"/>
          </a:xfrm>
        </p:spPr>
        <p:txBody>
          <a:bodyPr/>
          <a:lstStyle/>
          <a:p>
            <a:r>
              <a:rPr lang="ru-RU" dirty="0" smtClean="0">
                <a:solidFill>
                  <a:srgbClr val="000099"/>
                </a:solidFill>
              </a:rPr>
              <a:t>Применение артикля </a:t>
            </a:r>
            <a:r>
              <a:rPr lang="en-US" dirty="0" smtClean="0">
                <a:solidFill>
                  <a:srgbClr val="C00000"/>
                </a:solidFill>
              </a:rPr>
              <a:t>THE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 dirty="0" smtClean="0"/>
          </a:p>
          <a:p>
            <a:pPr algn="ctr">
              <a:buNone/>
            </a:pPr>
            <a:r>
              <a:rPr lang="en-US" dirty="0" smtClean="0"/>
              <a:t>the top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the                              </a:t>
            </a:r>
            <a:r>
              <a:rPr lang="en-US" dirty="0" err="1" smtClean="0"/>
              <a:t>the</a:t>
            </a:r>
            <a:endParaRPr lang="en-US" dirty="0" smtClean="0"/>
          </a:p>
          <a:p>
            <a:pPr algn="ctr">
              <a:buNone/>
            </a:pPr>
            <a:r>
              <a:rPr lang="en-US" dirty="0" smtClean="0"/>
              <a:t>left      the middle      right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the bottom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4"/>
          </p:nvPr>
        </p:nvSpPr>
        <p:spPr>
          <a:xfrm>
            <a:off x="4371975" y="2786058"/>
            <a:ext cx="3657600" cy="3462342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Write your name at </a:t>
            </a:r>
            <a:r>
              <a:rPr lang="en-US" u="sng" dirty="0" smtClean="0">
                <a:solidFill>
                  <a:srgbClr val="0070C0"/>
                </a:solidFill>
              </a:rPr>
              <a:t>the top</a:t>
            </a:r>
            <a:r>
              <a:rPr lang="en-US" dirty="0" smtClean="0">
                <a:solidFill>
                  <a:srgbClr val="0070C0"/>
                </a:solidFill>
              </a:rPr>
              <a:t> of the page.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The table is in the middle of the room.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People drive on </a:t>
            </a:r>
            <a:r>
              <a:rPr lang="en-US" u="sng" dirty="0" smtClean="0">
                <a:solidFill>
                  <a:srgbClr val="0070C0"/>
                </a:solidFill>
              </a:rPr>
              <a:t>the right</a:t>
            </a:r>
            <a:r>
              <a:rPr lang="en-US" dirty="0" smtClean="0">
                <a:solidFill>
                  <a:srgbClr val="0070C0"/>
                </a:solidFill>
              </a:rPr>
              <a:t> in Ukraine.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The beginning of the film is not very good.</a:t>
            </a:r>
          </a:p>
          <a:p>
            <a:endParaRPr lang="en-US" dirty="0" smtClean="0">
              <a:solidFill>
                <a:srgbClr val="0070C0"/>
              </a:solidFill>
            </a:endParaRPr>
          </a:p>
          <a:p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757610" cy="658368"/>
          </a:xfrm>
        </p:spPr>
        <p:txBody>
          <a:bodyPr/>
          <a:lstStyle/>
          <a:p>
            <a:r>
              <a:rPr lang="ru-RU" dirty="0" smtClean="0">
                <a:solidFill>
                  <a:srgbClr val="FFC000"/>
                </a:solidFill>
              </a:rPr>
              <a:t>Указание на место расположения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4429124" y="1569720"/>
            <a:ext cx="3571876" cy="658368"/>
          </a:xfrm>
          <a:solidFill>
            <a:schemeClr val="accent1"/>
          </a:solidFill>
        </p:spPr>
        <p:txBody>
          <a:bodyPr vert="horz" rtlCol="0" anchor="ctr">
            <a:noAutofit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The beginning of,</a:t>
            </a:r>
          </a:p>
          <a:p>
            <a:r>
              <a:rPr lang="en-US" dirty="0" smtClean="0">
                <a:solidFill>
                  <a:srgbClr val="FFC000"/>
                </a:solidFill>
              </a:rPr>
              <a:t>the end of …</a:t>
            </a:r>
            <a:endParaRPr lang="ru-RU" dirty="0" smtClean="0">
              <a:solidFill>
                <a:srgbClr val="FFC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142976" y="3500438"/>
            <a:ext cx="2143140" cy="17859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2594"/>
          </a:xfrm>
        </p:spPr>
        <p:txBody>
          <a:bodyPr/>
          <a:lstStyle/>
          <a:p>
            <a:r>
              <a:rPr lang="ru-RU" dirty="0" smtClean="0">
                <a:solidFill>
                  <a:srgbClr val="000099"/>
                </a:solidFill>
              </a:rPr>
              <a:t>Применение артикля </a:t>
            </a:r>
            <a:r>
              <a:rPr lang="en-US" dirty="0" smtClean="0">
                <a:solidFill>
                  <a:srgbClr val="C00000"/>
                </a:solidFill>
              </a:rPr>
              <a:t>THE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00108"/>
            <a:ext cx="7467600" cy="5473844"/>
          </a:xfrm>
        </p:spPr>
        <p:txBody>
          <a:bodyPr/>
          <a:lstStyle/>
          <a:p>
            <a:r>
              <a:rPr lang="ru-RU" dirty="0" smtClean="0"/>
              <a:t>С фразой </a:t>
            </a:r>
            <a:r>
              <a:rPr lang="en-US" dirty="0" smtClean="0">
                <a:solidFill>
                  <a:srgbClr val="C00000"/>
                </a:solidFill>
              </a:rPr>
              <a:t>the same … </a:t>
            </a:r>
            <a:r>
              <a:rPr lang="en-US" dirty="0" smtClean="0">
                <a:solidFill>
                  <a:srgbClr val="000099"/>
                </a:solidFill>
              </a:rPr>
              <a:t>(</a:t>
            </a:r>
            <a:r>
              <a:rPr lang="ru-RU" dirty="0" smtClean="0">
                <a:solidFill>
                  <a:srgbClr val="000099"/>
                </a:solidFill>
              </a:rPr>
              <a:t>одинаковый, такой же, тот же, один и тот же).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We live in </a:t>
            </a:r>
            <a:r>
              <a:rPr lang="en-US" u="sng" dirty="0" smtClean="0">
                <a:solidFill>
                  <a:srgbClr val="0070C0"/>
                </a:solidFill>
              </a:rPr>
              <a:t>the same </a:t>
            </a:r>
            <a:r>
              <a:rPr lang="en-US" dirty="0" smtClean="0">
                <a:solidFill>
                  <a:srgbClr val="0070C0"/>
                </a:solidFill>
              </a:rPr>
              <a:t>street.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These books are </a:t>
            </a:r>
            <a:r>
              <a:rPr lang="en-US" u="sng" dirty="0" smtClean="0">
                <a:solidFill>
                  <a:srgbClr val="0070C0"/>
                </a:solidFill>
              </a:rPr>
              <a:t>the same</a:t>
            </a:r>
            <a:r>
              <a:rPr lang="en-US" dirty="0" smtClean="0">
                <a:solidFill>
                  <a:srgbClr val="0070C0"/>
                </a:solidFill>
              </a:rPr>
              <a:t>.</a:t>
            </a:r>
            <a:endParaRPr lang="ru-RU" dirty="0" smtClean="0">
              <a:solidFill>
                <a:srgbClr val="0070C0"/>
              </a:solidFill>
            </a:endParaRPr>
          </a:p>
          <a:p>
            <a:r>
              <a:rPr lang="ru-RU" dirty="0" smtClean="0"/>
              <a:t>Со словами </a:t>
            </a:r>
            <a:r>
              <a:rPr lang="en-US" dirty="0" smtClean="0">
                <a:solidFill>
                  <a:srgbClr val="C00000"/>
                </a:solidFill>
              </a:rPr>
              <a:t>the police, the army, the fire brigade</a:t>
            </a:r>
            <a:r>
              <a:rPr lang="ru-RU" dirty="0" smtClean="0">
                <a:solidFill>
                  <a:srgbClr val="C00000"/>
                </a:solidFill>
              </a:rPr>
              <a:t>.</a:t>
            </a:r>
            <a:endParaRPr lang="en-US" dirty="0" smtClean="0">
              <a:solidFill>
                <a:srgbClr val="C00000"/>
              </a:solidFill>
            </a:endParaRP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My brother is in the army.</a:t>
            </a:r>
          </a:p>
          <a:p>
            <a:r>
              <a:rPr lang="ru-RU" dirty="0" smtClean="0"/>
              <a:t>С названиями музыкальных инструментов </a:t>
            </a:r>
            <a:r>
              <a:rPr lang="en-US" dirty="0" smtClean="0">
                <a:solidFill>
                  <a:srgbClr val="C00000"/>
                </a:solidFill>
              </a:rPr>
              <a:t>the piano/ guitar/ trumpet/ drum/ violin…</a:t>
            </a:r>
            <a:r>
              <a:rPr lang="ru-RU" dirty="0" smtClean="0">
                <a:solidFill>
                  <a:srgbClr val="C00000"/>
                </a:solidFill>
              </a:rPr>
              <a:t> .</a:t>
            </a:r>
            <a:endParaRPr lang="en-US" dirty="0" smtClean="0">
              <a:solidFill>
                <a:srgbClr val="C00000"/>
              </a:solidFill>
            </a:endParaRP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Tom is learning to play the piano.</a:t>
            </a:r>
            <a:endParaRPr lang="ru-RU" dirty="0" smtClean="0">
              <a:solidFill>
                <a:srgbClr val="0070C0"/>
              </a:solidFill>
            </a:endParaRPr>
          </a:p>
          <a:p>
            <a:r>
              <a:rPr lang="ru-RU" dirty="0" smtClean="0"/>
              <a:t>С словом </a:t>
            </a:r>
            <a:r>
              <a:rPr lang="en-US" dirty="0" smtClean="0">
                <a:solidFill>
                  <a:srgbClr val="C00000"/>
                </a:solidFill>
              </a:rPr>
              <a:t>the radio </a:t>
            </a:r>
            <a:r>
              <a:rPr lang="ru-RU" dirty="0" smtClean="0">
                <a:solidFill>
                  <a:srgbClr val="00B050"/>
                </a:solidFill>
              </a:rPr>
              <a:t>НО!  </a:t>
            </a:r>
            <a:r>
              <a:rPr lang="en-US" strike="sngStrike" dirty="0" smtClean="0">
                <a:solidFill>
                  <a:srgbClr val="000099"/>
                </a:solidFill>
              </a:rPr>
              <a:t>the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television</a:t>
            </a:r>
            <a:r>
              <a:rPr lang="ru-RU" dirty="0" smtClean="0">
                <a:solidFill>
                  <a:srgbClr val="C00000"/>
                </a:solidFill>
              </a:rPr>
              <a:t>.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I often listen to the radio.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I like watching television.</a:t>
            </a:r>
            <a:endParaRPr lang="ru-RU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25470"/>
          </a:xfrm>
        </p:spPr>
        <p:txBody>
          <a:bodyPr/>
          <a:lstStyle/>
          <a:p>
            <a:r>
              <a:rPr lang="ru-RU" dirty="0" smtClean="0">
                <a:solidFill>
                  <a:srgbClr val="000099"/>
                </a:solidFill>
              </a:rPr>
              <a:t>Применение артикля </a:t>
            </a:r>
            <a:r>
              <a:rPr lang="en-US" dirty="0" smtClean="0">
                <a:solidFill>
                  <a:srgbClr val="C00000"/>
                </a:solidFill>
              </a:rPr>
              <a:t>THE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Со словами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the cinema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the theatre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the bank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the club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the post office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the doctor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the dentist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the toilet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270248" y="1928802"/>
            <a:ext cx="3657600" cy="4243398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Do you often go to the cinema?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I must go to the bank today.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Are you going to the post office?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You’re ill. You must go to the doctor.</a:t>
            </a:r>
            <a:endParaRPr lang="ru-RU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32"/>
          </a:xfrm>
        </p:spPr>
        <p:txBody>
          <a:bodyPr/>
          <a:lstStyle/>
          <a:p>
            <a:r>
              <a:rPr lang="ru-RU" dirty="0" smtClean="0">
                <a:solidFill>
                  <a:srgbClr val="000099"/>
                </a:solidFill>
              </a:rPr>
              <a:t>Случаи употребления </a:t>
            </a:r>
            <a:r>
              <a:rPr lang="en-US" dirty="0" smtClean="0">
                <a:solidFill>
                  <a:srgbClr val="000099"/>
                </a:solidFill>
              </a:rPr>
              <a:t>  </a:t>
            </a:r>
            <a:r>
              <a:rPr lang="en-US" dirty="0" smtClean="0">
                <a:solidFill>
                  <a:srgbClr val="C00000"/>
                </a:solidFill>
              </a:rPr>
              <a:t>No article (</a:t>
            </a:r>
            <a:r>
              <a:rPr lang="en-US" dirty="0" smtClean="0">
                <a:solidFill>
                  <a:srgbClr val="C00000"/>
                </a:solidFill>
                <a:latin typeface="Times New Roman"/>
                <a:cs typeface="Times New Roman"/>
              </a:rPr>
              <a:t>ø)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900634"/>
          </a:xfrm>
        </p:spPr>
        <p:txBody>
          <a:bodyPr>
            <a:normAutofit/>
          </a:bodyPr>
          <a:lstStyle/>
          <a:p>
            <a:r>
              <a:rPr lang="ru-RU" dirty="0" smtClean="0"/>
              <a:t>Со словами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breakfast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lunch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dinner</a:t>
            </a:r>
          </a:p>
          <a:p>
            <a:r>
              <a:rPr lang="en-US" dirty="0" smtClean="0"/>
              <a:t>C </a:t>
            </a:r>
            <a:r>
              <a:rPr lang="ru-RU" dirty="0" smtClean="0"/>
              <a:t>фразами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go to work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go to school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go to university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go to church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go to bed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go to hospital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go to prison</a:t>
            </a:r>
          </a:p>
          <a:p>
            <a:pPr lvl="1">
              <a:buNone/>
            </a:pPr>
            <a:endParaRPr lang="en-US" dirty="0" smtClean="0">
              <a:solidFill>
                <a:srgbClr val="C00000"/>
              </a:solidFill>
            </a:endParaRP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3929058" y="1600200"/>
            <a:ext cx="3998790" cy="497207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I never have</a:t>
            </a:r>
            <a:r>
              <a:rPr lang="en-US" u="sng" dirty="0" smtClean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breakfast.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What are you going to have for</a:t>
            </a:r>
            <a:r>
              <a:rPr lang="en-US" u="sng" dirty="0" smtClean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lunch?</a:t>
            </a:r>
          </a:p>
          <a:p>
            <a:r>
              <a:rPr lang="en-US" u="sng" dirty="0" smtClean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Dinner is ready!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0070C0"/>
                </a:solidFill>
              </a:rPr>
              <a:t>What time do you go to work/school/university?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Don usually goes to church on Sundays.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Jack’s ill. He’s in hospital.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The thief is put to prison.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6908"/>
          </a:xfrm>
        </p:spPr>
        <p:txBody>
          <a:bodyPr/>
          <a:lstStyle/>
          <a:p>
            <a:r>
              <a:rPr lang="ru-RU" dirty="0" smtClean="0">
                <a:solidFill>
                  <a:srgbClr val="000099"/>
                </a:solidFill>
              </a:rPr>
              <a:t>Случаи употребления</a:t>
            </a:r>
            <a:r>
              <a:rPr lang="en-US" dirty="0" smtClean="0">
                <a:solidFill>
                  <a:srgbClr val="000099"/>
                </a:solidFill>
              </a:rPr>
              <a:t>  </a:t>
            </a:r>
            <a:r>
              <a:rPr lang="ru-RU" dirty="0" smtClean="0">
                <a:solidFill>
                  <a:srgbClr val="000099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No article (</a:t>
            </a:r>
            <a:r>
              <a:rPr lang="en-US" dirty="0" smtClean="0">
                <a:solidFill>
                  <a:srgbClr val="C00000"/>
                </a:solidFill>
                <a:latin typeface="Times New Roman"/>
                <a:cs typeface="Times New Roman"/>
              </a:rPr>
              <a:t>ø)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4422"/>
            <a:ext cx="7758138" cy="5286412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При сообщении общей информации.</a:t>
            </a:r>
            <a:endParaRPr lang="en-US" dirty="0" smtClean="0"/>
          </a:p>
          <a:p>
            <a:pPr lvl="1"/>
            <a:r>
              <a:rPr lang="en-US" sz="2400" dirty="0" smtClean="0">
                <a:solidFill>
                  <a:srgbClr val="0070C0"/>
                </a:solidFill>
              </a:rPr>
              <a:t>I like music.</a:t>
            </a:r>
          </a:p>
          <a:p>
            <a:pPr lvl="1"/>
            <a:r>
              <a:rPr lang="en-US" sz="2400" dirty="0" smtClean="0">
                <a:solidFill>
                  <a:srgbClr val="0070C0"/>
                </a:solidFill>
              </a:rPr>
              <a:t>We don’t eat meat very often.</a:t>
            </a:r>
          </a:p>
          <a:p>
            <a:pPr lvl="1"/>
            <a:r>
              <a:rPr lang="en-US" sz="2400" dirty="0" smtClean="0">
                <a:solidFill>
                  <a:srgbClr val="0070C0"/>
                </a:solidFill>
              </a:rPr>
              <a:t>I hate examinations.</a:t>
            </a:r>
          </a:p>
          <a:p>
            <a:pPr lvl="1"/>
            <a:endParaRPr lang="en-US" sz="2400" dirty="0" smtClean="0">
              <a:solidFill>
                <a:srgbClr val="0070C0"/>
              </a:solidFill>
            </a:endParaRPr>
          </a:p>
          <a:p>
            <a:r>
              <a:rPr lang="en-US" dirty="0" smtClean="0"/>
              <a:t>C </a:t>
            </a:r>
            <a:r>
              <a:rPr lang="ru-RU" dirty="0" smtClean="0"/>
              <a:t>названиями видов спорта.</a:t>
            </a:r>
            <a:endParaRPr lang="en-US" dirty="0" smtClean="0"/>
          </a:p>
          <a:p>
            <a:pPr lvl="1"/>
            <a:r>
              <a:rPr lang="en-US" sz="2400" dirty="0" smtClean="0">
                <a:solidFill>
                  <a:srgbClr val="0070C0"/>
                </a:solidFill>
              </a:rPr>
              <a:t>My favourite sports are tennis and basketball.</a:t>
            </a:r>
          </a:p>
          <a:p>
            <a:pPr lvl="1"/>
            <a:r>
              <a:rPr lang="en-US" sz="2400" dirty="0" smtClean="0">
                <a:solidFill>
                  <a:srgbClr val="0070C0"/>
                </a:solidFill>
              </a:rPr>
              <a:t>Ted is very good at swimming.</a:t>
            </a:r>
          </a:p>
          <a:p>
            <a:pPr lvl="1"/>
            <a:endParaRPr lang="en-US" sz="2400" dirty="0" smtClean="0">
              <a:solidFill>
                <a:srgbClr val="0070C0"/>
              </a:solidFill>
            </a:endParaRPr>
          </a:p>
          <a:p>
            <a:r>
              <a:rPr lang="en-US" dirty="0" smtClean="0"/>
              <a:t>C </a:t>
            </a:r>
            <a:r>
              <a:rPr lang="ru-RU" dirty="0" smtClean="0"/>
              <a:t>названиями</a:t>
            </a:r>
            <a:r>
              <a:rPr lang="en-US" dirty="0" smtClean="0"/>
              <a:t> </a:t>
            </a:r>
            <a:r>
              <a:rPr lang="ru-RU" dirty="0" smtClean="0"/>
              <a:t>языков и академических предметов.</a:t>
            </a:r>
          </a:p>
          <a:p>
            <a:pPr lvl="1"/>
            <a:r>
              <a:rPr lang="en-US" sz="2400" dirty="0" smtClean="0">
                <a:solidFill>
                  <a:srgbClr val="0070C0"/>
                </a:solidFill>
              </a:rPr>
              <a:t>My sister is learning Chinese.</a:t>
            </a:r>
          </a:p>
          <a:p>
            <a:pPr lvl="1"/>
            <a:r>
              <a:rPr lang="en-US" sz="2400" dirty="0" smtClean="0">
                <a:solidFill>
                  <a:srgbClr val="0070C0"/>
                </a:solidFill>
              </a:rPr>
              <a:t>Today we’re having History and Math.</a:t>
            </a:r>
            <a:endParaRPr lang="ru-RU" sz="2400" dirty="0" smtClean="0">
              <a:solidFill>
                <a:srgbClr val="0070C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 flipH="1">
            <a:off x="8715404" y="5572140"/>
            <a:ext cx="285752" cy="600060"/>
          </a:xfrm>
        </p:spPr>
        <p:txBody>
          <a:bodyPr>
            <a:normAutofit lnSpcReduction="10000"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32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000099"/>
                </a:solidFill>
              </a:rPr>
              <a:t>Complete the sentences. Use </a:t>
            </a:r>
            <a:r>
              <a:rPr lang="en-US" sz="2400" b="1" dirty="0" smtClean="0">
                <a:solidFill>
                  <a:srgbClr val="000099"/>
                </a:solidFill>
              </a:rPr>
              <a:t>the</a:t>
            </a:r>
            <a:r>
              <a:rPr lang="en-US" sz="2400" dirty="0" smtClean="0">
                <a:solidFill>
                  <a:srgbClr val="000099"/>
                </a:solidFill>
              </a:rPr>
              <a:t> if necessary.</a:t>
            </a:r>
            <a:endParaRPr lang="ru-RU" sz="2400" dirty="0">
              <a:solidFill>
                <a:srgbClr val="000099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00108"/>
            <a:ext cx="7901014" cy="564360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breakfast, dinner, guitar, lunch, police, radio, sky, sun, television, time</a:t>
            </a:r>
          </a:p>
          <a:p>
            <a:r>
              <a:rPr lang="en-US" dirty="0" smtClean="0"/>
              <a:t>Can you tell me </a:t>
            </a:r>
            <a:r>
              <a:rPr lang="en-US" i="1" u="sng" dirty="0" smtClean="0">
                <a:solidFill>
                  <a:srgbClr val="C00000"/>
                </a:solidFill>
              </a:rPr>
              <a:t>the time</a:t>
            </a:r>
            <a:r>
              <a:rPr lang="en-US" i="1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please? - Yes, it’s one o’clock.</a:t>
            </a:r>
          </a:p>
          <a:p>
            <a:r>
              <a:rPr lang="en-US" dirty="0" smtClean="0"/>
              <a:t>We had … at a restaurant last night.</a:t>
            </a:r>
          </a:p>
          <a:p>
            <a:r>
              <a:rPr lang="en-US" dirty="0" smtClean="0"/>
              <a:t>… is a star. It gives light and warmth.</a:t>
            </a:r>
          </a:p>
          <a:p>
            <a:r>
              <a:rPr lang="en-US" dirty="0" smtClean="0"/>
              <a:t>Did you see the film on … last night?</a:t>
            </a:r>
          </a:p>
          <a:p>
            <a:r>
              <a:rPr lang="en-US" dirty="0" smtClean="0"/>
              <a:t>I was hungry this morning because I didn’t have … .</a:t>
            </a:r>
          </a:p>
          <a:p>
            <a:r>
              <a:rPr lang="en-US" dirty="0" smtClean="0"/>
              <a:t>… stopped me because I was driving too fast.</a:t>
            </a:r>
          </a:p>
          <a:p>
            <a:r>
              <a:rPr lang="en-US" dirty="0" smtClean="0"/>
              <a:t>Can you play … ? – No, I can’t play any musical instrument.</a:t>
            </a:r>
          </a:p>
          <a:p>
            <a:r>
              <a:rPr lang="en-US" dirty="0" smtClean="0"/>
              <a:t>What did you have for … ? – Just a salad.</a:t>
            </a:r>
          </a:p>
          <a:p>
            <a:r>
              <a:rPr lang="en-US" dirty="0" smtClean="0"/>
              <a:t>When I’m working at home I like listening to … .</a:t>
            </a:r>
          </a:p>
          <a:p>
            <a:r>
              <a:rPr lang="en-US" dirty="0" smtClean="0"/>
              <a:t>… is very clear tonight. You can see all the stars.</a:t>
            </a:r>
          </a:p>
          <a:p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2143108" y="1500174"/>
            <a:ext cx="785818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58272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smtClean="0">
                <a:solidFill>
                  <a:srgbClr val="C00000"/>
                </a:solidFill>
              </a:rPr>
              <a:t>Articles</a:t>
            </a:r>
            <a:r>
              <a:rPr lang="en-US" sz="3600" dirty="0" smtClean="0">
                <a:solidFill>
                  <a:srgbClr val="000099"/>
                </a:solidFill>
              </a:rPr>
              <a:t/>
            </a:r>
            <a:br>
              <a:rPr lang="en-US" sz="3600" dirty="0" smtClean="0">
                <a:solidFill>
                  <a:srgbClr val="000099"/>
                </a:solidFill>
              </a:rPr>
            </a:br>
            <a:r>
              <a:rPr lang="en-US" sz="3600" dirty="0" smtClean="0">
                <a:solidFill>
                  <a:srgbClr val="000099"/>
                </a:solidFill>
              </a:rPr>
              <a:t/>
            </a:r>
            <a:br>
              <a:rPr lang="en-US" sz="3600" dirty="0" smtClean="0">
                <a:solidFill>
                  <a:srgbClr val="000099"/>
                </a:solidFill>
              </a:rPr>
            </a:br>
            <a:endParaRPr lang="ru-RU" sz="3600" dirty="0">
              <a:solidFill>
                <a:srgbClr val="000099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357298"/>
            <a:ext cx="7901014" cy="1143008"/>
          </a:xfrm>
        </p:spPr>
        <p:txBody>
          <a:bodyPr/>
          <a:lstStyle/>
          <a:p>
            <a:pPr algn="ctr">
              <a:buNone/>
            </a:pPr>
            <a:r>
              <a:rPr lang="en-US" sz="3200" dirty="0" smtClean="0">
                <a:solidFill>
                  <a:srgbClr val="7030A0"/>
                </a:solidFill>
              </a:rPr>
              <a:t>Indefinite   </a:t>
            </a:r>
            <a:r>
              <a:rPr lang="ru-RU" sz="3200" dirty="0" smtClean="0">
                <a:solidFill>
                  <a:srgbClr val="7030A0"/>
                </a:solidFill>
              </a:rPr>
              <a:t>    </a:t>
            </a:r>
            <a:r>
              <a:rPr lang="en-US" sz="3200" dirty="0" smtClean="0">
                <a:solidFill>
                  <a:srgbClr val="7030A0"/>
                </a:solidFill>
              </a:rPr>
              <a:t>    Definite</a:t>
            </a:r>
            <a:br>
              <a:rPr lang="en-US" sz="3200" dirty="0" smtClean="0">
                <a:solidFill>
                  <a:srgbClr val="7030A0"/>
                </a:solidFill>
              </a:rPr>
            </a:br>
            <a:r>
              <a:rPr lang="ru-RU" sz="3200" dirty="0" smtClean="0">
                <a:solidFill>
                  <a:srgbClr val="7030A0"/>
                </a:solidFill>
              </a:rPr>
              <a:t>Неопределенный         Определенный</a:t>
            </a:r>
          </a:p>
          <a:p>
            <a:pPr algn="ctr">
              <a:buNone/>
            </a:pPr>
            <a:endParaRPr lang="ru-RU" sz="3200" dirty="0"/>
          </a:p>
        </p:txBody>
      </p:sp>
      <p:cxnSp>
        <p:nvCxnSpPr>
          <p:cNvPr id="5" name="Прямая со стрелкой 4"/>
          <p:cNvCxnSpPr/>
          <p:nvPr/>
        </p:nvCxnSpPr>
        <p:spPr>
          <a:xfrm rot="10800000" flipV="1">
            <a:off x="3000364" y="785794"/>
            <a:ext cx="1000132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4572000" y="785794"/>
            <a:ext cx="1071570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785786" y="2428869"/>
            <a:ext cx="7500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sz="3600" dirty="0">
                <a:solidFill>
                  <a:srgbClr val="C00000"/>
                </a:solidFill>
              </a:rPr>
              <a:t>a</a:t>
            </a:r>
            <a:r>
              <a:rPr lang="en-US" sz="3600" dirty="0" smtClean="0">
                <a:solidFill>
                  <a:srgbClr val="C00000"/>
                </a:solidFill>
              </a:rPr>
              <a:t> / an                        the</a:t>
            </a:r>
            <a:r>
              <a:rPr lang="ru-RU" sz="3600" dirty="0" smtClean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85720" y="3000372"/>
            <a:ext cx="8215370" cy="3143272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pPr algn="ctr">
              <a:buNone/>
            </a:pPr>
            <a:r>
              <a:rPr lang="ru-RU" sz="2800" dirty="0" smtClean="0">
                <a:solidFill>
                  <a:srgbClr val="000099"/>
                </a:solidFill>
              </a:rPr>
              <a:t>Употребляем с исчисляемыми существительными в единственном числе </a:t>
            </a:r>
          </a:p>
          <a:p>
            <a:pPr algn="ctr">
              <a:buNone/>
            </a:pPr>
            <a:endParaRPr lang="ru-RU" sz="2800" dirty="0" smtClean="0">
              <a:solidFill>
                <a:srgbClr val="000099"/>
              </a:solidFill>
            </a:endParaRPr>
          </a:p>
          <a:p>
            <a:pPr algn="ctr">
              <a:buNone/>
            </a:pPr>
            <a:endParaRPr lang="ru-RU" sz="2800" dirty="0">
              <a:solidFill>
                <a:srgbClr val="000099"/>
              </a:solidFill>
            </a:endParaRPr>
          </a:p>
          <a:p>
            <a:pPr algn="ctr">
              <a:buNone/>
            </a:pPr>
            <a:endParaRPr lang="ru-RU" sz="2800" dirty="0" smtClean="0">
              <a:solidFill>
                <a:srgbClr val="000099"/>
              </a:solidFill>
            </a:endParaRPr>
          </a:p>
          <a:p>
            <a:pPr algn="ctr">
              <a:buNone/>
            </a:pPr>
            <a:r>
              <a:rPr lang="ru-RU" sz="2800" dirty="0" smtClean="0">
                <a:solidFill>
                  <a:srgbClr val="000099"/>
                </a:solidFill>
              </a:rPr>
              <a:t>Употребляем с исчисляемым и неисчисляемыми существительными в единственном и множественном числе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2594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66"/>
                </a:solidFill>
              </a:rPr>
              <a:t>Write sentences, use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C00000"/>
                </a:solidFill>
              </a:rPr>
              <a:t>the </a:t>
            </a:r>
            <a:r>
              <a:rPr lang="en-US" dirty="0" smtClean="0">
                <a:solidFill>
                  <a:srgbClr val="000066"/>
                </a:solidFill>
              </a:rPr>
              <a:t>where necessary.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4422"/>
            <a:ext cx="7467600" cy="535785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I must go </a:t>
            </a:r>
            <a:r>
              <a:rPr lang="en-US" u="sng" dirty="0" smtClean="0"/>
              <a:t>to bank</a:t>
            </a:r>
            <a:r>
              <a:rPr lang="en-US" dirty="0" smtClean="0"/>
              <a:t> today.</a:t>
            </a:r>
          </a:p>
          <a:p>
            <a:r>
              <a:rPr lang="en-US" dirty="0" smtClean="0"/>
              <a:t>I finish</a:t>
            </a:r>
            <a:r>
              <a:rPr lang="en-US" u="sng" dirty="0" smtClean="0"/>
              <a:t> </a:t>
            </a:r>
            <a:r>
              <a:rPr lang="en-US" dirty="0" smtClean="0"/>
              <a:t>work at 5 o’clock every day.</a:t>
            </a:r>
          </a:p>
          <a:p>
            <a:r>
              <a:rPr lang="en-US" dirty="0" smtClean="0"/>
              <a:t>Mary has gone to</a:t>
            </a:r>
            <a:r>
              <a:rPr lang="en-US" u="sng" dirty="0" smtClean="0"/>
              <a:t> </a:t>
            </a:r>
            <a:r>
              <a:rPr lang="en-US" dirty="0" smtClean="0"/>
              <a:t>doctor.</a:t>
            </a:r>
          </a:p>
          <a:p>
            <a:r>
              <a:rPr lang="en-US" dirty="0" smtClean="0"/>
              <a:t>What</a:t>
            </a:r>
            <a:r>
              <a:rPr lang="en-US" u="sng" dirty="0" smtClean="0"/>
              <a:t> </a:t>
            </a:r>
            <a:r>
              <a:rPr lang="en-US" dirty="0" smtClean="0"/>
              <a:t>time do you usually get</a:t>
            </a:r>
            <a:r>
              <a:rPr lang="en-US" u="sng" dirty="0" smtClean="0"/>
              <a:t> </a:t>
            </a:r>
            <a:r>
              <a:rPr lang="en-US" dirty="0" smtClean="0"/>
              <a:t>home from</a:t>
            </a:r>
            <a:r>
              <a:rPr lang="en-US" u="sng" dirty="0" smtClean="0"/>
              <a:t> </a:t>
            </a:r>
            <a:r>
              <a:rPr lang="en-US" dirty="0" smtClean="0"/>
              <a:t>work?</a:t>
            </a:r>
          </a:p>
          <a:p>
            <a:r>
              <a:rPr lang="en-US" dirty="0" smtClean="0"/>
              <a:t>‘Where are you going?’ ‘To</a:t>
            </a:r>
            <a:r>
              <a:rPr lang="en-US" u="sng" dirty="0" smtClean="0"/>
              <a:t> </a:t>
            </a:r>
            <a:r>
              <a:rPr lang="en-US" dirty="0" smtClean="0"/>
              <a:t>bed.’</a:t>
            </a:r>
          </a:p>
          <a:p>
            <a:r>
              <a:rPr lang="en-US" dirty="0" smtClean="0"/>
              <a:t>‘Where are you going?’ ‘To</a:t>
            </a:r>
            <a:r>
              <a:rPr lang="en-US" u="sng" dirty="0" smtClean="0"/>
              <a:t> </a:t>
            </a:r>
            <a:r>
              <a:rPr lang="en-US" dirty="0" smtClean="0"/>
              <a:t>bank.’</a:t>
            </a:r>
          </a:p>
          <a:p>
            <a:r>
              <a:rPr lang="en-US" dirty="0" smtClean="0"/>
              <a:t>Do you live a long way from</a:t>
            </a:r>
            <a:r>
              <a:rPr lang="en-US" u="sng" dirty="0" smtClean="0"/>
              <a:t> </a:t>
            </a:r>
            <a:r>
              <a:rPr lang="en-US" dirty="0" smtClean="0"/>
              <a:t>city centre?</a:t>
            </a:r>
          </a:p>
          <a:p>
            <a:r>
              <a:rPr lang="en-US" dirty="0" smtClean="0"/>
              <a:t>Would you like to go to</a:t>
            </a:r>
            <a:r>
              <a:rPr lang="en-US" u="sng" dirty="0" smtClean="0"/>
              <a:t> </a:t>
            </a:r>
            <a:r>
              <a:rPr lang="en-US" dirty="0" smtClean="0"/>
              <a:t>theatre this</a:t>
            </a:r>
            <a:r>
              <a:rPr lang="en-US" u="sng" dirty="0" smtClean="0"/>
              <a:t> </a:t>
            </a:r>
            <a:r>
              <a:rPr lang="en-US" dirty="0" smtClean="0"/>
              <a:t>evening?</a:t>
            </a:r>
          </a:p>
          <a:p>
            <a:r>
              <a:rPr lang="en-US" dirty="0" smtClean="0"/>
              <a:t>‘Where’s Fred?’ ‘He’s in</a:t>
            </a:r>
            <a:r>
              <a:rPr lang="en-US" u="sng" dirty="0" smtClean="0"/>
              <a:t> </a:t>
            </a:r>
            <a:r>
              <a:rPr lang="en-US" dirty="0" smtClean="0"/>
              <a:t>toilet.’</a:t>
            </a:r>
          </a:p>
          <a:p>
            <a:r>
              <a:rPr lang="en-US" dirty="0" smtClean="0"/>
              <a:t>Jim is in</a:t>
            </a:r>
            <a:r>
              <a:rPr lang="en-US" u="sng" dirty="0" smtClean="0"/>
              <a:t> </a:t>
            </a:r>
            <a:r>
              <a:rPr lang="en-US" dirty="0" smtClean="0"/>
              <a:t>hospital. He needs an operation.</a:t>
            </a:r>
          </a:p>
          <a:p>
            <a:r>
              <a:rPr lang="en-US" dirty="0" smtClean="0"/>
              <a:t>Excuse me, can you tell me where</a:t>
            </a:r>
            <a:r>
              <a:rPr lang="en-US" u="sng" dirty="0" smtClean="0"/>
              <a:t> </a:t>
            </a:r>
            <a:r>
              <a:rPr lang="en-US" dirty="0" smtClean="0"/>
              <a:t>post office is?</a:t>
            </a:r>
          </a:p>
          <a:p>
            <a:endParaRPr lang="ru-RU" dirty="0"/>
          </a:p>
        </p:txBody>
      </p:sp>
      <p:sp>
        <p:nvSpPr>
          <p:cNvPr id="4" name="Выноска 2 3"/>
          <p:cNvSpPr/>
          <p:nvPr/>
        </p:nvSpPr>
        <p:spPr>
          <a:xfrm>
            <a:off x="2714612" y="1357298"/>
            <a:ext cx="571504" cy="35719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89548"/>
              <a:gd name="adj6" fmla="val -5598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29576" cy="582594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99"/>
                </a:solidFill>
              </a:rPr>
              <a:t>Read the sentences and cross out odd words.</a:t>
            </a:r>
            <a:endParaRPr lang="ru-RU" dirty="0">
              <a:solidFill>
                <a:srgbClr val="000099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142984"/>
            <a:ext cx="8429684" cy="533096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Potatoes/ the potatoes are not expensive.</a:t>
            </a:r>
          </a:p>
          <a:p>
            <a:r>
              <a:rPr lang="en-US" dirty="0" smtClean="0"/>
              <a:t>This is a good meal. Potatoes/ the potatoes are very nice.</a:t>
            </a:r>
          </a:p>
          <a:p>
            <a:r>
              <a:rPr lang="en-US" dirty="0" smtClean="0"/>
              <a:t>Everybody needs friends/ the friends.</a:t>
            </a:r>
          </a:p>
          <a:p>
            <a:r>
              <a:rPr lang="en-US" dirty="0" smtClean="0"/>
              <a:t>I never drink coffee/ the coffee.</a:t>
            </a:r>
          </a:p>
          <a:p>
            <a:r>
              <a:rPr lang="en-US" dirty="0" smtClean="0"/>
              <a:t>‘Where’s coffee/ the coffee?’ ‘It’s in the cupboard.’</a:t>
            </a:r>
          </a:p>
          <a:p>
            <a:r>
              <a:rPr lang="en-US" dirty="0" smtClean="0"/>
              <a:t>Jan doesn’t go to parties/ the parties very often.</a:t>
            </a:r>
          </a:p>
          <a:p>
            <a:r>
              <a:rPr lang="en-US" dirty="0" smtClean="0"/>
              <a:t>Tennis/ The tennis is a very popular sport.</a:t>
            </a:r>
          </a:p>
          <a:p>
            <a:r>
              <a:rPr lang="en-US" dirty="0" smtClean="0"/>
              <a:t>We swam in the river. Water/ the water was very cold.</a:t>
            </a:r>
          </a:p>
          <a:p>
            <a:r>
              <a:rPr lang="en-US" dirty="0" smtClean="0"/>
              <a:t>I don’t like swimming in cold water/ the cold water.</a:t>
            </a:r>
          </a:p>
          <a:p>
            <a:r>
              <a:rPr lang="en-US" dirty="0" smtClean="0"/>
              <a:t>You must visit art gallery. Paintings/The paintings are nice.</a:t>
            </a:r>
          </a:p>
          <a:p>
            <a:r>
              <a:rPr lang="en-US" dirty="0" smtClean="0"/>
              <a:t>English/ The English is the language of international business.</a:t>
            </a: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785918" y="1214422"/>
            <a:ext cx="1714512" cy="3571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V="1">
            <a:off x="1785918" y="1214422"/>
            <a:ext cx="1714512" cy="3571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3286116" y="1643050"/>
            <a:ext cx="1214446" cy="3571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3286116" y="1643050"/>
            <a:ext cx="1214446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11156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Articles </a:t>
            </a:r>
            <a:r>
              <a:rPr lang="en-US" dirty="0" smtClean="0">
                <a:solidFill>
                  <a:srgbClr val="000099"/>
                </a:solidFill>
              </a:rPr>
              <a:t>with names of places.</a:t>
            </a:r>
            <a:endParaRPr lang="ru-RU" dirty="0">
              <a:solidFill>
                <a:srgbClr val="000099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857232"/>
            <a:ext cx="7467600" cy="5857916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Названия стран и городов </a:t>
            </a:r>
            <a:r>
              <a:rPr lang="ru-RU" u="sng" dirty="0" smtClean="0"/>
              <a:t>без артиклей</a:t>
            </a:r>
            <a:r>
              <a:rPr lang="ru-RU" dirty="0" smtClean="0"/>
              <a:t>, кроме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the Republic of Ireland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the USA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the United Kingdom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the Netherlands</a:t>
            </a:r>
          </a:p>
          <a:p>
            <a:pPr lvl="1"/>
            <a:r>
              <a:rPr lang="en-US" u="sng" dirty="0" smtClean="0">
                <a:solidFill>
                  <a:srgbClr val="0070C0"/>
                </a:solidFill>
              </a:rPr>
              <a:t>France</a:t>
            </a:r>
            <a:r>
              <a:rPr lang="en-US" dirty="0" smtClean="0">
                <a:solidFill>
                  <a:srgbClr val="0070C0"/>
                </a:solidFill>
              </a:rPr>
              <a:t> is a big country.</a:t>
            </a:r>
          </a:p>
          <a:p>
            <a:pPr lvl="1"/>
            <a:r>
              <a:rPr lang="en-US" u="sng" dirty="0" smtClean="0">
                <a:solidFill>
                  <a:srgbClr val="0070C0"/>
                </a:solidFill>
              </a:rPr>
              <a:t>Cairo</a:t>
            </a:r>
            <a:r>
              <a:rPr lang="en-US" dirty="0" smtClean="0">
                <a:solidFill>
                  <a:srgbClr val="0070C0"/>
                </a:solidFill>
              </a:rPr>
              <a:t> is the capital of </a:t>
            </a:r>
            <a:r>
              <a:rPr lang="en-US" u="sng" dirty="0" smtClean="0">
                <a:solidFill>
                  <a:srgbClr val="0070C0"/>
                </a:solidFill>
              </a:rPr>
              <a:t>Egypt</a:t>
            </a:r>
            <a:r>
              <a:rPr lang="en-US" dirty="0" smtClean="0">
                <a:solidFill>
                  <a:srgbClr val="0070C0"/>
                </a:solidFill>
              </a:rPr>
              <a:t>.</a:t>
            </a:r>
          </a:p>
          <a:p>
            <a:r>
              <a:rPr lang="ru-RU" dirty="0" smtClean="0"/>
              <a:t>Названия улиц, площадей, дорог, аэропортов, остановок, транспорта, станций, замков, университетов … </a:t>
            </a:r>
            <a:r>
              <a:rPr lang="ru-RU" u="sng" dirty="0" smtClean="0"/>
              <a:t>без артиклей.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Lenin Street,  Red Square, Munich Airport, Paddington Station, Cambridge University, Edinburgh Castle</a:t>
            </a:r>
            <a:endParaRPr lang="ru-RU" dirty="0" smtClean="0">
              <a:solidFill>
                <a:srgbClr val="0070C0"/>
              </a:solidFill>
            </a:endParaRPr>
          </a:p>
          <a:p>
            <a:r>
              <a:rPr lang="ru-RU" dirty="0" smtClean="0"/>
              <a:t>Названия гостиниц, ресторанов, пабов, кафе, кинотеатров, театров, музеев с </a:t>
            </a:r>
            <a:r>
              <a:rPr lang="ru-RU" u="sng" dirty="0" smtClean="0"/>
              <a:t>артиклем </a:t>
            </a:r>
            <a:r>
              <a:rPr lang="en-US" u="sng" dirty="0" smtClean="0">
                <a:solidFill>
                  <a:srgbClr val="C00000"/>
                </a:solidFill>
              </a:rPr>
              <a:t>the</a:t>
            </a:r>
            <a:r>
              <a:rPr lang="en-US" dirty="0" smtClean="0"/>
              <a:t>.</a:t>
            </a:r>
            <a:endParaRPr lang="ru-RU" dirty="0" smtClean="0"/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the Hilton, the Science Museum, the Odeon (cinema)</a:t>
            </a:r>
            <a:endParaRPr lang="ru-RU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2594"/>
          </a:xfrm>
        </p:spPr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Articles </a:t>
            </a:r>
            <a:r>
              <a:rPr lang="en-US" dirty="0" smtClean="0">
                <a:solidFill>
                  <a:srgbClr val="000099"/>
                </a:solidFill>
              </a:rPr>
              <a:t>with names of places.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00108"/>
            <a:ext cx="7467600" cy="5473844"/>
          </a:xfrm>
        </p:spPr>
        <p:txBody>
          <a:bodyPr/>
          <a:lstStyle/>
          <a:p>
            <a:r>
              <a:rPr lang="ru-RU" dirty="0" smtClean="0"/>
              <a:t>Названия морей, океанов, рек, каналов с </a:t>
            </a:r>
            <a:r>
              <a:rPr lang="ru-RU" u="sng" dirty="0" smtClean="0"/>
              <a:t>артиклем </a:t>
            </a:r>
            <a:r>
              <a:rPr lang="en-US" u="sng" dirty="0" smtClean="0">
                <a:solidFill>
                  <a:srgbClr val="C00000"/>
                </a:solidFill>
              </a:rPr>
              <a:t>the</a:t>
            </a:r>
            <a:r>
              <a:rPr lang="en-US" dirty="0" smtClean="0"/>
              <a:t>.</a:t>
            </a:r>
            <a:endParaRPr lang="ru-RU" dirty="0" smtClean="0"/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the Atlantic ocean, the River Nile, the Black Sea, the Suez Canal</a:t>
            </a:r>
          </a:p>
          <a:p>
            <a:r>
              <a:rPr lang="ru-RU" dirty="0" smtClean="0"/>
              <a:t>Названия с конструкцией </a:t>
            </a:r>
            <a:r>
              <a:rPr lang="en-US" dirty="0" smtClean="0">
                <a:solidFill>
                  <a:srgbClr val="C00000"/>
                </a:solidFill>
              </a:rPr>
              <a:t>the … of …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</a:rPr>
              <a:t>the</a:t>
            </a:r>
            <a:r>
              <a:rPr lang="en-US" dirty="0" smtClean="0">
                <a:solidFill>
                  <a:srgbClr val="0070C0"/>
                </a:solidFill>
              </a:rPr>
              <a:t> Great Wall </a:t>
            </a:r>
            <a:r>
              <a:rPr lang="en-US" b="1" dirty="0" smtClean="0">
                <a:solidFill>
                  <a:srgbClr val="0070C0"/>
                </a:solidFill>
              </a:rPr>
              <a:t>of </a:t>
            </a:r>
            <a:r>
              <a:rPr lang="en-US" dirty="0" smtClean="0">
                <a:solidFill>
                  <a:srgbClr val="0070C0"/>
                </a:solidFill>
              </a:rPr>
              <a:t>China, </a:t>
            </a:r>
            <a:r>
              <a:rPr lang="en-US" b="1" dirty="0" smtClean="0">
                <a:solidFill>
                  <a:srgbClr val="0070C0"/>
                </a:solidFill>
              </a:rPr>
              <a:t>the</a:t>
            </a:r>
            <a:r>
              <a:rPr lang="en-US" dirty="0" smtClean="0">
                <a:solidFill>
                  <a:srgbClr val="0070C0"/>
                </a:solidFill>
              </a:rPr>
              <a:t> Bank </a:t>
            </a:r>
            <a:r>
              <a:rPr lang="en-US" b="1" dirty="0" smtClean="0">
                <a:solidFill>
                  <a:srgbClr val="0070C0"/>
                </a:solidFill>
              </a:rPr>
              <a:t>of</a:t>
            </a:r>
            <a:r>
              <a:rPr lang="en-US" dirty="0" smtClean="0">
                <a:solidFill>
                  <a:srgbClr val="0070C0"/>
                </a:solidFill>
              </a:rPr>
              <a:t> England, </a:t>
            </a:r>
            <a:r>
              <a:rPr lang="en-US" b="1" dirty="0" smtClean="0">
                <a:solidFill>
                  <a:srgbClr val="0070C0"/>
                </a:solidFill>
              </a:rPr>
              <a:t>the</a:t>
            </a:r>
            <a:r>
              <a:rPr lang="en-US" dirty="0" smtClean="0">
                <a:solidFill>
                  <a:srgbClr val="0070C0"/>
                </a:solidFill>
              </a:rPr>
              <a:t> Tower </a:t>
            </a:r>
            <a:r>
              <a:rPr lang="en-US" b="1" dirty="0" smtClean="0">
                <a:solidFill>
                  <a:srgbClr val="0070C0"/>
                </a:solidFill>
              </a:rPr>
              <a:t>of</a:t>
            </a:r>
            <a:r>
              <a:rPr lang="en-US" dirty="0" smtClean="0">
                <a:solidFill>
                  <a:srgbClr val="0070C0"/>
                </a:solidFill>
              </a:rPr>
              <a:t> London</a:t>
            </a:r>
          </a:p>
          <a:p>
            <a:r>
              <a:rPr lang="ru-RU" dirty="0" smtClean="0"/>
              <a:t>Названия стран, островов, гор во </a:t>
            </a:r>
            <a:r>
              <a:rPr lang="ru-RU" u="sng" dirty="0" smtClean="0"/>
              <a:t>множественном числе</a:t>
            </a:r>
            <a:r>
              <a:rPr lang="ru-RU" dirty="0" smtClean="0"/>
              <a:t>.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the Canary Islands, the Philippines, the </a:t>
            </a:r>
            <a:r>
              <a:rPr lang="en-US" dirty="0" smtClean="0">
                <a:solidFill>
                  <a:srgbClr val="0070C0"/>
                </a:solidFill>
              </a:rPr>
              <a:t>Andes</a:t>
            </a:r>
            <a:endParaRPr lang="ru-RU" dirty="0" smtClean="0">
              <a:solidFill>
                <a:srgbClr val="0070C0"/>
              </a:solidFill>
            </a:endParaRPr>
          </a:p>
          <a:p>
            <a:pPr lvl="1" algn="ctr"/>
            <a:r>
              <a:rPr lang="ru-RU" dirty="0" smtClean="0">
                <a:solidFill>
                  <a:srgbClr val="0070C0"/>
                </a:solidFill>
              </a:rPr>
              <a:t>Домашнее задание:</a:t>
            </a:r>
          </a:p>
          <a:p>
            <a:pPr marL="365760" lvl="1" indent="0" algn="ctr">
              <a:buNone/>
            </a:pPr>
            <a:r>
              <a:rPr lang="ru-RU" dirty="0">
                <a:solidFill>
                  <a:srgbClr val="0070C0"/>
                </a:solidFill>
              </a:rPr>
              <a:t>в</a:t>
            </a:r>
            <a:r>
              <a:rPr lang="ru-RU" dirty="0" smtClean="0">
                <a:solidFill>
                  <a:srgbClr val="0070C0"/>
                </a:solidFill>
              </a:rPr>
              <a:t>ыписать основные правила </a:t>
            </a:r>
            <a:r>
              <a:rPr lang="ru-RU" smtClean="0">
                <a:solidFill>
                  <a:srgbClr val="0070C0"/>
                </a:solidFill>
              </a:rPr>
              <a:t>и примеры.</a:t>
            </a:r>
            <a:endParaRPr lang="ru-RU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25470"/>
          </a:xfrm>
        </p:spPr>
        <p:txBody>
          <a:bodyPr>
            <a:normAutofit fontScale="90000"/>
          </a:bodyPr>
          <a:lstStyle/>
          <a:p>
            <a:r>
              <a:rPr lang="en-US" sz="4400" dirty="0" smtClean="0">
                <a:solidFill>
                  <a:srgbClr val="C00000"/>
                </a:solidFill>
              </a:rPr>
              <a:t>a / an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71546"/>
            <a:ext cx="7467600" cy="5643602"/>
          </a:xfrm>
        </p:spPr>
        <p:txBody>
          <a:bodyPr/>
          <a:lstStyle/>
          <a:p>
            <a:r>
              <a:rPr lang="en-US" sz="2800" dirty="0" smtClean="0">
                <a:solidFill>
                  <a:srgbClr val="000099"/>
                </a:solidFill>
              </a:rPr>
              <a:t>A</a:t>
            </a:r>
            <a:r>
              <a:rPr lang="en-US" sz="2800" dirty="0" smtClean="0"/>
              <a:t> </a:t>
            </a:r>
            <a:r>
              <a:rPr lang="ru-RU" sz="2800" dirty="0" smtClean="0"/>
              <a:t> перед  существительными на   согласную</a:t>
            </a:r>
          </a:p>
          <a:p>
            <a:pPr lvl="1"/>
            <a:r>
              <a:rPr lang="en-US" sz="2400" dirty="0" smtClean="0">
                <a:solidFill>
                  <a:srgbClr val="0070C0"/>
                </a:solidFill>
              </a:rPr>
              <a:t>a book</a:t>
            </a:r>
          </a:p>
          <a:p>
            <a:pPr lvl="1"/>
            <a:r>
              <a:rPr lang="en-US" sz="2400" dirty="0" smtClean="0">
                <a:solidFill>
                  <a:srgbClr val="0070C0"/>
                </a:solidFill>
              </a:rPr>
              <a:t>a window</a:t>
            </a:r>
          </a:p>
          <a:p>
            <a:pPr lvl="1"/>
            <a:r>
              <a:rPr lang="en-US" sz="2400" dirty="0" smtClean="0">
                <a:solidFill>
                  <a:srgbClr val="0070C0"/>
                </a:solidFill>
              </a:rPr>
              <a:t>a horse</a:t>
            </a:r>
          </a:p>
          <a:p>
            <a:pPr lvl="1">
              <a:buNone/>
            </a:pPr>
            <a:endParaRPr lang="en-US" sz="2400" dirty="0" smtClean="0"/>
          </a:p>
          <a:p>
            <a:r>
              <a:rPr lang="en-US" sz="2800" dirty="0" smtClean="0">
                <a:solidFill>
                  <a:srgbClr val="000099"/>
                </a:solidFill>
              </a:rPr>
              <a:t>AN</a:t>
            </a:r>
            <a:r>
              <a:rPr lang="en-US" sz="2800" dirty="0" smtClean="0"/>
              <a:t> </a:t>
            </a:r>
            <a:r>
              <a:rPr lang="ru-RU" sz="2800" dirty="0" smtClean="0"/>
              <a:t>перед  существительными на   гласную</a:t>
            </a:r>
            <a:r>
              <a:rPr lang="en-US" sz="2800" dirty="0" smtClean="0"/>
              <a:t> (</a:t>
            </a:r>
            <a:r>
              <a:rPr lang="en-US" sz="2800" dirty="0" smtClean="0">
                <a:solidFill>
                  <a:srgbClr val="FF0000"/>
                </a:solidFill>
              </a:rPr>
              <a:t>a, e, o, </a:t>
            </a:r>
            <a:r>
              <a:rPr lang="en-US" sz="2800" dirty="0" err="1" smtClean="0">
                <a:solidFill>
                  <a:srgbClr val="FF0000"/>
                </a:solidFill>
              </a:rPr>
              <a:t>i</a:t>
            </a:r>
            <a:r>
              <a:rPr lang="en-US" sz="2800" dirty="0" smtClean="0">
                <a:solidFill>
                  <a:srgbClr val="FF0000"/>
                </a:solidFill>
              </a:rPr>
              <a:t>, u)</a:t>
            </a:r>
            <a:endParaRPr lang="en-US" sz="2800" dirty="0" smtClean="0"/>
          </a:p>
          <a:p>
            <a:pPr lvl="1"/>
            <a:r>
              <a:rPr lang="en-US" sz="2400" dirty="0" smtClean="0">
                <a:solidFill>
                  <a:srgbClr val="0070C0"/>
                </a:solidFill>
              </a:rPr>
              <a:t>an apple</a:t>
            </a:r>
          </a:p>
          <a:p>
            <a:pPr lvl="1"/>
            <a:r>
              <a:rPr lang="en-US" sz="2400" dirty="0" smtClean="0">
                <a:solidFill>
                  <a:srgbClr val="0070C0"/>
                </a:solidFill>
              </a:rPr>
              <a:t>an office</a:t>
            </a:r>
          </a:p>
          <a:p>
            <a:pPr lvl="1"/>
            <a:r>
              <a:rPr lang="en-US" sz="2400" dirty="0" smtClean="0">
                <a:solidFill>
                  <a:srgbClr val="0070C0"/>
                </a:solidFill>
              </a:rPr>
              <a:t>an elephant</a:t>
            </a:r>
          </a:p>
          <a:p>
            <a:r>
              <a:rPr lang="ru-RU" sz="2700" dirty="0" smtClean="0">
                <a:solidFill>
                  <a:srgbClr val="0070C0"/>
                </a:solidFill>
              </a:rPr>
              <a:t>Исключение : </a:t>
            </a:r>
            <a:r>
              <a:rPr lang="en-US" sz="2700" dirty="0" smtClean="0">
                <a:solidFill>
                  <a:srgbClr val="C00000"/>
                </a:solidFill>
              </a:rPr>
              <a:t>an hour </a:t>
            </a:r>
            <a:endParaRPr lang="ru-RU" sz="27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32"/>
          </a:xfrm>
        </p:spPr>
        <p:txBody>
          <a:bodyPr/>
          <a:lstStyle/>
          <a:p>
            <a:r>
              <a:rPr lang="ru-RU" dirty="0" smtClean="0">
                <a:solidFill>
                  <a:srgbClr val="000099"/>
                </a:solidFill>
              </a:rPr>
              <a:t>Применение артикля </a:t>
            </a:r>
            <a:r>
              <a:rPr lang="en-US" dirty="0" smtClean="0">
                <a:solidFill>
                  <a:srgbClr val="C00000"/>
                </a:solidFill>
              </a:rPr>
              <a:t>A / AN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71546"/>
            <a:ext cx="7467600" cy="5402406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При первом упоминании в тексте. 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Jack is </a:t>
            </a:r>
            <a:r>
              <a:rPr lang="en-US" u="sng" dirty="0" smtClean="0">
                <a:solidFill>
                  <a:srgbClr val="0070C0"/>
                </a:solidFill>
              </a:rPr>
              <a:t>a</a:t>
            </a:r>
            <a:r>
              <a:rPr lang="en-US" dirty="0" smtClean="0">
                <a:solidFill>
                  <a:srgbClr val="0070C0"/>
                </a:solidFill>
              </a:rPr>
              <a:t> student.</a:t>
            </a:r>
          </a:p>
          <a:p>
            <a:r>
              <a:rPr lang="ru-RU" dirty="0" smtClean="0"/>
              <a:t>При указании на существительное неизвестное нам.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He has got </a:t>
            </a:r>
            <a:r>
              <a:rPr lang="en-US" u="sng" dirty="0" smtClean="0">
                <a:solidFill>
                  <a:srgbClr val="0070C0"/>
                </a:solidFill>
              </a:rPr>
              <a:t>a</a:t>
            </a:r>
            <a:r>
              <a:rPr lang="en-US" dirty="0" smtClean="0">
                <a:solidFill>
                  <a:srgbClr val="0070C0"/>
                </a:solidFill>
              </a:rPr>
              <a:t> camera.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She is waiting for </a:t>
            </a:r>
            <a:r>
              <a:rPr lang="en-US" u="sng" dirty="0" smtClean="0">
                <a:solidFill>
                  <a:srgbClr val="0070C0"/>
                </a:solidFill>
              </a:rPr>
              <a:t>a</a:t>
            </a:r>
            <a:r>
              <a:rPr lang="en-US" dirty="0" smtClean="0">
                <a:solidFill>
                  <a:srgbClr val="0070C0"/>
                </a:solidFill>
              </a:rPr>
              <a:t> bus.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It’s </a:t>
            </a:r>
            <a:r>
              <a:rPr lang="en-US" u="sng" dirty="0" smtClean="0">
                <a:solidFill>
                  <a:srgbClr val="0070C0"/>
                </a:solidFill>
              </a:rPr>
              <a:t>a</a:t>
            </a:r>
            <a:r>
              <a:rPr lang="en-US" dirty="0" smtClean="0">
                <a:solidFill>
                  <a:srgbClr val="0070C0"/>
                </a:solidFill>
              </a:rPr>
              <a:t> nice day.</a:t>
            </a:r>
          </a:p>
          <a:p>
            <a:r>
              <a:rPr lang="ru-RU" dirty="0" smtClean="0"/>
              <a:t>При перечислении предметов.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I have got </a:t>
            </a:r>
            <a:r>
              <a:rPr lang="en-US" u="sng" dirty="0" smtClean="0">
                <a:solidFill>
                  <a:srgbClr val="0070C0"/>
                </a:solidFill>
              </a:rPr>
              <a:t>a</a:t>
            </a:r>
            <a:r>
              <a:rPr lang="en-US" dirty="0" smtClean="0">
                <a:solidFill>
                  <a:srgbClr val="0070C0"/>
                </a:solidFill>
              </a:rPr>
              <a:t> CD player, </a:t>
            </a:r>
            <a:r>
              <a:rPr lang="en-US" u="sng" dirty="0" smtClean="0">
                <a:solidFill>
                  <a:srgbClr val="0070C0"/>
                </a:solidFill>
              </a:rPr>
              <a:t>a</a:t>
            </a:r>
            <a:r>
              <a:rPr lang="en-US" dirty="0" smtClean="0">
                <a:solidFill>
                  <a:srgbClr val="0070C0"/>
                </a:solidFill>
              </a:rPr>
              <a:t> bike and </a:t>
            </a:r>
            <a:r>
              <a:rPr lang="en-US" u="sng" dirty="0" smtClean="0">
                <a:solidFill>
                  <a:srgbClr val="0070C0"/>
                </a:solidFill>
              </a:rPr>
              <a:t>a</a:t>
            </a:r>
            <a:r>
              <a:rPr lang="en-US" dirty="0" smtClean="0">
                <a:solidFill>
                  <a:srgbClr val="0070C0"/>
                </a:solidFill>
              </a:rPr>
              <a:t> skateboard.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He eats </a:t>
            </a:r>
            <a:r>
              <a:rPr lang="en-US" u="sng" dirty="0" smtClean="0">
                <a:solidFill>
                  <a:srgbClr val="0070C0"/>
                </a:solidFill>
              </a:rPr>
              <a:t>an</a:t>
            </a:r>
            <a:r>
              <a:rPr lang="en-US" dirty="0" smtClean="0">
                <a:solidFill>
                  <a:srgbClr val="0070C0"/>
                </a:solidFill>
              </a:rPr>
              <a:t> apple and </a:t>
            </a:r>
            <a:r>
              <a:rPr lang="en-US" u="sng" dirty="0" smtClean="0">
                <a:solidFill>
                  <a:srgbClr val="0070C0"/>
                </a:solidFill>
              </a:rPr>
              <a:t>a</a:t>
            </a:r>
            <a:r>
              <a:rPr lang="en-US" dirty="0" smtClean="0">
                <a:solidFill>
                  <a:srgbClr val="0070C0"/>
                </a:solidFill>
              </a:rPr>
              <a:t> sandwich every morning.</a:t>
            </a:r>
            <a:endParaRPr lang="ru-RU" dirty="0" smtClean="0">
              <a:solidFill>
                <a:srgbClr val="0070C0"/>
              </a:solidFill>
            </a:endParaRPr>
          </a:p>
          <a:p>
            <a:r>
              <a:rPr lang="ru-RU" dirty="0" smtClean="0"/>
              <a:t> С профессиями.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I’m </a:t>
            </a:r>
            <a:r>
              <a:rPr lang="en-US" u="sng" dirty="0" smtClean="0">
                <a:solidFill>
                  <a:srgbClr val="0070C0"/>
                </a:solidFill>
              </a:rPr>
              <a:t>a</a:t>
            </a:r>
            <a:r>
              <a:rPr lang="en-US" dirty="0" smtClean="0">
                <a:solidFill>
                  <a:srgbClr val="0070C0"/>
                </a:solidFill>
              </a:rPr>
              <a:t> dentist.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She’s </a:t>
            </a:r>
            <a:r>
              <a:rPr lang="en-US" u="sng" dirty="0" smtClean="0">
                <a:solidFill>
                  <a:srgbClr val="0070C0"/>
                </a:solidFill>
              </a:rPr>
              <a:t>a</a:t>
            </a:r>
            <a:r>
              <a:rPr lang="en-US" dirty="0" smtClean="0">
                <a:solidFill>
                  <a:srgbClr val="0070C0"/>
                </a:solidFill>
              </a:rPr>
              <a:t> painter.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He’s </a:t>
            </a:r>
            <a:r>
              <a:rPr lang="en-US" u="sng" dirty="0" smtClean="0">
                <a:solidFill>
                  <a:srgbClr val="0070C0"/>
                </a:solidFill>
              </a:rPr>
              <a:t>an</a:t>
            </a:r>
            <a:r>
              <a:rPr lang="en-US" dirty="0" smtClean="0">
                <a:solidFill>
                  <a:srgbClr val="0070C0"/>
                </a:solidFill>
              </a:rPr>
              <a:t> engineer.</a:t>
            </a:r>
            <a:endParaRPr lang="ru-RU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6908"/>
          </a:xfrm>
        </p:spPr>
        <p:txBody>
          <a:bodyPr/>
          <a:lstStyle/>
          <a:p>
            <a:r>
              <a:rPr lang="ru-RU" dirty="0" smtClean="0">
                <a:solidFill>
                  <a:srgbClr val="000099"/>
                </a:solidFill>
              </a:rPr>
              <a:t>Применение артикля </a:t>
            </a:r>
            <a:r>
              <a:rPr lang="en-US" dirty="0" smtClean="0">
                <a:solidFill>
                  <a:srgbClr val="C00000"/>
                </a:solidFill>
              </a:rPr>
              <a:t>A / AN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85860"/>
            <a:ext cx="7615262" cy="5188092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Когда перед существительным стоит прилагательное его характеризующее.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Rome is </a:t>
            </a:r>
            <a:r>
              <a:rPr lang="en-US" u="sng" dirty="0" smtClean="0">
                <a:solidFill>
                  <a:srgbClr val="0070C0"/>
                </a:solidFill>
              </a:rPr>
              <a:t>a big </a:t>
            </a:r>
            <a:r>
              <a:rPr lang="en-US" dirty="0" smtClean="0">
                <a:solidFill>
                  <a:srgbClr val="0070C0"/>
                </a:solidFill>
              </a:rPr>
              <a:t>city in Italy.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I need </a:t>
            </a:r>
            <a:r>
              <a:rPr lang="en-US" u="sng" dirty="0" smtClean="0">
                <a:solidFill>
                  <a:srgbClr val="0070C0"/>
                </a:solidFill>
              </a:rPr>
              <a:t>a new </a:t>
            </a:r>
            <a:r>
              <a:rPr lang="en-US" dirty="0" smtClean="0">
                <a:solidFill>
                  <a:srgbClr val="0070C0"/>
                </a:solidFill>
              </a:rPr>
              <a:t>car.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She is writing </a:t>
            </a:r>
            <a:r>
              <a:rPr lang="en-US" u="sng" dirty="0" smtClean="0">
                <a:solidFill>
                  <a:srgbClr val="0070C0"/>
                </a:solidFill>
              </a:rPr>
              <a:t>a long </a:t>
            </a:r>
            <a:r>
              <a:rPr lang="en-US" dirty="0" smtClean="0">
                <a:solidFill>
                  <a:srgbClr val="0070C0"/>
                </a:solidFill>
              </a:rPr>
              <a:t>letter.</a:t>
            </a:r>
            <a:endParaRPr lang="ru-RU" dirty="0" smtClean="0">
              <a:solidFill>
                <a:srgbClr val="0070C0"/>
              </a:solidFill>
            </a:endParaRPr>
          </a:p>
          <a:p>
            <a:r>
              <a:rPr lang="ru-RU" dirty="0" smtClean="0"/>
              <a:t>В восклицаниях.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What </a:t>
            </a:r>
            <a:r>
              <a:rPr lang="en-US" u="sng" dirty="0" smtClean="0">
                <a:solidFill>
                  <a:srgbClr val="0070C0"/>
                </a:solidFill>
              </a:rPr>
              <a:t>a</a:t>
            </a:r>
            <a:r>
              <a:rPr lang="en-US" dirty="0" smtClean="0">
                <a:solidFill>
                  <a:srgbClr val="0070C0"/>
                </a:solidFill>
              </a:rPr>
              <a:t> wonderful day!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What </a:t>
            </a:r>
            <a:r>
              <a:rPr lang="en-US" u="sng" dirty="0" smtClean="0">
                <a:solidFill>
                  <a:srgbClr val="0070C0"/>
                </a:solidFill>
              </a:rPr>
              <a:t>a</a:t>
            </a:r>
            <a:r>
              <a:rPr lang="en-US" dirty="0" smtClean="0">
                <a:solidFill>
                  <a:srgbClr val="0070C0"/>
                </a:solidFill>
              </a:rPr>
              <a:t> good boy!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What </a:t>
            </a:r>
            <a:r>
              <a:rPr lang="en-US" u="sng" dirty="0" smtClean="0">
                <a:solidFill>
                  <a:srgbClr val="0070C0"/>
                </a:solidFill>
              </a:rPr>
              <a:t>a</a:t>
            </a:r>
            <a:r>
              <a:rPr lang="en-US" dirty="0" smtClean="0">
                <a:solidFill>
                  <a:srgbClr val="0070C0"/>
                </a:solidFill>
              </a:rPr>
              <a:t> pity!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Не употребляется с неисчисляемыми существительными!</a:t>
            </a:r>
          </a:p>
          <a:p>
            <a:pPr lvl="1"/>
            <a:r>
              <a:rPr lang="en-US" dirty="0" smtClean="0">
                <a:solidFill>
                  <a:srgbClr val="000066"/>
                </a:solidFill>
              </a:rPr>
              <a:t>Water, rain, air, rice, salt, oil, plastic, money, music, meat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We need </a:t>
            </a:r>
            <a:r>
              <a:rPr lang="en-US" u="sng" dirty="0" smtClean="0">
                <a:solidFill>
                  <a:srgbClr val="0070C0"/>
                </a:solidFill>
              </a:rPr>
              <a:t>  </a:t>
            </a:r>
            <a:r>
              <a:rPr lang="en-US" dirty="0" smtClean="0">
                <a:solidFill>
                  <a:srgbClr val="0070C0"/>
                </a:solidFill>
              </a:rPr>
              <a:t>fresh water.</a:t>
            </a:r>
            <a:endParaRPr lang="ru-RU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6908"/>
          </a:xfrm>
        </p:spPr>
        <p:txBody>
          <a:bodyPr/>
          <a:lstStyle/>
          <a:p>
            <a:r>
              <a:rPr lang="ru-RU" dirty="0" smtClean="0">
                <a:solidFill>
                  <a:srgbClr val="000099"/>
                </a:solidFill>
              </a:rPr>
              <a:t>Применение артикля </a:t>
            </a:r>
            <a:r>
              <a:rPr lang="en-US" dirty="0" smtClean="0">
                <a:solidFill>
                  <a:srgbClr val="C00000"/>
                </a:solidFill>
              </a:rPr>
              <a:t>THE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4422"/>
            <a:ext cx="7467600" cy="5259530"/>
          </a:xfrm>
        </p:spPr>
        <p:txBody>
          <a:bodyPr/>
          <a:lstStyle/>
          <a:p>
            <a:r>
              <a:rPr lang="ru-RU" dirty="0" smtClean="0"/>
              <a:t>При втором и последующем упоминании в тексте. 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Jack is a student.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He goes to a university. </a:t>
            </a:r>
            <a:r>
              <a:rPr lang="en-US" u="sng" dirty="0" smtClean="0">
                <a:solidFill>
                  <a:srgbClr val="0070C0"/>
                </a:solidFill>
              </a:rPr>
              <a:t>The </a:t>
            </a:r>
            <a:r>
              <a:rPr lang="en-US" dirty="0" smtClean="0">
                <a:solidFill>
                  <a:srgbClr val="0070C0"/>
                </a:solidFill>
              </a:rPr>
              <a:t>university is near his house.</a:t>
            </a:r>
          </a:p>
          <a:p>
            <a:r>
              <a:rPr lang="ru-RU" dirty="0" smtClean="0"/>
              <a:t>При указании на существительное известное нам.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I’m going to clean </a:t>
            </a:r>
            <a:r>
              <a:rPr lang="en-US" u="sng" dirty="0" smtClean="0">
                <a:solidFill>
                  <a:srgbClr val="0070C0"/>
                </a:solidFill>
              </a:rPr>
              <a:t>the</a:t>
            </a:r>
            <a:r>
              <a:rPr lang="en-US" dirty="0" smtClean="0">
                <a:solidFill>
                  <a:srgbClr val="0070C0"/>
                </a:solidFill>
              </a:rPr>
              <a:t> car tomorrow. ( = my car).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I wrote to her but </a:t>
            </a:r>
            <a:r>
              <a:rPr lang="en-US" u="sng" dirty="0" smtClean="0">
                <a:solidFill>
                  <a:srgbClr val="0070C0"/>
                </a:solidFill>
              </a:rPr>
              <a:t>the</a:t>
            </a:r>
            <a:r>
              <a:rPr lang="en-US" dirty="0" smtClean="0">
                <a:solidFill>
                  <a:srgbClr val="0070C0"/>
                </a:solidFill>
              </a:rPr>
              <a:t> letter never arrived.</a:t>
            </a:r>
          </a:p>
          <a:p>
            <a:r>
              <a:rPr lang="ru-RU" dirty="0" smtClean="0"/>
              <a:t>С существительными единственными в своем роде. </a:t>
            </a:r>
            <a:r>
              <a:rPr lang="en-US" dirty="0" smtClean="0">
                <a:solidFill>
                  <a:srgbClr val="000066"/>
                </a:solidFill>
              </a:rPr>
              <a:t>(the sun, the moon, the world, the sky…)</a:t>
            </a:r>
            <a:endParaRPr lang="ru-RU" dirty="0" smtClean="0">
              <a:solidFill>
                <a:srgbClr val="000066"/>
              </a:solidFill>
            </a:endParaRPr>
          </a:p>
          <a:p>
            <a:pPr lvl="1"/>
            <a:r>
              <a:rPr lang="en-US" u="sng" dirty="0" smtClean="0">
                <a:solidFill>
                  <a:srgbClr val="0070C0"/>
                </a:solidFill>
              </a:rPr>
              <a:t>The sun </a:t>
            </a:r>
            <a:r>
              <a:rPr lang="en-US" dirty="0" smtClean="0">
                <a:solidFill>
                  <a:srgbClr val="0070C0"/>
                </a:solidFill>
              </a:rPr>
              <a:t>rises in </a:t>
            </a:r>
            <a:r>
              <a:rPr lang="en-US" u="sng" dirty="0" smtClean="0">
                <a:solidFill>
                  <a:srgbClr val="0070C0"/>
                </a:solidFill>
              </a:rPr>
              <a:t>the East.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Rome is </a:t>
            </a:r>
            <a:r>
              <a:rPr lang="en-US" u="sng" dirty="0" smtClean="0">
                <a:solidFill>
                  <a:srgbClr val="0070C0"/>
                </a:solidFill>
              </a:rPr>
              <a:t>the capital </a:t>
            </a:r>
            <a:r>
              <a:rPr lang="en-US" dirty="0" smtClean="0">
                <a:solidFill>
                  <a:srgbClr val="0070C0"/>
                </a:solidFill>
              </a:rPr>
              <a:t>of Italy.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What is </a:t>
            </a:r>
            <a:r>
              <a:rPr lang="en-US" u="sng" dirty="0" smtClean="0">
                <a:solidFill>
                  <a:srgbClr val="0070C0"/>
                </a:solidFill>
              </a:rPr>
              <a:t>the largest island </a:t>
            </a:r>
            <a:r>
              <a:rPr lang="en-US" dirty="0" smtClean="0">
                <a:solidFill>
                  <a:srgbClr val="0070C0"/>
                </a:solidFill>
              </a:rPr>
              <a:t>in </a:t>
            </a:r>
            <a:r>
              <a:rPr lang="en-US" smtClean="0">
                <a:solidFill>
                  <a:srgbClr val="0070C0"/>
                </a:solidFill>
              </a:rPr>
              <a:t>the world?</a:t>
            </a:r>
            <a:endParaRPr lang="ru-RU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25470"/>
          </a:xfrm>
        </p:spPr>
        <p:txBody>
          <a:bodyPr/>
          <a:lstStyle/>
          <a:p>
            <a:r>
              <a:rPr lang="ru-RU" dirty="0" smtClean="0">
                <a:solidFill>
                  <a:srgbClr val="000099"/>
                </a:solidFill>
              </a:rPr>
              <a:t>Применение артикля </a:t>
            </a:r>
            <a:r>
              <a:rPr lang="en-US" dirty="0" smtClean="0">
                <a:solidFill>
                  <a:srgbClr val="C00000"/>
                </a:solidFill>
              </a:rPr>
              <a:t>THE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71546"/>
            <a:ext cx="7467600" cy="5643602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Когда известно, какая вещь, место или человек подразумевается. </a:t>
            </a:r>
          </a:p>
          <a:p>
            <a:pPr>
              <a:buNone/>
            </a:pPr>
            <a:r>
              <a:rPr lang="ru-RU" dirty="0" smtClean="0">
                <a:solidFill>
                  <a:srgbClr val="000066"/>
                </a:solidFill>
              </a:rPr>
              <a:t>	</a:t>
            </a:r>
            <a:r>
              <a:rPr lang="en-US" dirty="0" smtClean="0">
                <a:solidFill>
                  <a:srgbClr val="000066"/>
                </a:solidFill>
              </a:rPr>
              <a:t>the roof/ the garden/ the kitchen (of a house) 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‘Where is Tom?’ ‘In </a:t>
            </a:r>
            <a:r>
              <a:rPr lang="en-US" u="sng" dirty="0" smtClean="0">
                <a:solidFill>
                  <a:srgbClr val="0070C0"/>
                </a:solidFill>
              </a:rPr>
              <a:t>the</a:t>
            </a:r>
            <a:r>
              <a:rPr lang="en-US" dirty="0" smtClean="0">
                <a:solidFill>
                  <a:srgbClr val="0070C0"/>
                </a:solidFill>
              </a:rPr>
              <a:t> garden.’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Do you live far from </a:t>
            </a:r>
            <a:r>
              <a:rPr lang="en-US" u="sng" dirty="0" smtClean="0">
                <a:solidFill>
                  <a:srgbClr val="0070C0"/>
                </a:solidFill>
              </a:rPr>
              <a:t>the</a:t>
            </a:r>
            <a:r>
              <a:rPr lang="en-US" dirty="0" smtClean="0">
                <a:solidFill>
                  <a:srgbClr val="0070C0"/>
                </a:solidFill>
              </a:rPr>
              <a:t> centre?</a:t>
            </a:r>
            <a:endParaRPr lang="ru-RU" dirty="0" smtClean="0">
              <a:solidFill>
                <a:srgbClr val="0070C0"/>
              </a:solidFill>
            </a:endParaRP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Rome is </a:t>
            </a:r>
            <a:r>
              <a:rPr lang="en-US" u="sng" dirty="0" smtClean="0">
                <a:solidFill>
                  <a:srgbClr val="0070C0"/>
                </a:solidFill>
              </a:rPr>
              <a:t>the</a:t>
            </a:r>
            <a:r>
              <a:rPr lang="en-US" dirty="0" smtClean="0">
                <a:solidFill>
                  <a:srgbClr val="0070C0"/>
                </a:solidFill>
              </a:rPr>
              <a:t> capital of Italy.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Who is </a:t>
            </a:r>
            <a:r>
              <a:rPr lang="en-US" u="sng" dirty="0" smtClean="0">
                <a:solidFill>
                  <a:srgbClr val="0070C0"/>
                </a:solidFill>
              </a:rPr>
              <a:t>the</a:t>
            </a:r>
            <a:r>
              <a:rPr lang="en-US" dirty="0" smtClean="0">
                <a:solidFill>
                  <a:srgbClr val="0070C0"/>
                </a:solidFill>
              </a:rPr>
              <a:t> President of the USA?</a:t>
            </a:r>
          </a:p>
          <a:p>
            <a:r>
              <a:rPr lang="ru-RU" dirty="0" smtClean="0"/>
              <a:t>Когда перед существительным стоит прилагательное в превосходной степени.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It’s </a:t>
            </a:r>
            <a:r>
              <a:rPr lang="en-US" u="sng" dirty="0" smtClean="0">
                <a:solidFill>
                  <a:srgbClr val="0070C0"/>
                </a:solidFill>
              </a:rPr>
              <a:t>the best </a:t>
            </a:r>
            <a:r>
              <a:rPr lang="en-US" dirty="0" smtClean="0">
                <a:solidFill>
                  <a:srgbClr val="0070C0"/>
                </a:solidFill>
              </a:rPr>
              <a:t>hotel in our city.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This is </a:t>
            </a:r>
            <a:r>
              <a:rPr lang="en-US" u="sng" dirty="0" smtClean="0">
                <a:solidFill>
                  <a:srgbClr val="0070C0"/>
                </a:solidFill>
              </a:rPr>
              <a:t>the long</a:t>
            </a:r>
            <a:r>
              <a:rPr lang="en-US" dirty="0" smtClean="0">
                <a:solidFill>
                  <a:srgbClr val="0070C0"/>
                </a:solidFill>
              </a:rPr>
              <a:t>est way home.</a:t>
            </a:r>
            <a:endParaRPr lang="ru-RU" dirty="0" smtClean="0">
              <a:solidFill>
                <a:srgbClr val="0070C0"/>
              </a:solidFill>
            </a:endParaRPr>
          </a:p>
          <a:p>
            <a:r>
              <a:rPr lang="ru-RU" dirty="0" smtClean="0"/>
              <a:t>Когда перед существительным стоит порядковое числительное.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Monday is </a:t>
            </a:r>
            <a:r>
              <a:rPr lang="en-US" u="sng" dirty="0" smtClean="0">
                <a:solidFill>
                  <a:srgbClr val="0070C0"/>
                </a:solidFill>
              </a:rPr>
              <a:t>the first </a:t>
            </a:r>
            <a:r>
              <a:rPr lang="en-US" dirty="0" smtClean="0">
                <a:solidFill>
                  <a:srgbClr val="0070C0"/>
                </a:solidFill>
              </a:rPr>
              <a:t>working day.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Jane’s son is in </a:t>
            </a:r>
            <a:r>
              <a:rPr lang="en-US" u="sng" dirty="0" smtClean="0">
                <a:solidFill>
                  <a:srgbClr val="0070C0"/>
                </a:solidFill>
              </a:rPr>
              <a:t>the sixth </a:t>
            </a:r>
            <a:r>
              <a:rPr lang="en-US" dirty="0" smtClean="0">
                <a:solidFill>
                  <a:srgbClr val="0070C0"/>
                </a:solidFill>
              </a:rPr>
              <a:t>form.</a:t>
            </a:r>
          </a:p>
          <a:p>
            <a:endParaRPr lang="en-US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32"/>
          </a:xfrm>
        </p:spPr>
        <p:txBody>
          <a:bodyPr/>
          <a:lstStyle/>
          <a:p>
            <a:r>
              <a:rPr lang="en-US" dirty="0" smtClean="0">
                <a:solidFill>
                  <a:srgbClr val="000066"/>
                </a:solidFill>
              </a:rPr>
              <a:t>No article (</a:t>
            </a:r>
            <a:r>
              <a:rPr lang="en-US" dirty="0" smtClean="0">
                <a:solidFill>
                  <a:srgbClr val="000066"/>
                </a:solidFill>
                <a:latin typeface="Times New Roman"/>
                <a:cs typeface="Times New Roman"/>
              </a:rPr>
              <a:t>ø)    </a:t>
            </a:r>
            <a:r>
              <a:rPr lang="ru-RU" dirty="0" smtClean="0">
                <a:solidFill>
                  <a:srgbClr val="000066"/>
                </a:solidFill>
                <a:latin typeface="Times New Roman"/>
                <a:cs typeface="Times New Roman"/>
              </a:rPr>
              <a:t>      </a:t>
            </a:r>
            <a:r>
              <a:rPr lang="ru-RU" dirty="0" smtClean="0">
                <a:solidFill>
                  <a:srgbClr val="C00000"/>
                </a:solidFill>
                <a:latin typeface="Times New Roman"/>
                <a:cs typeface="Times New Roman"/>
              </a:rPr>
              <a:t>Отсутствие артикля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4422"/>
            <a:ext cx="7467600" cy="5259530"/>
          </a:xfrm>
        </p:spPr>
        <p:txBody>
          <a:bodyPr/>
          <a:lstStyle/>
          <a:p>
            <a:r>
              <a:rPr lang="ru-RU" dirty="0" smtClean="0"/>
              <a:t>Перед существительными во множественном числе.</a:t>
            </a:r>
          </a:p>
          <a:p>
            <a:pPr lvl="1"/>
            <a:r>
              <a:rPr lang="en-US" dirty="0" smtClean="0">
                <a:solidFill>
                  <a:srgbClr val="00B0F0"/>
                </a:solidFill>
              </a:rPr>
              <a:t>a car – </a:t>
            </a:r>
            <a:r>
              <a:rPr lang="en-US" dirty="0" smtClean="0">
                <a:solidFill>
                  <a:srgbClr val="FF0000"/>
                </a:solidFill>
                <a:latin typeface="Times New Roman"/>
                <a:cs typeface="Times New Roman"/>
              </a:rPr>
              <a:t>ø</a:t>
            </a:r>
            <a:r>
              <a:rPr lang="en-US" dirty="0" smtClean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lang="en-US" dirty="0" smtClean="0">
                <a:solidFill>
                  <a:srgbClr val="00B0F0"/>
                </a:solidFill>
              </a:rPr>
              <a:t>car</a:t>
            </a:r>
            <a:r>
              <a:rPr lang="en-US" u="sng" dirty="0" smtClean="0">
                <a:solidFill>
                  <a:srgbClr val="00B0F0"/>
                </a:solidFill>
              </a:rPr>
              <a:t>s</a:t>
            </a:r>
            <a:r>
              <a:rPr lang="en-US" dirty="0" smtClean="0">
                <a:solidFill>
                  <a:srgbClr val="00B0F0"/>
                </a:solidFill>
              </a:rPr>
              <a:t>, a house – </a:t>
            </a:r>
            <a:r>
              <a:rPr lang="en-US" dirty="0" smtClean="0">
                <a:solidFill>
                  <a:srgbClr val="FF0000"/>
                </a:solidFill>
                <a:latin typeface="Times New Roman"/>
                <a:cs typeface="Times New Roman"/>
              </a:rPr>
              <a:t>ø</a:t>
            </a:r>
            <a:r>
              <a:rPr lang="en-US" dirty="0" smtClean="0">
                <a:solidFill>
                  <a:srgbClr val="00B0F0"/>
                </a:solidFill>
              </a:rPr>
              <a:t> hous</a:t>
            </a:r>
            <a:r>
              <a:rPr lang="en-US" u="sng" dirty="0" smtClean="0">
                <a:solidFill>
                  <a:srgbClr val="00B0F0"/>
                </a:solidFill>
              </a:rPr>
              <a:t>es</a:t>
            </a:r>
            <a:r>
              <a:rPr lang="en-US" dirty="0" smtClean="0">
                <a:solidFill>
                  <a:srgbClr val="00B0F0"/>
                </a:solidFill>
              </a:rPr>
              <a:t>, a man - </a:t>
            </a:r>
            <a:r>
              <a:rPr lang="en-US" dirty="0" smtClean="0">
                <a:solidFill>
                  <a:srgbClr val="FF0000"/>
                </a:solidFill>
                <a:latin typeface="Times New Roman"/>
                <a:cs typeface="Times New Roman"/>
              </a:rPr>
              <a:t>ø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u="sng" dirty="0" smtClean="0">
                <a:solidFill>
                  <a:srgbClr val="00B0F0"/>
                </a:solidFill>
              </a:rPr>
              <a:t>men</a:t>
            </a:r>
            <a:endParaRPr lang="ru-RU" u="sng" dirty="0" smtClean="0">
              <a:solidFill>
                <a:srgbClr val="00B0F0"/>
              </a:solidFill>
            </a:endParaRPr>
          </a:p>
          <a:p>
            <a:r>
              <a:rPr lang="ru-RU" dirty="0" smtClean="0"/>
              <a:t>Если перед существительным стоит притяжательное или указательное местоимение.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00B0F0"/>
                </a:solidFill>
              </a:rPr>
              <a:t>My car, his house, that man</a:t>
            </a:r>
            <a:endParaRPr lang="ru-RU" dirty="0" smtClean="0">
              <a:solidFill>
                <a:srgbClr val="00B0F0"/>
              </a:solidFill>
            </a:endParaRPr>
          </a:p>
          <a:p>
            <a:r>
              <a:rPr lang="ru-RU" dirty="0" smtClean="0"/>
              <a:t>Если перед существительным стоит  числительное.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00B0F0"/>
                </a:solidFill>
              </a:rPr>
              <a:t>one car, two houses, three men</a:t>
            </a:r>
            <a:endParaRPr lang="ru-RU" dirty="0" smtClean="0"/>
          </a:p>
          <a:p>
            <a:r>
              <a:rPr lang="ru-RU" dirty="0" smtClean="0"/>
              <a:t>Перед именами и фамилиями.</a:t>
            </a:r>
            <a:endParaRPr lang="en-US" dirty="0" smtClean="0"/>
          </a:p>
          <a:p>
            <a:pPr lvl="1"/>
            <a:r>
              <a:rPr lang="en-US" dirty="0" smtClean="0"/>
              <a:t>James Bond, John Smith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32"/>
          </a:xfrm>
        </p:spPr>
        <p:txBody>
          <a:bodyPr/>
          <a:lstStyle/>
          <a:p>
            <a:r>
              <a:rPr lang="en-US" dirty="0" smtClean="0">
                <a:solidFill>
                  <a:srgbClr val="000066"/>
                </a:solidFill>
              </a:rPr>
              <a:t>Write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C00000"/>
                </a:solidFill>
              </a:rPr>
              <a:t>a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0066"/>
                </a:solidFill>
              </a:rPr>
              <a:t>or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C00000"/>
                </a:solidFill>
              </a:rPr>
              <a:t>an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357298"/>
            <a:ext cx="7467600" cy="4286280"/>
          </a:xfrm>
        </p:spPr>
        <p:txBody>
          <a:bodyPr numCol="2">
            <a:normAutofit/>
          </a:bodyPr>
          <a:lstStyle/>
          <a:p>
            <a:r>
              <a:rPr lang="en-US" i="1" dirty="0" smtClean="0">
                <a:solidFill>
                  <a:srgbClr val="C00000"/>
                </a:solidFill>
              </a:rPr>
              <a:t>a</a:t>
            </a:r>
            <a:r>
              <a:rPr lang="en-US" dirty="0" smtClean="0"/>
              <a:t> book</a:t>
            </a:r>
          </a:p>
          <a:p>
            <a:r>
              <a:rPr lang="en-US" i="1" dirty="0" smtClean="0">
                <a:solidFill>
                  <a:srgbClr val="C00000"/>
                </a:solidFill>
              </a:rPr>
              <a:t>an </a:t>
            </a:r>
            <a:r>
              <a:rPr lang="en-US" dirty="0" smtClean="0"/>
              <a:t>old book</a:t>
            </a:r>
          </a:p>
          <a:p>
            <a:r>
              <a:rPr lang="en-US" dirty="0" smtClean="0"/>
              <a:t>… balcony</a:t>
            </a:r>
          </a:p>
          <a:p>
            <a:r>
              <a:rPr lang="en-US" dirty="0" smtClean="0"/>
              <a:t>… game</a:t>
            </a:r>
          </a:p>
          <a:p>
            <a:r>
              <a:rPr lang="en-US" dirty="0" smtClean="0"/>
              <a:t>… airport</a:t>
            </a:r>
          </a:p>
          <a:p>
            <a:r>
              <a:rPr lang="en-US" dirty="0" smtClean="0"/>
              <a:t>… restaurant</a:t>
            </a:r>
          </a:p>
          <a:p>
            <a:r>
              <a:rPr lang="en-US" dirty="0" smtClean="0"/>
              <a:t>… university</a:t>
            </a:r>
          </a:p>
          <a:p>
            <a:r>
              <a:rPr lang="en-US" dirty="0" smtClean="0"/>
              <a:t>… Chinese restaurant</a:t>
            </a:r>
          </a:p>
          <a:p>
            <a:r>
              <a:rPr lang="en-US" dirty="0" smtClean="0"/>
              <a:t>… Indian restaurant</a:t>
            </a:r>
          </a:p>
          <a:p>
            <a:r>
              <a:rPr lang="en-US" dirty="0" smtClean="0"/>
              <a:t>… question</a:t>
            </a:r>
          </a:p>
          <a:p>
            <a:r>
              <a:rPr lang="en-US" dirty="0" smtClean="0"/>
              <a:t>… important question</a:t>
            </a:r>
          </a:p>
          <a:p>
            <a:r>
              <a:rPr lang="en-US" dirty="0" smtClean="0"/>
              <a:t>… organization</a:t>
            </a:r>
          </a:p>
          <a:p>
            <a:r>
              <a:rPr lang="en-US" dirty="0" smtClean="0"/>
              <a:t>… hamburger</a:t>
            </a:r>
          </a:p>
          <a:p>
            <a:r>
              <a:rPr lang="en-US" dirty="0" smtClean="0"/>
              <a:t>… accident</a:t>
            </a:r>
          </a:p>
          <a:p>
            <a:r>
              <a:rPr lang="en-US" dirty="0" smtClean="0"/>
              <a:t>… bad accident</a:t>
            </a:r>
          </a:p>
          <a:p>
            <a:r>
              <a:rPr lang="en-US" dirty="0" smtClean="0"/>
              <a:t>… economic problem</a:t>
            </a:r>
          </a:p>
          <a:p>
            <a:r>
              <a:rPr lang="en-US" dirty="0" smtClean="0"/>
              <a:t>… evening</a:t>
            </a:r>
          </a:p>
          <a:p>
            <a:r>
              <a:rPr lang="en-US" dirty="0" smtClean="0"/>
              <a:t>… nice evening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76A45A322ADF54E8DF78AD1A221A156" ma:contentTypeVersion="1" ma:contentTypeDescription="Создание документа." ma:contentTypeScope="" ma:versionID="4fe46d2cdc00c5c6c71b2ff56ef84cd2">
  <xsd:schema xmlns:xsd="http://www.w3.org/2001/XMLSchema" xmlns:xs="http://www.w3.org/2001/XMLSchema" xmlns:p="http://schemas.microsoft.com/office/2006/metadata/properties" xmlns:ns2="c71519f2-859d-46c1-a1b6-2941efed936d" targetNamespace="http://schemas.microsoft.com/office/2006/metadata/properties" ma:root="true" ma:fieldsID="8d8ae606f9f21459115ac0c95d74bcae" ns2:_="">
    <xsd:import namespace="c71519f2-859d-46c1-a1b6-2941efed936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1519f2-859d-46c1-a1b6-2941efed936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c71519f2-859d-46c1-a1b6-2941efed936d">T4CTUPCNHN5M-645759840-948</_dlc_DocId>
    <_dlc_DocIdUrl xmlns="c71519f2-859d-46c1-a1b6-2941efed936d">
      <Url>http://edu-sps.koiro.local/chuhloma/jarov/ger/_layouts/15/DocIdRedir.aspx?ID=T4CTUPCNHN5M-645759840-948</Url>
      <Description>T4CTUPCNHN5M-645759840-948</Description>
    </_dlc_DocIdUrl>
  </documentManagement>
</p:properties>
</file>

<file path=customXml/itemProps1.xml><?xml version="1.0" encoding="utf-8"?>
<ds:datastoreItem xmlns:ds="http://schemas.openxmlformats.org/officeDocument/2006/customXml" ds:itemID="{E1B1F56E-E12A-4889-B4FA-64A9A340038F}"/>
</file>

<file path=customXml/itemProps2.xml><?xml version="1.0" encoding="utf-8"?>
<ds:datastoreItem xmlns:ds="http://schemas.openxmlformats.org/officeDocument/2006/customXml" ds:itemID="{2338CB03-6260-45D6-9270-6AFD0D7D916D}"/>
</file>

<file path=customXml/itemProps3.xml><?xml version="1.0" encoding="utf-8"?>
<ds:datastoreItem xmlns:ds="http://schemas.openxmlformats.org/officeDocument/2006/customXml" ds:itemID="{77103AE9-B83E-4873-99C6-EC433AB3A419}"/>
</file>

<file path=customXml/itemProps4.xml><?xml version="1.0" encoding="utf-8"?>
<ds:datastoreItem xmlns:ds="http://schemas.openxmlformats.org/officeDocument/2006/customXml" ds:itemID="{78E0F9C6-AB3C-4E22-BBD9-0A88A39AE553}"/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1730</TotalTime>
  <Words>1689</Words>
  <Application>Microsoft Office PowerPoint</Application>
  <PresentationFormat>Экран (4:3)</PresentationFormat>
  <Paragraphs>269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Эркер</vt:lpstr>
      <vt:lpstr>articles</vt:lpstr>
      <vt:lpstr>Articles  </vt:lpstr>
      <vt:lpstr>a / an</vt:lpstr>
      <vt:lpstr>Применение артикля A / AN</vt:lpstr>
      <vt:lpstr>Применение артикля A / AN</vt:lpstr>
      <vt:lpstr>Применение артикля THE</vt:lpstr>
      <vt:lpstr>Применение артикля THE</vt:lpstr>
      <vt:lpstr>No article (ø)          Отсутствие артикля</vt:lpstr>
      <vt:lpstr>Write a or an</vt:lpstr>
      <vt:lpstr>Write sentences, use a or an</vt:lpstr>
      <vt:lpstr>use a / an or the</vt:lpstr>
      <vt:lpstr>Write sentences, use a /an or the where necessary.</vt:lpstr>
      <vt:lpstr>Other ways of using articles</vt:lpstr>
      <vt:lpstr>Применение артикля THE</vt:lpstr>
      <vt:lpstr>Применение артикля THE</vt:lpstr>
      <vt:lpstr>Применение артикля THE</vt:lpstr>
      <vt:lpstr>Случаи употребления   No article (ø)</vt:lpstr>
      <vt:lpstr>Случаи употребления   No article (ø)</vt:lpstr>
      <vt:lpstr>Complete the sentences. Use the if necessary.</vt:lpstr>
      <vt:lpstr>Write sentences, use the where necessary.</vt:lpstr>
      <vt:lpstr>Read the sentences and cross out odd words.</vt:lpstr>
      <vt:lpstr>Articles with names of places.</vt:lpstr>
      <vt:lpstr>Articles with names of places.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articles</dc:title>
  <dc:creator>1</dc:creator>
  <cp:lastModifiedBy>виктория николаева</cp:lastModifiedBy>
  <cp:revision>46</cp:revision>
  <dcterms:created xsi:type="dcterms:W3CDTF">2009-07-29T09:04:10Z</dcterms:created>
  <dcterms:modified xsi:type="dcterms:W3CDTF">2020-04-07T14:10:01Z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0x010100576A45A322ADF54E8DF78AD1A221A156</vt:lpwstr>
  </property>
  <property fmtid="{D5CDD505-2E9C-101B-9397-08002B2CF9AE}" pid="3" name="_dlc_DocIdItemGuid">
    <vt:lpwstr>45eeeace-82de-41de-bbd0-b480fcc22616</vt:lpwstr>
  </property>
</Properties>
</file>