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9" r:id="rId5"/>
    <p:sldId id="277" r:id="rId6"/>
    <p:sldId id="280" r:id="rId7"/>
    <p:sldId id="281" r:id="rId8"/>
    <p:sldId id="282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D39DD3-27D6-4A97-9352-BBC9A66F8AAB}">
          <p14:sldIdLst>
            <p14:sldId id="256"/>
            <p14:sldId id="257"/>
            <p14:sldId id="274"/>
            <p14:sldId id="279"/>
            <p14:sldId id="277"/>
            <p14:sldId id="280"/>
            <p14:sldId id="281"/>
            <p14:sldId id="282"/>
          </p14:sldIdLst>
        </p14:section>
        <p14:section name="Раздел без заголовка" id="{6C81CEAC-89C7-4AEA-9F14-900AD38E12D2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556" autoAdjust="0"/>
  </p:normalViewPr>
  <p:slideViewPr>
    <p:cSldViewPr>
      <p:cViewPr>
        <p:scale>
          <a:sx n="69" d="100"/>
          <a:sy n="69" d="100"/>
        </p:scale>
        <p:origin x="-120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77E2-F0ED-4EB3-A663-0AF14447F8F3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88DB-C892-4989-9792-5EF682E744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1465376982_17.png"/>
          <p:cNvPicPr>
            <a:picLocks noChangeAspect="1"/>
          </p:cNvPicPr>
          <p:nvPr userDrawn="1"/>
        </p:nvPicPr>
        <p:blipFill>
          <a:blip r:embed="rId2"/>
          <a:srcRect l="17649"/>
          <a:stretch>
            <a:fillRect/>
          </a:stretch>
        </p:blipFill>
        <p:spPr>
          <a:xfrm>
            <a:off x="142844" y="190478"/>
            <a:ext cx="1857388" cy="6477045"/>
          </a:xfrm>
          <a:prstGeom prst="rect">
            <a:avLst/>
          </a:prstGeom>
        </p:spPr>
      </p:pic>
      <p:pic>
        <p:nvPicPr>
          <p:cNvPr id="9" name="Рисунок 8" descr="1954441_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0" y="5588000"/>
            <a:ext cx="952500" cy="1270000"/>
          </a:xfrm>
          <a:prstGeom prst="rect">
            <a:avLst/>
          </a:prstGeom>
        </p:spPr>
      </p:pic>
      <p:pic>
        <p:nvPicPr>
          <p:cNvPr id="10" name="Рисунок 9" descr="egeh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B263-30B6-4403-856B-A32DCB773A96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42844" y="190478"/>
            <a:ext cx="8858312" cy="647704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ge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00810"/>
            <a:ext cx="7920880" cy="23042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b="1" dirty="0"/>
              <a:t>Развитие сельского хозяйства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89107"/>
            <a:ext cx="6480720" cy="76808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класс. История России.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2500" y="728134"/>
            <a:ext cx="46355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 24: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9073008" cy="47133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/>
              <a:t>1. Два пути развития капитализма в сельском хозяйстве.</a:t>
            </a:r>
          </a:p>
          <a:p>
            <a:r>
              <a:rPr lang="ru-RU" sz="2800" b="1" dirty="0"/>
              <a:t>2. Аграрная проблема после отмены крепостного права.</a:t>
            </a:r>
          </a:p>
          <a:p>
            <a:r>
              <a:rPr lang="ru-RU" sz="2800" b="1" dirty="0"/>
              <a:t>3. Развитие капитализма в сельском хозяйстве.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1. Два пути развития капитализма в </a:t>
            </a:r>
            <a:r>
              <a:rPr lang="ru-RU" sz="3200" b="1" dirty="0" smtClean="0">
                <a:solidFill>
                  <a:srgbClr val="FF0000"/>
                </a:solidFill>
              </a:rPr>
              <a:t>сельском </a:t>
            </a:r>
            <a:r>
              <a:rPr lang="ru-RU" sz="3200" b="1" dirty="0">
                <a:solidFill>
                  <a:srgbClr val="FF0000"/>
                </a:solidFill>
              </a:rPr>
              <a:t>хозяйстве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0748" y="1268760"/>
            <a:ext cx="2744834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Развитие</a:t>
            </a:r>
          </a:p>
          <a:p>
            <a:pPr algn="ctr"/>
            <a:r>
              <a:rPr lang="ru-RU" sz="2000" b="1" dirty="0" smtClean="0"/>
              <a:t> сельского хозяйства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348880"/>
            <a:ext cx="2088232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Американский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путь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1640" y="2561915"/>
            <a:ext cx="2088232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Прусский</a:t>
            </a:r>
          </a:p>
          <a:p>
            <a:pPr algn="ctr"/>
            <a:r>
              <a:rPr lang="ru-RU" b="1" dirty="0"/>
              <a:t>путь</a:t>
            </a:r>
          </a:p>
        </p:txBody>
      </p:sp>
      <p:sp>
        <p:nvSpPr>
          <p:cNvPr id="21" name="Стрелка вниз 20"/>
          <p:cNvSpPr/>
          <p:nvPr/>
        </p:nvSpPr>
        <p:spPr>
          <a:xfrm rot="2755493">
            <a:off x="2768764" y="2325805"/>
            <a:ext cx="360040" cy="76238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1371">
            <a:off x="3433089" y="2038207"/>
            <a:ext cx="10604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03827" y="4398599"/>
            <a:ext cx="2304256" cy="914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Центральная</a:t>
            </a:r>
          </a:p>
          <a:p>
            <a:pPr algn="ctr"/>
            <a:r>
              <a:rPr lang="ru-RU" b="1" dirty="0"/>
              <a:t>Россия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00191" y="3772758"/>
            <a:ext cx="2304256" cy="914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Сибирь</a:t>
            </a:r>
          </a:p>
          <a:p>
            <a:pPr algn="ctr"/>
            <a:r>
              <a:rPr lang="ru-RU" b="1" dirty="0"/>
              <a:t>Русский Север</a:t>
            </a:r>
          </a:p>
          <a:p>
            <a:pPr algn="ctr"/>
            <a:r>
              <a:rPr lang="ru-RU" b="1" dirty="0"/>
              <a:t>Казачество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248010" y="3597751"/>
            <a:ext cx="360040" cy="64352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9458">
            <a:off x="6568026" y="2805553"/>
            <a:ext cx="7683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793450" y="5517232"/>
            <a:ext cx="3013484" cy="10584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Вовлечение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крестьянских </a:t>
            </a:r>
            <a:r>
              <a:rPr lang="ru-RU" sz="1600" b="1" dirty="0"/>
              <a:t>хозяйств в капиталистические отношения (фермеры</a:t>
            </a:r>
            <a:r>
              <a:rPr lang="ru-RU" dirty="0"/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75402" y="3486579"/>
            <a:ext cx="3006721" cy="10584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Превращение помещичьих хозяйств в капиталистические при сохранении феодальной эксплуатации крестьян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1298">
            <a:off x="2029903" y="3303912"/>
            <a:ext cx="12382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6300" y="4684438"/>
            <a:ext cx="12382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49" y="1192328"/>
            <a:ext cx="2614730" cy="13073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1" b="10920"/>
          <a:stretch/>
        </p:blipFill>
        <p:spPr bwMode="auto">
          <a:xfrm>
            <a:off x="1967689" y="4941168"/>
            <a:ext cx="2931940" cy="14040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5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2. Аграрная проблема после отмены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крепостного права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315616"/>
            <a:ext cx="3456384" cy="9612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Аграрный </a:t>
            </a:r>
            <a:r>
              <a:rPr lang="ru-RU" sz="1600" b="1" dirty="0"/>
              <a:t>вопрос — </a:t>
            </a:r>
            <a:r>
              <a:rPr lang="ru-RU" sz="1600" b="1" dirty="0" smtClean="0"/>
              <a:t>решён </a:t>
            </a:r>
            <a:r>
              <a:rPr lang="ru-RU" sz="1600" b="1" dirty="0"/>
              <a:t>не был. Он оставался основой для </a:t>
            </a:r>
            <a:r>
              <a:rPr lang="ru-RU" sz="1600" b="1" dirty="0" err="1" smtClean="0"/>
              <a:t>возникно-вения</a:t>
            </a:r>
            <a:r>
              <a:rPr lang="ru-RU" sz="1600" b="1" dirty="0" smtClean="0"/>
              <a:t> </a:t>
            </a:r>
            <a:r>
              <a:rPr lang="ru-RU" sz="1600" b="1" dirty="0"/>
              <a:t>всё новых </a:t>
            </a:r>
            <a:r>
              <a:rPr lang="ru-RU" sz="1600" b="1" dirty="0" smtClean="0"/>
              <a:t>социально-</a:t>
            </a:r>
            <a:r>
              <a:rPr lang="ru-RU" sz="1600" b="1" dirty="0" err="1" smtClean="0"/>
              <a:t>полити</a:t>
            </a:r>
            <a:r>
              <a:rPr lang="ru-RU" sz="1600" b="1" dirty="0" smtClean="0"/>
              <a:t>-</a:t>
            </a:r>
            <a:r>
              <a:rPr lang="ru-RU" sz="1600" b="1" dirty="0" err="1" smtClean="0"/>
              <a:t>ческих</a:t>
            </a:r>
            <a:r>
              <a:rPr lang="ru-RU" sz="1600" b="1" dirty="0" smtClean="0"/>
              <a:t> </a:t>
            </a:r>
            <a:r>
              <a:rPr lang="ru-RU" sz="1600" b="1" dirty="0"/>
              <a:t>конфликтов.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7530" y="2624336"/>
            <a:ext cx="3230734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Крестьяне не </a:t>
            </a:r>
            <a:r>
              <a:rPr lang="ru-RU" sz="1600" b="1" dirty="0"/>
              <a:t>обладали в полной мере правом на продажу земли или передачу её в </a:t>
            </a:r>
            <a:r>
              <a:rPr lang="ru-RU" sz="1600" b="1" dirty="0" smtClean="0"/>
              <a:t>аренду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738736"/>
            <a:ext cx="3230734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Численность </a:t>
            </a:r>
            <a:r>
              <a:rPr lang="ru-RU" sz="1600" b="1" dirty="0"/>
              <a:t>крестьянского населения к концу 1890-х гг. удвоилась по сравнению с 1861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28800"/>
            <a:ext cx="2403489" cy="5566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Устойчивость крестьянского хозяйства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5166" y="2708920"/>
            <a:ext cx="2572658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Количества </a:t>
            </a:r>
            <a:r>
              <a:rPr lang="ru-RU" sz="1400" b="1" dirty="0"/>
              <a:t>и качества пахотной земли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166" y="3310136"/>
            <a:ext cx="2572658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Наличия </a:t>
            </a:r>
            <a:r>
              <a:rPr lang="ru-RU" sz="1400" b="1" dirty="0"/>
              <a:t>рабочего скота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и </a:t>
            </a:r>
            <a:r>
              <a:rPr lang="ru-RU" sz="1400" b="1" dirty="0"/>
              <a:t>инвентаря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166" y="3933056"/>
            <a:ext cx="2572658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Размер </a:t>
            </a:r>
            <a:r>
              <a:rPr lang="ru-RU" sz="1400" b="1" dirty="0"/>
              <a:t>денежной повинности (выкупа</a:t>
            </a:r>
            <a:r>
              <a:rPr lang="ru-RU" sz="1200" b="1" dirty="0"/>
              <a:t>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19872" y="2185452"/>
            <a:ext cx="0" cy="1976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824" y="4161656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87824" y="3538736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3"/>
          </p:cNvCxnSpPr>
          <p:nvPr/>
        </p:nvCxnSpPr>
        <p:spPr>
          <a:xfrm flipH="1">
            <a:off x="2987824" y="2937520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15166" y="4653136"/>
            <a:ext cx="1492538" cy="10801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10,5 млн сельских тружеников — 75 млн десятин земли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71810" y="4653136"/>
            <a:ext cx="1492538" cy="10801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30 </a:t>
            </a:r>
            <a:r>
              <a:rPr lang="ru-RU" sz="1400" b="1" dirty="0"/>
              <a:t>тыс. помещиков — 70 млн десятин</a:t>
            </a: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2084147" y="5022888"/>
            <a:ext cx="864096" cy="340616"/>
          </a:xfrm>
          <a:prstGeom prst="left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5400295"/>
            <a:ext cx="3230734" cy="99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</a:t>
            </a:r>
            <a:r>
              <a:rPr lang="ru-RU" sz="1600" b="1" dirty="0" smtClean="0"/>
              <a:t> 1880-е гг. русский хлеб на международном </a:t>
            </a:r>
            <a:r>
              <a:rPr lang="ru-RU" sz="1600" b="1" dirty="0"/>
              <a:t>рынке вытеснялся американским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и </a:t>
            </a:r>
            <a:r>
              <a:rPr lang="ru-RU" sz="1600" b="1" dirty="0"/>
              <a:t>австралийским</a:t>
            </a:r>
          </a:p>
        </p:txBody>
      </p:sp>
      <p:sp>
        <p:nvSpPr>
          <p:cNvPr id="22" name="Выгнутая влево стрелка 21"/>
          <p:cNvSpPr/>
          <p:nvPr/>
        </p:nvSpPr>
        <p:spPr>
          <a:xfrm rot="1470293">
            <a:off x="3945948" y="1347170"/>
            <a:ext cx="815115" cy="116038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4094974" flipH="1">
            <a:off x="7204977" y="2436394"/>
            <a:ext cx="1232120" cy="93124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5233766">
            <a:off x="4573300" y="4330267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3. Развитие капитализма в сельском </a:t>
            </a:r>
            <a:r>
              <a:rPr lang="ru-RU" sz="2800" b="1" dirty="0" smtClean="0">
                <a:solidFill>
                  <a:srgbClr val="FF0000"/>
                </a:solidFill>
              </a:rPr>
              <a:t>хозяйстве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159562" cy="56408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980728"/>
            <a:ext cx="2808312" cy="936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 1862 по 1882 г. селяне приобрели 6 млн десятин земли, уступая, правда, по этому показателю купцам и мещанам</a:t>
            </a:r>
            <a:r>
              <a:rPr lang="ru-RU" sz="1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5832" y="2060849"/>
            <a:ext cx="2786608" cy="237626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 пореформенном сельском хозяйстве все более явно </a:t>
            </a:r>
            <a:r>
              <a:rPr lang="ru-RU" sz="1400" b="1" dirty="0" err="1" smtClean="0">
                <a:solidFill>
                  <a:schemeClr val="tx1"/>
                </a:solidFill>
              </a:rPr>
              <a:t>просту</a:t>
            </a:r>
            <a:r>
              <a:rPr lang="ru-RU" sz="1400" b="1" dirty="0" smtClean="0">
                <a:solidFill>
                  <a:schemeClr val="tx1"/>
                </a:solidFill>
              </a:rPr>
              <a:t>-пал </a:t>
            </a:r>
            <a:r>
              <a:rPr lang="ru-RU" sz="1400" b="1" dirty="0">
                <a:solidFill>
                  <a:schemeClr val="tx1"/>
                </a:solidFill>
              </a:rPr>
              <a:t>его товарный характер. Все явственнее проявлялась </a:t>
            </a:r>
            <a:r>
              <a:rPr lang="ru-RU" sz="1400" b="1" dirty="0" err="1" smtClean="0">
                <a:solidFill>
                  <a:schemeClr val="tx1"/>
                </a:solidFill>
              </a:rPr>
              <a:t>специа-лизация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экономических районов по производству зерна, льна, сахарной свеклы, масличных культур, продукции </a:t>
            </a:r>
            <a:r>
              <a:rPr lang="ru-RU" sz="1400" b="1" dirty="0" smtClean="0">
                <a:solidFill>
                  <a:schemeClr val="tx1"/>
                </a:solidFill>
              </a:rPr>
              <a:t>животно-</a:t>
            </a:r>
            <a:r>
              <a:rPr lang="ru-RU" sz="1400" b="1" dirty="0" err="1" smtClean="0">
                <a:solidFill>
                  <a:schemeClr val="tx1"/>
                </a:solidFill>
              </a:rPr>
              <a:t>водства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на продажу. Увеличилась продуктивность сельского хозяйства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9578" y="4581128"/>
            <a:ext cx="2752862" cy="20404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Центр товарного производства зерна постепенно переместился из черноземного района в </a:t>
            </a:r>
            <a:r>
              <a:rPr lang="ru-RU" sz="1400" b="1" dirty="0" err="1" smtClean="0">
                <a:solidFill>
                  <a:schemeClr val="tx1"/>
                </a:solidFill>
              </a:rPr>
              <a:t>пло</a:t>
            </a:r>
            <a:r>
              <a:rPr lang="ru-RU" sz="1400" b="1" dirty="0" smtClean="0">
                <a:solidFill>
                  <a:schemeClr val="tx1"/>
                </a:solidFill>
              </a:rPr>
              <a:t>-дородные </a:t>
            </a:r>
            <a:r>
              <a:rPr lang="ru-RU" sz="1400" b="1" dirty="0">
                <a:solidFill>
                  <a:schemeClr val="tx1"/>
                </a:solidFill>
              </a:rPr>
              <a:t>земли Юга России. Северные и центральные </a:t>
            </a:r>
            <a:r>
              <a:rPr lang="ru-RU" sz="1400" b="1" dirty="0" err="1" smtClean="0">
                <a:solidFill>
                  <a:schemeClr val="tx1"/>
                </a:solidFill>
              </a:rPr>
              <a:t>губер-нии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специализировались на молочном скотоводстве, в Нечерноземье выращивались лен, картофель.</a:t>
            </a:r>
          </a:p>
        </p:txBody>
      </p:sp>
    </p:spTree>
    <p:extLst>
      <p:ext uri="{BB962C8B-B14F-4D97-AF65-F5344CB8AC3E}">
        <p14:creationId xmlns:p14="http://schemas.microsoft.com/office/powerpoint/2010/main" val="18196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3. Развитие капитализма в сельском </a:t>
            </a:r>
            <a:r>
              <a:rPr lang="ru-RU" sz="2800" b="1" dirty="0" smtClean="0">
                <a:solidFill>
                  <a:srgbClr val="FF0000"/>
                </a:solidFill>
              </a:rPr>
              <a:t>хозяйстве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8488"/>
              </p:ext>
            </p:extLst>
          </p:nvPr>
        </p:nvGraphicFramePr>
        <p:xfrm>
          <a:off x="395536" y="1124744"/>
          <a:ext cx="8280920" cy="5361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1778"/>
                <a:gridCol w="5859142"/>
              </a:tblGrid>
              <a:tr h="5109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Министр финансов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0505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Николай Христофорович </a:t>
                      </a:r>
                    </a:p>
                    <a:p>
                      <a:pPr algn="ctr"/>
                      <a:r>
                        <a:rPr lang="ru-RU" sz="1400" b="1" dirty="0" err="1" smtClean="0"/>
                        <a:t>Бунге</a:t>
                      </a:r>
                      <a:r>
                        <a:rPr lang="ru-RU" sz="1400" b="1" dirty="0" smtClean="0"/>
                        <a:t> </a:t>
                      </a:r>
                    </a:p>
                    <a:p>
                      <a:pPr algn="ctr"/>
                      <a:r>
                        <a:rPr lang="ru-RU" sz="1400" b="1" dirty="0" smtClean="0"/>
                        <a:t>(1881—1887)</a:t>
                      </a:r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• 1881 г. — прекращение </a:t>
                      </a:r>
                      <a:r>
                        <a:rPr lang="ru-RU" sz="1400" b="1" dirty="0" err="1" smtClean="0"/>
                        <a:t>временнообязанных</a:t>
                      </a:r>
                      <a:r>
                        <a:rPr lang="ru-RU" sz="1400" b="1" dirty="0" smtClean="0"/>
                        <a:t> отношений крестьян с помещиками и об обязательном выкупе земельных наделов; понижение выкупных платежей;</a:t>
                      </a:r>
                    </a:p>
                    <a:p>
                      <a:r>
                        <a:rPr lang="ru-RU" sz="1400" b="1" dirty="0" smtClean="0"/>
                        <a:t>увеличение налогов на спирт (до 9 копеек за градус), на сахар, табак (18 мая 1882 г.); повышен гербовый сбор и таможенные ставки на многие предметы ввоза и закрыт транзит через Закавказье; введен налог на золотопромышленность, установлены дополнительные сборы с торгово-промышленных предприятий, повышен налог с недвижимого имущества в городах, налог поземельный, введен сбор с доходов от денежных капиталов, повышены налоги на заграничные паспорта</a:t>
                      </a:r>
                    </a:p>
                    <a:p>
                      <a:r>
                        <a:rPr lang="ru-RU" sz="1400" b="1" dirty="0" smtClean="0"/>
                        <a:t>• 1882 г. — учреждение Крестьянского банка для содействия крестьянам в приобретении ими земли; отмена подушной подати в европейской России;</a:t>
                      </a:r>
                    </a:p>
                    <a:p>
                      <a:r>
                        <a:rPr lang="ru-RU" sz="1400" b="1" dirty="0" smtClean="0"/>
                        <a:t>• 1883 г. — выпуск золотой 6%-й ренты; утверждение правил, регламентирующих деятельность городских и частных банков;</a:t>
                      </a:r>
                    </a:p>
                    <a:p>
                      <a:r>
                        <a:rPr lang="ru-RU" sz="1400" b="1" dirty="0" smtClean="0"/>
                        <a:t>• 1885 г. — открытие дворянского банка «для помощи дворянству»; расширение масштабов финансирования государством</a:t>
                      </a:r>
                    </a:p>
                    <a:p>
                      <a:r>
                        <a:rPr lang="ru-RU" sz="1400" b="1" dirty="0" smtClean="0"/>
                        <a:t>строительства казенных железных дорог; питейная реформа;</a:t>
                      </a:r>
                    </a:p>
                    <a:p>
                      <a:r>
                        <a:rPr lang="ru-RU" sz="1400" b="1" dirty="0" smtClean="0"/>
                        <a:t>• 1886 г. — установлен обязательный выкуп для государственных крестьян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7" y="1844824"/>
            <a:ext cx="1329124" cy="15770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3. Развитие капитализма в сельском </a:t>
            </a:r>
            <a:r>
              <a:rPr lang="ru-RU" sz="2800" b="1" dirty="0" smtClean="0">
                <a:solidFill>
                  <a:srgbClr val="FF0000"/>
                </a:solidFill>
              </a:rPr>
              <a:t>хозяйстве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43430"/>
              </p:ext>
            </p:extLst>
          </p:nvPr>
        </p:nvGraphicFramePr>
        <p:xfrm>
          <a:off x="395536" y="1124744"/>
          <a:ext cx="8280920" cy="54905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  <a:gridCol w="6624736"/>
              </a:tblGrid>
              <a:tr h="5109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Министр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финансов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0505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Иван Алексеевич </a:t>
                      </a:r>
                      <a:r>
                        <a:rPr lang="ru-RU" sz="1400" b="1" dirty="0" err="1" smtClean="0"/>
                        <a:t>Вышнеградский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(1887—1892</a:t>
                      </a:r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• 1887 г. — с целью увеличения таможенного дохода повышены: пошлины на</a:t>
                      </a:r>
                    </a:p>
                    <a:p>
                      <a:r>
                        <a:rPr lang="ru-RU" sz="1400" b="1" dirty="0" smtClean="0"/>
                        <a:t>чугун (до 25 копеек), обложение железа, стали, чугунных, железных и стальных изделий, машин, паровозов, судов и руды, пошлины на хлопок (с 45 копеек до 1 рубля), бумажную вату и пряжу, сельскохозяйственные машины и орудия, пряности, лекарства, золотые, серебряные и платиновые изделия, столярные, токарные изделия, кружева, пуговицы и в особенности на каменный уголь; позднее — на шерсть, древесину, вагоны, крахмал;</a:t>
                      </a:r>
                    </a:p>
                    <a:p>
                      <a:r>
                        <a:rPr lang="ru-RU" sz="1400" b="1" dirty="0" smtClean="0"/>
                        <a:t>• 1888 г. — введены два новых акциза: нефтяной, спичечный; введен дополнительный акциз (40 копеек с пуда) с рафинированного сахара, гербовый сбор повышен с 60 до 80 копеек; льготы заводчикам и фабрикантам; в области железнодорожной политики: упорядочение</a:t>
                      </a:r>
                    </a:p>
                    <a:p>
                      <a:r>
                        <a:rPr lang="ru-RU" sz="1400" b="1" dirty="0" smtClean="0"/>
                        <a:t>тарифов и использование их в целях поощрения вывоза и затруднения ввоза, к</a:t>
                      </a:r>
                    </a:p>
                    <a:p>
                      <a:r>
                        <a:rPr lang="ru-RU" sz="1400" b="1" dirty="0" smtClean="0"/>
                        <a:t>развитию контроля над железнодорожными обществами, покупка государством частных дорог — 4760 веток железных дорог; разрешение новых концессий</a:t>
                      </a:r>
                    </a:p>
                    <a:p>
                      <a:r>
                        <a:rPr lang="ru-RU" sz="1400" b="1" dirty="0" smtClean="0"/>
                        <a:t>• 1889 г. — заемщикам дворянского банка понизили размер процентов, платимых по ссудам до 41/2%; прямые налоги остались нетронутыми, но увеличилось косвенное обложение: питейный акциз и патентный сбор в некоторых губерниях увеличен;</a:t>
                      </a:r>
                    </a:p>
                    <a:p>
                      <a:r>
                        <a:rPr lang="ru-RU" sz="1400" b="1" dirty="0" smtClean="0"/>
                        <a:t>• 1891 г. — протекционистский таможенный тариф (усилено таможенное обложение иностранного сырья, ввозимого в </a:t>
                      </a:r>
                      <a:r>
                        <a:rPr lang="ru-RU" sz="1400" b="1" dirty="0" err="1" smtClean="0"/>
                        <a:t>полуобработанном</a:t>
                      </a:r>
                      <a:r>
                        <a:rPr lang="ru-RU" sz="1400" b="1" dirty="0" smtClean="0"/>
                        <a:t> виде: крученого шелка, чесаной шерсти, бумажной ваты, сырых зеркальных стекол, листового тонкого железа и др.)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1" b="8485"/>
          <a:stretch/>
        </p:blipFill>
        <p:spPr bwMode="auto">
          <a:xfrm>
            <a:off x="611560" y="1895736"/>
            <a:ext cx="1276719" cy="15579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886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3. Развитие капитализма в сельском </a:t>
            </a:r>
            <a:r>
              <a:rPr lang="ru-RU" sz="2800" b="1" dirty="0" smtClean="0">
                <a:solidFill>
                  <a:srgbClr val="FF0000"/>
                </a:solidFill>
              </a:rPr>
              <a:t>хозяйстве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77534"/>
              </p:ext>
            </p:extLst>
          </p:nvPr>
        </p:nvGraphicFramePr>
        <p:xfrm>
          <a:off x="395536" y="1124744"/>
          <a:ext cx="8280920" cy="5361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1778"/>
                <a:gridCol w="5859142"/>
              </a:tblGrid>
              <a:tr h="5109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Министр финансов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0505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Сергей </a:t>
                      </a:r>
                    </a:p>
                    <a:p>
                      <a:pPr algn="ctr"/>
                      <a:r>
                        <a:rPr lang="ru-RU" sz="1400" b="1" dirty="0" smtClean="0"/>
                        <a:t>Юльевич Витте</a:t>
                      </a:r>
                    </a:p>
                    <a:p>
                      <a:pPr algn="ctr"/>
                      <a:r>
                        <a:rPr lang="ru-RU" sz="1400" b="1" dirty="0" smtClean="0"/>
                        <a:t>(1892—1903)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• увеличение бюджета за счет повышения доходов от казенных имуществ</a:t>
                      </a:r>
                    </a:p>
                    <a:p>
                      <a:r>
                        <a:rPr lang="ru-RU" sz="1600" b="1" dirty="0" smtClean="0"/>
                        <a:t>и от увеличения косвенных налогов увеличение прямых налогов (1894 г. — новый налог — квартирный)</a:t>
                      </a:r>
                    </a:p>
                    <a:p>
                      <a:r>
                        <a:rPr lang="ru-RU" sz="1600" b="1" dirty="0" smtClean="0"/>
                        <a:t>• 1892 г. — повышение в 2 раза питейного акциза; многократному возвышению подвергалось таможенное обложение</a:t>
                      </a:r>
                    </a:p>
                    <a:p>
                      <a:r>
                        <a:rPr lang="ru-RU" sz="1600" b="1" dirty="0" smtClean="0"/>
                        <a:t>•1894 г. — питейная реформа (объявление питейной торговли монополией казны); в области железнодорожного хозяйства: расширение сети железных дорог, сосредоточение важнейшей ее части в руках казны и подчинение частного железнодорожного хозяйства государству;</a:t>
                      </a:r>
                    </a:p>
                    <a:p>
                      <a:r>
                        <a:rPr lang="ru-RU" sz="1600" b="1" dirty="0" smtClean="0"/>
                        <a:t>• 1898 г. — введение прогрессивного промыслового налога (обложение торговых и промышленных предприятий зависело от их прибыльности), понижение поземельного налога, некоторое понижение выкупных платежей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13547" b="20008"/>
          <a:stretch/>
        </p:blipFill>
        <p:spPr bwMode="auto">
          <a:xfrm>
            <a:off x="971600" y="1772816"/>
            <a:ext cx="1244129" cy="1722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964488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b="1" dirty="0"/>
              <a:t>§ 24 с.204-210, вопросы, задания</a:t>
            </a:r>
          </a:p>
          <a:p>
            <a:r>
              <a:rPr lang="ru-RU" sz="3600" b="1" dirty="0"/>
              <a:t>Контурные карты – с.12 зад. 1-5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T4CTUPCNHN5M-645759840-760</_dlc_DocId>
    <_dlc_DocIdUrl xmlns="c71519f2-859d-46c1-a1b6-2941efed936d">
      <Url>http://edu-sps.koiro.local/chuhloma/jarov/ger/_layouts/15/DocIdRedir.aspx?ID=T4CTUPCNHN5M-645759840-760</Url>
      <Description>T4CTUPCNHN5M-645759840-760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72657B-2DC1-41EC-AE76-5B59947575D7}"/>
</file>

<file path=customXml/itemProps2.xml><?xml version="1.0" encoding="utf-8"?>
<ds:datastoreItem xmlns:ds="http://schemas.openxmlformats.org/officeDocument/2006/customXml" ds:itemID="{E74409C5-470E-4539-B673-03C25A6184F3}"/>
</file>

<file path=customXml/itemProps3.xml><?xml version="1.0" encoding="utf-8"?>
<ds:datastoreItem xmlns:ds="http://schemas.openxmlformats.org/officeDocument/2006/customXml" ds:itemID="{594B396A-C9EF-4DE2-B3FC-DD077A7ED148}"/>
</file>

<file path=customXml/itemProps4.xml><?xml version="1.0" encoding="utf-8"?>
<ds:datastoreItem xmlns:ds="http://schemas.openxmlformats.org/officeDocument/2006/customXml" ds:itemID="{913058DB-FF7D-4662-9769-85C6F280AFF8}"/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889</Words>
  <Application>Microsoft Office PowerPoint</Application>
  <PresentationFormat>Экран (4:3)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сельского хозяйства</vt:lpstr>
      <vt:lpstr>План урока</vt:lpstr>
      <vt:lpstr>1. Два пути развития капитализма в сельском хозяйстве</vt:lpstr>
      <vt:lpstr>2. Аграрная проблема после отмены  крепостного права</vt:lpstr>
      <vt:lpstr>3. Развитие капитализма в сельском хозяйстве</vt:lpstr>
      <vt:lpstr>3. Развитие капитализма в сельском хозяйстве</vt:lpstr>
      <vt:lpstr>3. Развитие капитализма в сельском хозяйстве</vt:lpstr>
      <vt:lpstr>3. Развитие капитализма в сельском хозяйстве</vt:lpstr>
      <vt:lpstr>Домашнее задание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админ</cp:lastModifiedBy>
  <cp:revision>227</cp:revision>
  <dcterms:created xsi:type="dcterms:W3CDTF">2018-06-03T04:28:27Z</dcterms:created>
  <dcterms:modified xsi:type="dcterms:W3CDTF">2020-04-01T11:04:57Z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5279817d-2bb5-40ae-82f7-7e39fc054d77</vt:lpwstr>
  </property>
</Properties>
</file>