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1" r:id="rId8"/>
    <p:sldId id="264" r:id="rId9"/>
    <p:sldId id="265" r:id="rId10"/>
    <p:sldId id="266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D89D-18FB-43CF-8144-3EFC39779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DA317-195D-4916-8A80-61D238756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248" y="70009"/>
            <a:ext cx="8458200" cy="396044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Церковный раскол</a:t>
            </a:r>
            <a:endParaRPr lang="ru-RU" sz="9600" dirty="0"/>
          </a:p>
        </p:txBody>
      </p:sp>
      <p:pic>
        <p:nvPicPr>
          <p:cNvPr id="6" name="Picture 3" descr="http://www.myjulia.ru/data/cache/2011/05/22/775369_3739-800x600.jpg"/>
          <p:cNvPicPr>
            <a:picLocks noChangeAspect="1" noChangeArrowheads="1"/>
          </p:cNvPicPr>
          <p:nvPr/>
        </p:nvPicPr>
        <p:blipFill>
          <a:blip r:embed="rId3" cstate="print"/>
          <a:srcRect b="29879"/>
          <a:stretch>
            <a:fillRect/>
          </a:stretch>
        </p:blipFill>
        <p:spPr bwMode="auto">
          <a:xfrm>
            <a:off x="1475656" y="2852936"/>
            <a:ext cx="6123384" cy="26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557994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Зотова И.Е., учитель истории МБОУ «Лицей» г. Новомосковска Тульской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Исправление церковных книг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В чем недостаток исправления книг по греческим образцам?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140200" y="908050"/>
            <a:ext cx="1008063" cy="1008063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latin typeface="Georgia" pitchFamily="18" charset="0"/>
              </a:rPr>
              <a:t>?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651500" y="3356992"/>
            <a:ext cx="349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 988 г. русские и греческие обряды и книги стали сильно различаться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0" y="6256338"/>
            <a:ext cx="5940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Иверский</a:t>
            </a:r>
            <a:r>
              <a:rPr lang="ru-RU" sz="2000" dirty="0" smtClean="0"/>
              <a:t> </a:t>
            </a:r>
            <a:r>
              <a:rPr lang="ru-RU" sz="2000" dirty="0"/>
              <a:t>монастырь на святой горе </a:t>
            </a:r>
            <a:r>
              <a:rPr lang="ru-RU" sz="2000" dirty="0" smtClean="0"/>
              <a:t>Афон в Греции</a:t>
            </a:r>
            <a:endParaRPr lang="ru-RU" sz="2000" dirty="0"/>
          </a:p>
        </p:txBody>
      </p:sp>
      <p:pic>
        <p:nvPicPr>
          <p:cNvPr id="1026" name="Picture 2" descr="http://www.mysticspot.ru/wp-content/uploads/af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1"/>
            <a:ext cx="5839244" cy="37444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 animBg="1"/>
      <p:bldP spid="19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Патриарх Никон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6156176" cy="594995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Никон (в миру Никита </a:t>
            </a:r>
            <a:r>
              <a:rPr lang="ru-RU" sz="2500" b="1" dirty="0" err="1" smtClean="0">
                <a:solidFill>
                  <a:schemeClr val="tx1"/>
                </a:solidFill>
              </a:rPr>
              <a:t>Минов</a:t>
            </a:r>
            <a:r>
              <a:rPr lang="ru-RU" sz="2500" b="1" dirty="0" smtClean="0">
                <a:solidFill>
                  <a:schemeClr val="tx1"/>
                </a:solidFill>
              </a:rPr>
              <a:t>) родился в 1605 г. в семье мордовского крестьянина. </a:t>
            </a:r>
          </a:p>
          <a:p>
            <a:pPr marL="0" indent="0" eaLnBrk="1" hangingPunct="1">
              <a:buFontTx/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Служил приходским священником, но после смерти детей на 31-м году жизни постригся в монахи в </a:t>
            </a:r>
            <a:r>
              <a:rPr lang="ru-RU" sz="2500" b="1" dirty="0" err="1" smtClean="0">
                <a:solidFill>
                  <a:schemeClr val="tx1"/>
                </a:solidFill>
              </a:rPr>
              <a:t>Анзерском</a:t>
            </a:r>
            <a:r>
              <a:rPr lang="ru-RU" sz="2500" b="1" dirty="0" smtClean="0">
                <a:solidFill>
                  <a:schemeClr val="tx1"/>
                </a:solidFill>
              </a:rPr>
              <a:t> скиту Соловецкого монастыря. </a:t>
            </a:r>
          </a:p>
          <a:p>
            <a:pPr marL="0" indent="0" eaLnBrk="1" hangingPunct="1">
              <a:buFontTx/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Затем стал настоятелем </a:t>
            </a:r>
            <a:r>
              <a:rPr lang="ru-RU" sz="2500" b="1" dirty="0" err="1" smtClean="0">
                <a:solidFill>
                  <a:schemeClr val="tx1"/>
                </a:solidFill>
              </a:rPr>
              <a:t>Кожеозерского</a:t>
            </a:r>
            <a:r>
              <a:rPr lang="ru-RU" sz="2500" b="1" dirty="0" smtClean="0">
                <a:solidFill>
                  <a:schemeClr val="tx1"/>
                </a:solidFill>
              </a:rPr>
              <a:t> монастыря в </a:t>
            </a:r>
            <a:r>
              <a:rPr lang="ru-RU" sz="2500" b="1" dirty="0" err="1" smtClean="0">
                <a:solidFill>
                  <a:schemeClr val="tx1"/>
                </a:solidFill>
              </a:rPr>
              <a:t>Каргопольском</a:t>
            </a:r>
            <a:r>
              <a:rPr lang="ru-RU" sz="2500" b="1" dirty="0" smtClean="0">
                <a:solidFill>
                  <a:schemeClr val="tx1"/>
                </a:solidFill>
              </a:rPr>
              <a:t> уезде.</a:t>
            </a:r>
          </a:p>
          <a:p>
            <a:pPr marL="0" indent="0" eaLnBrk="1" hangingPunct="1">
              <a:buFontTx/>
              <a:buNone/>
            </a:pPr>
            <a:r>
              <a:rPr lang="ru-RU" sz="2500" b="1" dirty="0" smtClean="0">
                <a:solidFill>
                  <a:schemeClr val="tx1"/>
                </a:solidFill>
              </a:rPr>
              <a:t>В 1646 г., будучи в Москве, сблизился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с ревнителями </a:t>
            </a:r>
            <a:r>
              <a:rPr lang="ru-RU" sz="2500" b="1" dirty="0" err="1" smtClean="0">
                <a:solidFill>
                  <a:schemeClr val="tx1"/>
                </a:solidFill>
              </a:rPr>
              <a:t>древлего</a:t>
            </a:r>
            <a:r>
              <a:rPr lang="ru-RU" sz="2500" b="1" dirty="0" smtClean="0">
                <a:solidFill>
                  <a:schemeClr val="tx1"/>
                </a:solidFill>
              </a:rPr>
              <a:t> благочестия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и царем Алексеем Михайловичем. Был назначен архимандритом придворного московского Новоспасского монастыря </a:t>
            </a:r>
          </a:p>
        </p:txBody>
      </p:sp>
      <p:pic>
        <p:nvPicPr>
          <p:cNvPr id="26626" name="Picture 2" descr="http://www.hrono.ru/img/kartiny/nikon165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2953768" cy="4032448"/>
          </a:xfrm>
          <a:prstGeom prst="rect">
            <a:avLst/>
          </a:prstGeom>
          <a:noFill/>
        </p:spPr>
      </p:pic>
      <p:pic>
        <p:nvPicPr>
          <p:cNvPr id="26628" name="Picture 4" descr="http://www.pm.nne.ru/images/history/dates/22.jpg"/>
          <p:cNvPicPr>
            <a:picLocks noChangeAspect="1" noChangeArrowheads="1"/>
          </p:cNvPicPr>
          <p:nvPr/>
        </p:nvPicPr>
        <p:blipFill>
          <a:blip r:embed="rId3" cstate="print"/>
          <a:srcRect t="8225" b="5409"/>
          <a:stretch>
            <a:fillRect/>
          </a:stretch>
        </p:blipFill>
        <p:spPr bwMode="auto">
          <a:xfrm>
            <a:off x="6732240" y="4797152"/>
            <a:ext cx="1728192" cy="15121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6381328"/>
            <a:ext cx="2474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Печать патриарха Никона</a:t>
            </a:r>
            <a:endParaRPr lang="ru-RU" sz="1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Патриарх Никон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932040" cy="5876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dirty="0" smtClean="0"/>
              <a:t>В 1652 г. после смерти патриарха Иосифа Никон был избран патриархом Московским и всея Руси. Всего за шесть лет он прошел путь от игумена провинциального монастыря до </a:t>
            </a:r>
            <a:r>
              <a:rPr lang="ru-RU" sz="2400" b="1" dirty="0" err="1" smtClean="0"/>
              <a:t>предстоятеля</a:t>
            </a:r>
            <a:r>
              <a:rPr lang="ru-RU" sz="2400" b="1" dirty="0" smtClean="0"/>
              <a:t> Русской церкви.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/>
              <a:t>Никон был суров и властен.</a:t>
            </a:r>
            <a:br>
              <a:rPr lang="ru-RU" sz="2400" b="1" dirty="0" smtClean="0"/>
            </a:br>
            <a:r>
              <a:rPr lang="ru-RU" sz="2400" b="1" dirty="0" smtClean="0"/>
              <a:t>Он утверждал, что </a:t>
            </a:r>
            <a:r>
              <a:rPr lang="ru-RU" sz="2400" b="1" dirty="0" smtClean="0">
                <a:solidFill>
                  <a:srgbClr val="FF0000"/>
                </a:solidFill>
              </a:rPr>
              <a:t>священство «</a:t>
            </a:r>
            <a:r>
              <a:rPr lang="ru-RU" sz="2400" b="1" dirty="0" err="1" smtClean="0">
                <a:solidFill>
                  <a:srgbClr val="FF0000"/>
                </a:solidFill>
              </a:rPr>
              <a:t>преболе</a:t>
            </a:r>
            <a:r>
              <a:rPr lang="ru-RU" sz="2400" b="1" dirty="0" smtClean="0">
                <a:solidFill>
                  <a:srgbClr val="FF0000"/>
                </a:solidFill>
              </a:rPr>
              <a:t> царства есть».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Пользуясь влиянием на молодого государя, Никон добился, чтобы его, как и царя, именовали «Великим Государем».</a:t>
            </a:r>
          </a:p>
          <a:p>
            <a:pPr marL="0" indent="0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18436" name="Picture 9" descr="http://www.photohost.ru/pictures/42501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052736"/>
            <a:ext cx="4249737" cy="5360987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smtClean="0"/>
          </a:p>
          <a:p>
            <a:pPr marL="0" indent="0" eaLnBrk="1" hangingPunct="1">
              <a:buFontTx/>
              <a:buNone/>
            </a:pPr>
            <a:endParaRPr lang="ru-RU" sz="2400" smtClean="0"/>
          </a:p>
        </p:txBody>
      </p:sp>
      <p:pic>
        <p:nvPicPr>
          <p:cNvPr id="19459" name="Picture 4" descr="Литовченко Алексей Михайлович и Никон у гроба Филиппа фраг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78486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592138" y="6165850"/>
            <a:ext cx="786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Царь Алексей Михайлович и Никон, архиепископ Новгородский, у гроба</a:t>
            </a:r>
            <a:br>
              <a:rPr lang="ru-RU"/>
            </a:br>
            <a:r>
              <a:rPr lang="ru-RU"/>
              <a:t>чудотворца Филиппа, митрополита Московского. Худ. А. Литовченко.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Исправление церковных книг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smtClean="0"/>
          </a:p>
        </p:txBody>
      </p:sp>
      <p:pic>
        <p:nvPicPr>
          <p:cNvPr id="23556" name="Picture 4" descr="Кившенко_А Патриарх Никон предлагает новые богослужебные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68040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1520" y="6093296"/>
            <a:ext cx="64807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Патриарх Никон предлагает новые богослужебные книги.</a:t>
            </a:r>
          </a:p>
          <a:p>
            <a:pPr algn="ctr"/>
            <a:r>
              <a:rPr lang="ru-RU" b="1" dirty="0"/>
              <a:t>Худ. А. </a:t>
            </a:r>
            <a:r>
              <a:rPr lang="ru-RU" b="1" dirty="0" err="1"/>
              <a:t>Кившенко</a:t>
            </a:r>
            <a:r>
              <a:rPr lang="ru-RU" b="1" dirty="0"/>
              <a:t>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04025" y="1190625"/>
            <a:ext cx="2339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Став в 1652 г. </a:t>
            </a:r>
            <a:br>
              <a:rPr lang="ru-RU" sz="2400" b="1" dirty="0"/>
            </a:br>
            <a:r>
              <a:rPr lang="ru-RU" sz="2400" b="1" dirty="0"/>
              <a:t>патриархом, </a:t>
            </a:r>
            <a:br>
              <a:rPr lang="ru-RU" sz="2400" b="1" dirty="0"/>
            </a:br>
            <a:r>
              <a:rPr lang="ru-RU" sz="2400" b="1" dirty="0"/>
              <a:t>Никон</a:t>
            </a:r>
          </a:p>
          <a:p>
            <a:pPr algn="ctr"/>
            <a:r>
              <a:rPr lang="ru-RU" sz="2400" b="1" dirty="0"/>
              <a:t>решительно</a:t>
            </a:r>
          </a:p>
          <a:p>
            <a:pPr algn="ctr"/>
            <a:r>
              <a:rPr lang="ru-RU" sz="2400" b="1" dirty="0"/>
              <a:t>начал церковную</a:t>
            </a:r>
          </a:p>
          <a:p>
            <a:pPr algn="ctr"/>
            <a:r>
              <a:rPr lang="ru-RU" sz="2400" b="1" dirty="0"/>
              <a:t>реформу</a:t>
            </a:r>
            <a:br>
              <a:rPr lang="ru-RU" sz="2400" b="1" dirty="0"/>
            </a:br>
            <a:r>
              <a:rPr lang="ru-RU" sz="2400" b="1" dirty="0"/>
              <a:t>по греческим</a:t>
            </a:r>
            <a:br>
              <a:rPr lang="ru-RU" sz="2400" b="1" dirty="0"/>
            </a:br>
            <a:r>
              <a:rPr lang="ru-RU" sz="2400" b="1" dirty="0"/>
              <a:t>образцам.</a:t>
            </a:r>
            <a:r>
              <a:rPr lang="ru-RU" sz="2000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Реформа Никона 1653 – 1655 гг.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052513"/>
            <a:ext cx="5795962" cy="58054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Троеперстное крещение вместо </a:t>
            </a:r>
            <a:r>
              <a:rPr lang="ru-RU" sz="2600" b="1" dirty="0" err="1" smtClean="0">
                <a:solidFill>
                  <a:srgbClr val="002060"/>
                </a:solidFill>
              </a:rPr>
              <a:t>двоеперстного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Троекратное пение «аллилуйя» вместо двукратного.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Написание «Иисус» вместо «</a:t>
            </a:r>
            <a:r>
              <a:rPr lang="ru-RU" sz="2600" b="1" dirty="0" err="1" smtClean="0">
                <a:solidFill>
                  <a:srgbClr val="002060"/>
                </a:solidFill>
              </a:rPr>
              <a:t>Исус</a:t>
            </a:r>
            <a:r>
              <a:rPr lang="ru-RU" sz="2600" b="1" dirty="0" smtClean="0">
                <a:solidFill>
                  <a:srgbClr val="002060"/>
                </a:solidFill>
              </a:rPr>
              <a:t>».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Поясные поклоны вместо земных.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Движение крестного хода в церкви против часовой стрелки (до середины </a:t>
            </a:r>
            <a:r>
              <a:rPr lang="en-US" sz="2600" b="1" dirty="0" smtClean="0">
                <a:solidFill>
                  <a:srgbClr val="002060"/>
                </a:solidFill>
              </a:rPr>
              <a:t>XVII </a:t>
            </a:r>
            <a:r>
              <a:rPr lang="ru-RU" sz="2600" b="1" dirty="0" smtClean="0">
                <a:solidFill>
                  <a:srgbClr val="002060"/>
                </a:solidFill>
              </a:rPr>
              <a:t>в. в церкви ходили «посолонь»).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Возвращение к единогласию за счет сокращения церковной службы.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 Новые правила </a:t>
            </a:r>
            <a:r>
              <a:rPr lang="ru-RU" sz="2600" b="1" dirty="0" err="1" smtClean="0">
                <a:solidFill>
                  <a:srgbClr val="002060"/>
                </a:solidFill>
              </a:rPr>
              <a:t>иконописания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4580" name="Picture 5" descr="Патриарх Никон_скульпту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692696"/>
            <a:ext cx="3132138" cy="5737225"/>
          </a:xfrm>
          <a:noFill/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0" y="6381750"/>
            <a:ext cx="477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Патриарх Никон. Скульптор С.Г. Полегаев.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Новый Иерусалим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844824"/>
            <a:ext cx="4427984" cy="316902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dirty="0" smtClean="0"/>
              <a:t>Никон видел Москву Вторым Иерусалимом, местом пребывания Божьей Благодати.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/>
              <a:t>Под Москвой на Истре он выстроил Воскресенский </a:t>
            </a:r>
            <a:r>
              <a:rPr lang="ru-RU" sz="2400" b="1" dirty="0" err="1" smtClean="0"/>
              <a:t>Новоиерусалимский</a:t>
            </a:r>
            <a:r>
              <a:rPr lang="ru-RU" sz="2400" b="1" dirty="0" smtClean="0"/>
              <a:t> монастырь</a:t>
            </a:r>
          </a:p>
        </p:txBody>
      </p:sp>
      <p:pic>
        <p:nvPicPr>
          <p:cNvPr id="26628" name="Picture 5" descr="Воскресенский ставропигиальный монастыр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764704"/>
            <a:ext cx="4230688" cy="5949950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dirty="0" smtClean="0"/>
              <a:t>Раскол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5580112" cy="3384376"/>
          </a:xfrm>
        </p:spPr>
        <p:txBody>
          <a:bodyPr>
            <a:normAutofit/>
          </a:bodyPr>
          <a:lstStyle/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Реформа вызвала сопротивление.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Патриарха обвиняли в том, что он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водит «новую веру», «латинство».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Злейшими врагами Никона стали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«ревнители </a:t>
            </a:r>
            <a:r>
              <a:rPr lang="ru-RU" sz="2600" b="1" dirty="0" err="1" smtClean="0">
                <a:solidFill>
                  <a:schemeClr val="tx1"/>
                </a:solidFill>
              </a:rPr>
              <a:t>древлего</a:t>
            </a:r>
            <a:r>
              <a:rPr lang="ru-RU" sz="2600" b="1" dirty="0" smtClean="0">
                <a:solidFill>
                  <a:schemeClr val="tx1"/>
                </a:solidFill>
              </a:rPr>
              <a:t> благочестия»,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особенно Иван Неронов и </a:t>
            </a:r>
            <a:r>
              <a:rPr lang="ru-RU" sz="2600" b="1" dirty="0" smtClean="0">
                <a:solidFill>
                  <a:srgbClr val="FF0000"/>
                </a:solidFill>
              </a:rPr>
              <a:t>Аввакум</a:t>
            </a:r>
          </a:p>
          <a:p>
            <a:pPr marL="0" indent="171450" eaLnBrk="1" hangingPunct="1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Петров.</a:t>
            </a:r>
          </a:p>
          <a:p>
            <a:pPr marL="0" indent="171450" eaLnBrk="1" hangingPunct="1">
              <a:buFontTx/>
              <a:buNone/>
            </a:pPr>
            <a:endParaRPr lang="ru-RU" sz="2400" dirty="0" smtClean="0"/>
          </a:p>
          <a:p>
            <a:pPr marL="0" indent="171450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29700" name="Picture 5" descr="Протопоп Аввакум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981075"/>
            <a:ext cx="3348037" cy="5256213"/>
          </a:xfrm>
          <a:noFill/>
        </p:spPr>
      </p:pic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775325" y="6216650"/>
            <a:ext cx="3368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Протопоп Аввакум.</a:t>
            </a:r>
            <a:r>
              <a:rPr lang="ru-RU"/>
              <a:t/>
            </a:r>
            <a:br>
              <a:rPr lang="ru-RU"/>
            </a:br>
            <a:r>
              <a:rPr lang="ru-RU"/>
              <a:t> Худ. Т. Быкова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Протопоп Аввакум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1075"/>
            <a:ext cx="5220072" cy="540025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Аввакума в 1653 г. сослали в Тобольск, затем в Якутск и Енисейский острог, а оттуда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— в Даурию, в Нерчинск.</a:t>
            </a:r>
          </a:p>
          <a:p>
            <a:pPr marL="0" indent="0" eaLnBrk="1" hangingPunct="1">
              <a:buFontTx/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Всю дорогу он прошел пешком,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через горы, по льду рек и озер,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терпел голод, холод, побои.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пути умерли два его сына.</a:t>
            </a:r>
          </a:p>
          <a:p>
            <a:pPr marL="0" indent="0" eaLnBrk="1" hangingPunct="1">
              <a:buFontTx/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1664 г., после 10-летней ссылки Аввакум был возвращен в Москву, но за восстановление старых обрядов вновь сослан в </a:t>
            </a:r>
            <a:r>
              <a:rPr lang="ru-RU" sz="2400" b="1" dirty="0" err="1" smtClean="0">
                <a:solidFill>
                  <a:schemeClr val="tx1"/>
                </a:solidFill>
              </a:rPr>
              <a:t>Пустозерск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31748" name="Picture 6" descr="Протопоп Аввакум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981075"/>
            <a:ext cx="3690938" cy="5184775"/>
          </a:xfrm>
          <a:noFill/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435600" y="6165850"/>
            <a:ext cx="370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Протопоп Аввакум.</a:t>
            </a:r>
            <a:br>
              <a:rPr lang="ru-RU"/>
            </a:br>
            <a:r>
              <a:rPr lang="ru-RU"/>
              <a:t> Современный художник.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Протопоп Аввакум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867400" cy="58054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марте 1666 г. Аввакума привезли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Москву для участия в церковном соборе. Соборным решением Аввакум был расстрижен, предан анафеме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вновь сослан в </a:t>
            </a:r>
            <a:r>
              <a:rPr lang="ru-RU" sz="2400" b="1" dirty="0" err="1" smtClean="0">
                <a:solidFill>
                  <a:schemeClr val="tx1"/>
                </a:solidFill>
              </a:rPr>
              <a:t>Пустозерск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1670 г. Аввакума и его спутников </a:t>
            </a:r>
            <a:r>
              <a:rPr lang="ru-RU" sz="2400" b="1" dirty="0" err="1" smtClean="0">
                <a:solidFill>
                  <a:schemeClr val="tx1"/>
                </a:solidFill>
              </a:rPr>
              <a:t>Епифания</a:t>
            </a:r>
            <a:r>
              <a:rPr lang="ru-RU" sz="2400" b="1" dirty="0" smtClean="0">
                <a:solidFill>
                  <a:schemeClr val="tx1"/>
                </a:solidFill>
              </a:rPr>
              <a:t>, Лазаря и Федора посадили в земляную тюрьму. Соратникам Аввакума вырезали языки и отрубили пальцы на правой руке.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</a:rPr>
              <a:t>Пустозерске</a:t>
            </a:r>
            <a:r>
              <a:rPr lang="ru-RU" sz="2400" b="1" dirty="0" smtClean="0">
                <a:solidFill>
                  <a:schemeClr val="tx1"/>
                </a:solidFill>
              </a:rPr>
              <a:t> Аввакум написал свое «Житие» и многочисленные послания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письма.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1682 г. Аввакума и его сподвижников сожгли заживо в срубе.</a:t>
            </a:r>
          </a:p>
        </p:txBody>
      </p:sp>
      <p:pic>
        <p:nvPicPr>
          <p:cNvPr id="32772" name="Picture 7" descr="Протопоп Аввакум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052513"/>
            <a:ext cx="3276600" cy="5040312"/>
          </a:xfrm>
          <a:noFill/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940425" y="6092825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Протопоп Аввакум</a:t>
            </a:r>
            <a:r>
              <a:rPr lang="ru-RU"/>
              <a:t>.</a:t>
            </a:r>
          </a:p>
          <a:p>
            <a:pPr algn="ctr"/>
            <a:r>
              <a:rPr lang="ru-RU"/>
              <a:t>Современный художник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dirty="0" smtClean="0"/>
              <a:t>Во второй половине </a:t>
            </a:r>
            <a:r>
              <a:rPr lang="en-US" dirty="0" smtClean="0"/>
              <a:t>XVII </a:t>
            </a:r>
            <a:r>
              <a:rPr lang="ru-RU" dirty="0" smtClean="0"/>
              <a:t>веке русское православие</a:t>
            </a:r>
            <a:br>
              <a:rPr lang="ru-RU" dirty="0" smtClean="0"/>
            </a:br>
            <a:r>
              <a:rPr lang="ru-RU" dirty="0" smtClean="0"/>
              <a:t>пережило одно из самых трагических событий</a:t>
            </a:r>
            <a:br>
              <a:rPr lang="ru-RU" dirty="0" smtClean="0"/>
            </a:br>
            <a:r>
              <a:rPr lang="ru-RU" dirty="0" smtClean="0"/>
              <a:t>в своей истории — </a:t>
            </a:r>
            <a:r>
              <a:rPr lang="ru-RU" b="1" dirty="0" smtClean="0">
                <a:solidFill>
                  <a:srgbClr val="FF0000"/>
                </a:solidFill>
              </a:rPr>
              <a:t>церковный раскол</a:t>
            </a:r>
            <a:r>
              <a:rPr lang="ru-RU" dirty="0" smtClean="0"/>
              <a:t>.</a:t>
            </a:r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dirty="0" smtClean="0"/>
              <a:t>В эти же годы произошло самое драматическое столкновение церковной и светской властей.</a:t>
            </a:r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endParaRPr lang="ru-RU" dirty="0" smtClean="0"/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dirty="0" smtClean="0"/>
              <a:t>Каковы же </a:t>
            </a:r>
            <a:r>
              <a:rPr lang="ru-RU" b="1" dirty="0" smtClean="0">
                <a:solidFill>
                  <a:srgbClr val="FF0000"/>
                </a:solidFill>
              </a:rPr>
              <a:t>причины</a:t>
            </a:r>
            <a:r>
              <a:rPr lang="ru-RU" dirty="0" smtClean="0"/>
              <a:t> раскола? </a:t>
            </a:r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Кто в нем участвовал</a:t>
            </a:r>
            <a:r>
              <a:rPr lang="ru-RU" dirty="0" smtClean="0"/>
              <a:t> и каковы его </a:t>
            </a:r>
            <a:r>
              <a:rPr lang="ru-RU" b="1" dirty="0" smtClean="0">
                <a:solidFill>
                  <a:srgbClr val="FF0000"/>
                </a:solidFill>
              </a:rPr>
              <a:t>последствия</a:t>
            </a:r>
            <a:r>
              <a:rPr lang="ru-RU" dirty="0" smtClean="0"/>
              <a:t>?</a:t>
            </a:r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dirty="0" smtClean="0"/>
              <a:t>Чем было вызвано и чем завершилось противостояние церкви и государства?</a:t>
            </a:r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Конфликт Никона с царем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795963" cy="580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1658 г. между царем и патриархом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произошел конфликт.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Алексей Михайлович </a:t>
            </a:r>
            <a:r>
              <a:rPr lang="ru-RU" sz="2400" b="1" dirty="0" smtClean="0">
                <a:solidFill>
                  <a:srgbClr val="FF0000"/>
                </a:solidFill>
              </a:rPr>
              <a:t>потребовал,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чтобы Никон впредь не именовался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Великим Государем.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Возмущенный Никон заявил, что не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желает быть патриархом «на Москве»,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 уехал в Новый Иерусалим. Однако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он не сложил патриаршего сана и не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позволил избрать нового патриарха.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Низложить патриарха не мог ни царь,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ни собор русского духовенства.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Россия оставалась без патриаршей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власти восемь лет.</a:t>
            </a:r>
          </a:p>
        </p:txBody>
      </p:sp>
      <p:pic>
        <p:nvPicPr>
          <p:cNvPr id="33796" name="Picture 7" descr="Шварц_В Патриарх Никон в Новом Иерусалим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052513"/>
            <a:ext cx="3348037" cy="5040312"/>
          </a:xfrm>
          <a:noFill/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632450" y="6092825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Патриарх Никон в Новом</a:t>
            </a:r>
            <a:br>
              <a:rPr lang="ru-RU"/>
            </a:br>
            <a:r>
              <a:rPr lang="ru-RU"/>
              <a:t>Иерусалиме. Худ. В. Шварц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7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7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Низложение патриарха Никона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В 1667 г. церковный собор лишил Никона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патриаршего сана и предписал ему впредь именоваться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просто монахом Никоном, а не патриархом Московским</a:t>
            </a:r>
            <a:r>
              <a:rPr lang="ru-RU" sz="24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444208" y="2996952"/>
            <a:ext cx="2468563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2000" b="1" dirty="0"/>
              <a:t>Лишение Никона</a:t>
            </a:r>
            <a:br>
              <a:rPr lang="ru-RU" sz="2000" b="1" dirty="0"/>
            </a:br>
            <a:r>
              <a:rPr lang="ru-RU" sz="2000" b="1" dirty="0"/>
              <a:t>на соборе</a:t>
            </a:r>
          </a:p>
          <a:p>
            <a:pPr algn="ctr"/>
            <a:r>
              <a:rPr lang="ru-RU" sz="2000" b="1" dirty="0"/>
              <a:t>патриаршего сана.</a:t>
            </a:r>
          </a:p>
          <a:p>
            <a:pPr algn="ctr"/>
            <a:r>
              <a:rPr lang="ru-RU" sz="2000" dirty="0"/>
              <a:t>Неизвестный</a:t>
            </a:r>
          </a:p>
          <a:p>
            <a:pPr algn="ctr"/>
            <a:r>
              <a:rPr lang="ru-RU" sz="2000" dirty="0"/>
              <a:t>художник</a:t>
            </a:r>
          </a:p>
          <a:p>
            <a:endParaRPr lang="ru-RU" dirty="0"/>
          </a:p>
        </p:txBody>
      </p:sp>
      <p:pic>
        <p:nvPicPr>
          <p:cNvPr id="34821" name="Picture 7" descr="http://dic.academic.ru/pictures/wiki/files/67/Court_over_patriarch_N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6192688" cy="449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Ссылка Никона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6148" name="Picture 4" descr="Ферапонтов монастырь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23240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372200" y="1844675"/>
            <a:ext cx="27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Никон был лишен</a:t>
            </a:r>
            <a:br>
              <a:rPr lang="ru-RU" sz="2400" b="1" dirty="0"/>
            </a:br>
            <a:r>
              <a:rPr lang="ru-RU" sz="2400" b="1" dirty="0"/>
              <a:t> патриаршего сана</a:t>
            </a:r>
            <a:br>
              <a:rPr lang="ru-RU" sz="2400" b="1" dirty="0"/>
            </a:br>
            <a:r>
              <a:rPr lang="ru-RU" sz="2400" b="1" dirty="0"/>
              <a:t>и сослан</a:t>
            </a:r>
            <a:br>
              <a:rPr lang="ru-RU" sz="2400" b="1" dirty="0"/>
            </a:br>
            <a:r>
              <a:rPr lang="ru-RU" sz="2400" b="1" dirty="0"/>
              <a:t>в отдаленный Ферапонтов монастырь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59632" y="6165304"/>
            <a:ext cx="376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Ферапонтов монастырь зимой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Ссылка Никона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81075"/>
            <a:ext cx="4572000" cy="5876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Ферапонтовом монастыре Никон прожил до 1676 г. Лишь в 1672 г. ему разрешили выходить из кельи и монастыря.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1676 г. новый царь Федор Алексеевич просил Никона простить Алексея Михайловича,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но тот отказался дать прощение «на письме» и заявил, что будет судиться с царем «в страшное пришествие Господне». </a:t>
            </a:r>
          </a:p>
        </p:txBody>
      </p:sp>
      <p:pic>
        <p:nvPicPr>
          <p:cNvPr id="36868" name="Picture 10" descr="патриарх Никон в ссылке в Ферапонтовом м-р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692696"/>
            <a:ext cx="4104456" cy="5617984"/>
          </a:xfrm>
          <a:noFill/>
        </p:spPr>
      </p:pic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179512" y="6273225"/>
            <a:ext cx="3779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Патриарх Никон в ссылке </a:t>
            </a:r>
            <a:br>
              <a:rPr lang="ru-RU" sz="1600" dirty="0"/>
            </a:br>
            <a:r>
              <a:rPr lang="ru-RU" sz="1600" dirty="0"/>
              <a:t>в Ферапонтовом монастыре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Ссылка Никона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064" y="836613"/>
            <a:ext cx="3995936" cy="6021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июне 1676 г. Никона перевели в суровое заточение в Кирилло-Белозерский монастырь.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1681 г. царь Федор Алексеевич, вопреки вражде патриарха </a:t>
            </a:r>
            <a:r>
              <a:rPr lang="ru-RU" sz="2400" b="1" dirty="0" err="1" smtClean="0">
                <a:solidFill>
                  <a:schemeClr val="tx1"/>
                </a:solidFill>
              </a:rPr>
              <a:t>Иоакима</a:t>
            </a:r>
            <a:r>
              <a:rPr lang="ru-RU" sz="2400" b="1" dirty="0" smtClean="0">
                <a:solidFill>
                  <a:schemeClr val="tx1"/>
                </a:solidFill>
              </a:rPr>
              <a:t> к Никону, приказал перевести опального патриарха в Воскресенский монастырь.</a:t>
            </a:r>
          </a:p>
          <a:p>
            <a:pPr marL="0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Но 17 августа 1681 г. Никон умер в дороге,  на реке </a:t>
            </a:r>
            <a:r>
              <a:rPr lang="ru-RU" sz="2400" b="1" dirty="0" err="1" smtClean="0">
                <a:solidFill>
                  <a:schemeClr val="tx1"/>
                </a:solidFill>
              </a:rPr>
              <a:t>Которосли</a:t>
            </a:r>
            <a:r>
              <a:rPr lang="ru-RU" sz="2400" b="1" dirty="0" smtClean="0">
                <a:solidFill>
                  <a:schemeClr val="tx1"/>
                </a:solidFill>
              </a:rPr>
              <a:t> в Ярославле.</a:t>
            </a:r>
          </a:p>
        </p:txBody>
      </p:sp>
      <p:pic>
        <p:nvPicPr>
          <p:cNvPr id="37892" name="Picture 4" descr="Кирилло-белозерский монастыр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50768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8750" y="4960938"/>
            <a:ext cx="4773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Кирилло-Белозерский монастырь,</a:t>
            </a:r>
            <a:br>
              <a:rPr lang="ru-RU" sz="2000" b="1"/>
            </a:br>
            <a:r>
              <a:rPr lang="ru-RU" sz="2000" b="1"/>
              <a:t>место последнено заключения</a:t>
            </a:r>
            <a:br>
              <a:rPr lang="ru-RU" sz="2000" b="1"/>
            </a:br>
            <a:r>
              <a:rPr lang="ru-RU" sz="2000" b="1"/>
              <a:t>патриарха Никона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56325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Старообрядчество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6372225" cy="609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b="1" dirty="0" smtClean="0"/>
              <a:t>После низвержения Никона гонения на приверженцев старой веры не прекратились. Борьбу против них возглавил сам Алексей Михайлович.</a:t>
            </a:r>
          </a:p>
          <a:p>
            <a:pPr marL="0" indent="0" eaLnBrk="1" hangingPunct="1">
              <a:buFontTx/>
              <a:buNone/>
            </a:pPr>
            <a:r>
              <a:rPr lang="ru-RU" sz="2000" b="1" dirty="0" smtClean="0"/>
              <a:t>Собор 1666–67 г. проклял староверие как «хулу на Господа». Начались жестокие </a:t>
            </a:r>
            <a:r>
              <a:rPr lang="ru-RU" sz="2000" b="1" dirty="0" smtClean="0">
                <a:solidFill>
                  <a:srgbClr val="FF0000"/>
                </a:solidFill>
              </a:rPr>
              <a:t>преследования старообрядцев.</a:t>
            </a:r>
          </a:p>
          <a:p>
            <a:pPr marL="0" indent="0" eaLnBrk="1" hangingPunct="1">
              <a:buFontTx/>
              <a:buNone/>
            </a:pPr>
            <a:r>
              <a:rPr lang="ru-RU" sz="2000" b="1" dirty="0" smtClean="0"/>
              <a:t>Старообрядцы основывали свои скиты в глухих местах на Севере, в Заволжье, на Урале. </a:t>
            </a:r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38916" name="Picture 13" descr="Староверческий ски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115888"/>
            <a:ext cx="2627313" cy="3397250"/>
          </a:xfrm>
          <a:noFill/>
        </p:spPr>
      </p:pic>
      <p:sp>
        <p:nvSpPr>
          <p:cNvPr id="38917" name="Text Box 14"/>
          <p:cNvSpPr txBox="1">
            <a:spLocks noChangeArrowheads="1"/>
          </p:cNvSpPr>
          <p:nvPr/>
        </p:nvSpPr>
        <p:spPr bwMode="auto">
          <a:xfrm>
            <a:off x="6172200" y="3429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Старообрядческий скит</a:t>
            </a:r>
          </a:p>
        </p:txBody>
      </p:sp>
      <p:pic>
        <p:nvPicPr>
          <p:cNvPr id="38918" name="Picture 16" descr="http://img-fotki.yandex.ru/get/3202/swirelka.a/0_1e266_1cd6d19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716338"/>
            <a:ext cx="32400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8" descr="http://www.skitalets.ru/trips/2003/agafia/10agaf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52244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err="1" smtClean="0"/>
              <a:t>Соловецкое</a:t>
            </a:r>
            <a:r>
              <a:rPr lang="ru-RU" sz="4000" dirty="0" smtClean="0"/>
              <a:t> восстание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Не признали </a:t>
            </a:r>
            <a:r>
              <a:rPr lang="ru-RU" sz="2400" b="1" dirty="0" err="1" smtClean="0">
                <a:solidFill>
                  <a:schemeClr val="tx1"/>
                </a:solidFill>
              </a:rPr>
              <a:t>никонианской</a:t>
            </a:r>
            <a:r>
              <a:rPr lang="ru-RU" sz="2400" b="1" dirty="0" smtClean="0">
                <a:solidFill>
                  <a:schemeClr val="tx1"/>
                </a:solidFill>
              </a:rPr>
              <a:t> реформы монахи самой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северной российской обители —  Соловецкого монастыря.</a:t>
            </a:r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7236296" y="2492375"/>
            <a:ext cx="1907704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Черный собор. Восстание Соловецкого монастыря против </a:t>
            </a:r>
            <a:r>
              <a:rPr lang="ru-RU" sz="1600" dirty="0" err="1"/>
              <a:t>новопечатных</a:t>
            </a:r>
            <a:r>
              <a:rPr lang="ru-RU" sz="1600" dirty="0"/>
              <a:t> книг.</a:t>
            </a:r>
            <a:br>
              <a:rPr lang="ru-RU" sz="1600" dirty="0"/>
            </a:br>
            <a:r>
              <a:rPr lang="ru-RU" sz="1600" dirty="0"/>
              <a:t>Худ. </a:t>
            </a:r>
          </a:p>
          <a:p>
            <a:pPr algn="ctr"/>
            <a:r>
              <a:rPr lang="ru-RU" sz="1600" dirty="0"/>
              <a:t>С. Милорадович</a:t>
            </a:r>
          </a:p>
        </p:txBody>
      </p:sp>
      <p:pic>
        <p:nvPicPr>
          <p:cNvPr id="39941" name="Picture 9" descr="http://i077.radikal.ru/1102/dd/f60ec62c6e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71882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err="1" smtClean="0"/>
              <a:t>Соловецкое</a:t>
            </a:r>
            <a:r>
              <a:rPr lang="ru-RU" sz="4000" dirty="0" smtClean="0"/>
              <a:t> восстание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Восемь лет — с января 1668 г. по январь 1676 г. — мятежные монахи, отказавшиеся даже молиться за царя, обороняли монастырь против царских войск.</a:t>
            </a:r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r>
              <a:rPr lang="ru-RU" sz="2400" dirty="0" smtClean="0"/>
              <a:t> </a:t>
            </a:r>
          </a:p>
        </p:txBody>
      </p:sp>
      <p:pic>
        <p:nvPicPr>
          <p:cNvPr id="27654" name="Picture 6" descr="http://www.solovki-science.ru/plan00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536" y="2132856"/>
            <a:ext cx="8259864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Подводим итоги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sz="2400" b="1" dirty="0" smtClean="0"/>
              <a:t>Каковы же причины раскола? </a:t>
            </a:r>
            <a:br>
              <a:rPr lang="ru-RU" sz="2400" b="1" dirty="0" smtClean="0"/>
            </a:br>
            <a:r>
              <a:rPr lang="ru-RU" sz="2400" b="1" dirty="0" smtClean="0"/>
              <a:t> Кто в нем участвовал</a:t>
            </a:r>
            <a:br>
              <a:rPr lang="ru-RU" sz="2400" b="1" dirty="0" smtClean="0"/>
            </a:br>
            <a:r>
              <a:rPr lang="ru-RU" sz="2400" b="1" dirty="0" smtClean="0"/>
              <a:t> и каковы его последствия?</a:t>
            </a:r>
          </a:p>
          <a:p>
            <a:pPr marL="0" indent="0" eaLnBrk="1" hangingPunct="1">
              <a:buFontTx/>
              <a:buNone/>
            </a:pPr>
            <a:endParaRPr lang="ru-RU" sz="1600" b="1" dirty="0" smtClean="0"/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Раскол Русской православной церкви был </a:t>
            </a:r>
            <a:r>
              <a:rPr lang="ru-RU" sz="2400" b="1" dirty="0" smtClean="0">
                <a:solidFill>
                  <a:srgbClr val="FF0000"/>
                </a:solidFill>
              </a:rPr>
              <a:t>вызван проведением церковной реформы патриарха Никона</a:t>
            </a:r>
            <a:r>
              <a:rPr lang="ru-RU" sz="2400" b="1" dirty="0" smtClean="0"/>
              <a:t>. Реформа преследовала </a:t>
            </a:r>
            <a:r>
              <a:rPr lang="ru-RU" sz="2400" b="1" dirty="0" smtClean="0">
                <a:solidFill>
                  <a:srgbClr val="FF0000"/>
                </a:solidFill>
              </a:rPr>
              <a:t>цель укрепить единство церкви</a:t>
            </a:r>
            <a:r>
              <a:rPr lang="ru-RU" sz="2400" b="1" dirty="0" smtClean="0"/>
              <a:t> в централизованном государстве и повысить роль России и Русской церкви в православном мире.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Проведение реформы по греческим образцам оттолкнуло значительную часть верующих и вызвало раскол церкви на </a:t>
            </a:r>
            <a:r>
              <a:rPr lang="ru-RU" sz="2400" b="1" dirty="0" err="1" smtClean="0"/>
              <a:t>никонианскую</a:t>
            </a:r>
            <a:r>
              <a:rPr lang="ru-RU" sz="2400" b="1" dirty="0" smtClean="0"/>
              <a:t> и старообрядческую, в свою очередь расколовшуюся на множество толков и согласий.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Основными </a:t>
            </a:r>
            <a:r>
              <a:rPr lang="ru-RU" sz="2400" b="1" dirty="0" smtClean="0">
                <a:solidFill>
                  <a:srgbClr val="FF0000"/>
                </a:solidFill>
              </a:rPr>
              <a:t>участниками</a:t>
            </a:r>
            <a:r>
              <a:rPr lang="ru-RU" sz="2400" b="1" dirty="0" smtClean="0"/>
              <a:t> старообрядческого движения</a:t>
            </a:r>
            <a:br>
              <a:rPr lang="ru-RU" sz="2400" b="1" dirty="0" smtClean="0"/>
            </a:br>
            <a:r>
              <a:rPr lang="ru-RU" sz="2400" b="1" dirty="0" smtClean="0"/>
              <a:t>стали духовные лица, купцы, посадские люди и крестьяне.</a:t>
            </a:r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323850" y="981075"/>
            <a:ext cx="914400" cy="914400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Подводим итоги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sz="2400" b="1" dirty="0" smtClean="0"/>
              <a:t>Чем было вызвано и чем завершилось</a:t>
            </a:r>
            <a:br>
              <a:rPr lang="ru-RU" sz="2400" b="1" dirty="0" smtClean="0"/>
            </a:br>
            <a:r>
              <a:rPr lang="ru-RU" sz="2400" b="1" dirty="0" smtClean="0"/>
              <a:t>противостояние церкви и государства?</a:t>
            </a:r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sz="2400" b="1" dirty="0" smtClean="0"/>
              <a:t>Патриарх Никон </a:t>
            </a:r>
            <a:r>
              <a:rPr lang="ru-RU" sz="2400" b="1" dirty="0" smtClean="0">
                <a:solidFill>
                  <a:srgbClr val="FF0000"/>
                </a:solidFill>
              </a:rPr>
              <a:t>пытался утвердить преобладание церковной власти над светской</a:t>
            </a:r>
            <a:r>
              <a:rPr lang="ru-RU" sz="2400" b="1" dirty="0" smtClean="0"/>
              <a:t>, вернуться ко временам патриарха Филарета. Но в централизованном государстве, постепенно переходящем к абсолютизму, </a:t>
            </a:r>
            <a:r>
              <a:rPr lang="ru-RU" sz="2400" b="1" dirty="0" smtClean="0">
                <a:solidFill>
                  <a:srgbClr val="FF0000"/>
                </a:solidFill>
              </a:rPr>
              <a:t>это было невозможно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К тому же авторитет церкви был подорван расколом</a:t>
            </a:r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sz="2400" b="1" dirty="0" smtClean="0"/>
              <a:t>Никон опирался не на ресурсы церкви, а лишь</a:t>
            </a:r>
            <a:br>
              <a:rPr lang="ru-RU" sz="2400" b="1" dirty="0" smtClean="0"/>
            </a:br>
            <a:r>
              <a:rPr lang="ru-RU" sz="2400" b="1" dirty="0" smtClean="0"/>
              <a:t>на личные отношения с царем Алексеем Михайловичем.</a:t>
            </a:r>
            <a:br>
              <a:rPr lang="ru-RU" sz="2400" b="1" dirty="0" smtClean="0"/>
            </a:br>
            <a:r>
              <a:rPr lang="ru-RU" sz="2400" b="1" dirty="0" smtClean="0"/>
              <a:t>Поэтому его поражение было закономерно. </a:t>
            </a:r>
          </a:p>
          <a:p>
            <a:pPr marL="0" indent="0" algn="ctr" eaLnBrk="1" hangingPunct="1">
              <a:buClr>
                <a:schemeClr val="tx1"/>
              </a:buClr>
              <a:buFontTx/>
              <a:buNone/>
            </a:pP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2400" b="1" dirty="0" smtClean="0"/>
              <a:t>Низвержение Никона окончательно утвердило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превосходство светской власти над церковной,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подчинение церкви государству.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250825" y="908050"/>
            <a:ext cx="914400" cy="914400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Церковь в годы Смуты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en-US" sz="24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В годы Смуты авторитет Русской церкви резко возрос. 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Церковь стала опорой в годину бедствий.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Патриарх Иов не признал власти Лжедмитрия </a:t>
            </a:r>
            <a:r>
              <a:rPr lang="en-US" sz="2400" b="1" dirty="0" smtClean="0"/>
              <a:t>I</a:t>
            </a:r>
            <a:r>
              <a:rPr lang="ru-RU" sz="2400" b="1" dirty="0" smtClean="0"/>
              <a:t>.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Патриарх </a:t>
            </a:r>
            <a:r>
              <a:rPr lang="ru-RU" sz="2400" b="1" dirty="0" err="1" smtClean="0"/>
              <a:t>Гермоген</a:t>
            </a:r>
            <a:r>
              <a:rPr lang="ru-RU" sz="2400" b="1" dirty="0" smtClean="0"/>
              <a:t> отверг власть поляков </a:t>
            </a:r>
            <a:br>
              <a:rPr lang="ru-RU" sz="2400" b="1" dirty="0" smtClean="0"/>
            </a:br>
            <a:r>
              <a:rPr lang="ru-RU" sz="2400" b="1" dirty="0" smtClean="0"/>
              <a:t>и содействовал созыву ополчения, </a:t>
            </a:r>
            <a:br>
              <a:rPr lang="ru-RU" sz="2400" b="1" dirty="0" smtClean="0"/>
            </a:br>
            <a:r>
              <a:rPr lang="ru-RU" sz="2400" b="1" dirty="0" smtClean="0"/>
              <a:t>заплатив за это смертью в тюрьме.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Церковь стала ведущей патриотической силой 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644008" y="836712"/>
            <a:ext cx="1081088" cy="1008063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>
                <a:latin typeface="Georgia" pitchFamily="18" charset="0"/>
              </a:rPr>
              <a:t>?</a:t>
            </a:r>
          </a:p>
        </p:txBody>
      </p:sp>
      <p:pic>
        <p:nvPicPr>
          <p:cNvPr id="10250" name="Picture 10" descr="http://monastir-apteka.ucoz.ru/_ph/7/2/445639861.jpg"/>
          <p:cNvPicPr>
            <a:picLocks noChangeAspect="1" noChangeArrowheads="1"/>
          </p:cNvPicPr>
          <p:nvPr/>
        </p:nvPicPr>
        <p:blipFill>
          <a:blip r:embed="rId2" cstate="print"/>
          <a:srcRect b="3735"/>
          <a:stretch>
            <a:fillRect/>
          </a:stretch>
        </p:blipFill>
        <p:spPr bwMode="auto">
          <a:xfrm>
            <a:off x="6778625" y="692696"/>
            <a:ext cx="23653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http://jivopis.org/gallery/published/publicdata/RUSBZSJIVOPISORG/attachments/pd/3/CHistyakov-Pavel-1832-1919.-Patriarh-Germogen-otkazyvaet-polyakam-podpisat-gramotu.-1860-holst-_9ea8f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36004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3492500" y="2060575"/>
            <a:ext cx="3448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Как сказалась Смута </a:t>
            </a:r>
            <a:r>
              <a:rPr lang="en-US" sz="2400" b="1"/>
              <a:t/>
            </a:r>
            <a:br>
              <a:rPr lang="en-US" sz="2400" b="1"/>
            </a:br>
            <a:r>
              <a:rPr lang="ru-RU" sz="2400" b="1"/>
              <a:t>на положении </a:t>
            </a:r>
          </a:p>
          <a:p>
            <a:pPr algn="ctr"/>
            <a:r>
              <a:rPr lang="ru-RU" sz="2400" b="1"/>
              <a:t>Русской церкви?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73016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Чистяков П.П. «Патриарх </a:t>
            </a:r>
            <a:r>
              <a:rPr lang="ru-RU" sz="1400" dirty="0" err="1" smtClean="0"/>
              <a:t>Гермоген</a:t>
            </a:r>
            <a:r>
              <a:rPr lang="ru-RU" sz="1400" dirty="0" smtClean="0"/>
              <a:t> отказывает полякам подписать грамоту»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Церковь после Смуты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908720"/>
            <a:ext cx="5076055" cy="594928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После Смуты наступило время наивысшего могущества церкви. 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Главой церкви (патриархом) после возвращения в 1619 г. из польского плена был избран митрополит Филарет — отец царя Михаила. 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Филарет являлся подлинным правителем государства. Как и царь, он именовался Великим Государем.</a:t>
            </a:r>
            <a:r>
              <a:rPr lang="ru-RU" sz="2000" b="1" dirty="0" smtClean="0"/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В 1633 г. Филарет умер.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Ему удалось значительно укрепить авторитет и власть царя Михаила Федоровича.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213418" y="5949950"/>
            <a:ext cx="2073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Патриарх </a:t>
            </a:r>
            <a:r>
              <a:rPr lang="ru-RU" dirty="0"/>
              <a:t>Филарет </a:t>
            </a:r>
          </a:p>
        </p:txBody>
      </p:sp>
      <p:pic>
        <p:nvPicPr>
          <p:cNvPr id="9221" name="Picture 10" descr="http://img1.liveinternet.ru/images/attach/c/2/73/734/73734231_NIKANOR_TYUTRYUMOV_Portret_patriarha_Filareta_Fedora_Nikiticha_Romanov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836712"/>
            <a:ext cx="4024312" cy="5040312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884096" cy="65527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Но к середине </a:t>
            </a:r>
            <a:r>
              <a:rPr lang="en-US" dirty="0" smtClean="0"/>
              <a:t>XVII </a:t>
            </a:r>
            <a:r>
              <a:rPr lang="ru-RU" dirty="0" smtClean="0"/>
              <a:t> века в церкви накопился ряд нерешенных проблем.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 принятием Соборного уложения 1649 г. положение церкви ухудшилось (были несколько урезаны ее права).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Многие служители были обеспокоены падением нравов духовенства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Прихожане высказывали недовольство «</a:t>
            </a:r>
            <a:r>
              <a:rPr lang="ru-RU" dirty="0" err="1" smtClean="0"/>
              <a:t>многогласием</a:t>
            </a:r>
            <a:r>
              <a:rPr lang="ru-RU" dirty="0" smtClean="0"/>
              <a:t>» во время церковной службы, различиями в обрядах.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 церковных книгах при многократном переписывании накопилось много ошибок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Ревнители </a:t>
            </a:r>
            <a:r>
              <a:rPr lang="ru-RU" sz="4000" dirty="0" err="1" smtClean="0"/>
              <a:t>древлего</a:t>
            </a:r>
            <a:r>
              <a:rPr lang="ru-RU" sz="4000" dirty="0" smtClean="0"/>
              <a:t> благочестия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Решением этих проблем занимался сложившийся в 40-х гг.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XVII</a:t>
            </a:r>
            <a:r>
              <a:rPr lang="ru-RU" sz="2400" b="1" dirty="0" smtClean="0"/>
              <a:t> в. в Москве кружок «ревнителей </a:t>
            </a:r>
            <a:r>
              <a:rPr lang="ru-RU" sz="2400" b="1" dirty="0" err="1" smtClean="0"/>
              <a:t>древлего</a:t>
            </a:r>
            <a:r>
              <a:rPr lang="ru-RU" sz="2400" b="1" dirty="0" smtClean="0"/>
              <a:t> благочестия».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В него вошли: царский духовник и протопоп кремлевского Благовещенского собора </a:t>
            </a:r>
            <a:r>
              <a:rPr lang="ru-RU" sz="2400" b="1" dirty="0" smtClean="0">
                <a:solidFill>
                  <a:srgbClr val="FF0000"/>
                </a:solidFill>
              </a:rPr>
              <a:t>Степан Вонифатьев</a:t>
            </a:r>
            <a:r>
              <a:rPr lang="ru-RU" sz="2400" b="1" dirty="0" smtClean="0"/>
              <a:t>, протопоп Казанского собора </a:t>
            </a:r>
            <a:r>
              <a:rPr lang="ru-RU" sz="2400" b="1" dirty="0" smtClean="0">
                <a:solidFill>
                  <a:srgbClr val="FF0000"/>
                </a:solidFill>
              </a:rPr>
              <a:t>Иван Неронов</a:t>
            </a:r>
            <a:r>
              <a:rPr lang="ru-RU" sz="2400" b="1" dirty="0" smtClean="0"/>
              <a:t>, царский постельничий </a:t>
            </a:r>
            <a:r>
              <a:rPr lang="ru-RU" sz="2400" b="1" dirty="0" smtClean="0">
                <a:solidFill>
                  <a:srgbClr val="FF0000"/>
                </a:solidFill>
              </a:rPr>
              <a:t>Федор Ртищев</a:t>
            </a:r>
            <a:r>
              <a:rPr lang="ru-RU" sz="2400" b="1" dirty="0" smtClean="0"/>
              <a:t>, настоятель Новоспасского монастыря </a:t>
            </a:r>
            <a:r>
              <a:rPr lang="ru-RU" sz="2400" b="1" dirty="0" smtClean="0">
                <a:solidFill>
                  <a:srgbClr val="FF0000"/>
                </a:solidFill>
              </a:rPr>
              <a:t>Никон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протопоп Аввакум Петров</a:t>
            </a:r>
            <a:r>
              <a:rPr lang="ru-RU" sz="2400" b="1" dirty="0" smtClean="0"/>
              <a:t> и другие.</a:t>
            </a:r>
          </a:p>
        </p:txBody>
      </p:sp>
      <p:pic>
        <p:nvPicPr>
          <p:cNvPr id="142338" name="Picture 2" descr="http://samoderzhavnaya.ru/media/illustrations/patriarh_nikon_so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48167"/>
            <a:ext cx="4536504" cy="3309833"/>
          </a:xfrm>
          <a:prstGeom prst="rect">
            <a:avLst/>
          </a:prstGeom>
          <a:noFill/>
        </p:spPr>
      </p:pic>
      <p:pic>
        <p:nvPicPr>
          <p:cNvPr id="142340" name="Picture 4" descr="http://www.isaac.spb.ru/Pictures/big85563143684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162728" cy="3140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/>
          <a:lstStyle/>
          <a:p>
            <a:r>
              <a:rPr lang="ru-RU" dirty="0" smtClean="0"/>
              <a:t>Рукописные богослужебные книги</a:t>
            </a:r>
            <a:endParaRPr lang="ru-RU" dirty="0"/>
          </a:p>
        </p:txBody>
      </p:sp>
      <p:pic>
        <p:nvPicPr>
          <p:cNvPr id="4" name="Picture 4" descr="Четья Минея новгородск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528392" cy="528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2" descr="http://bnr.bg/sites/ru/culture/PublishingImages/157/11-05-25-48694_1.jpg"/>
          <p:cNvPicPr>
            <a:picLocks noChangeAspect="1" noChangeArrowheads="1"/>
          </p:cNvPicPr>
          <p:nvPr/>
        </p:nvPicPr>
        <p:blipFill>
          <a:blip r:embed="rId3" cstate="print"/>
          <a:srcRect l="8675" t="2204" r="12008" b="3022"/>
          <a:stretch>
            <a:fillRect/>
          </a:stretch>
        </p:blipFill>
        <p:spPr bwMode="auto">
          <a:xfrm>
            <a:off x="4067944" y="1052736"/>
            <a:ext cx="4608512" cy="3096344"/>
          </a:xfrm>
          <a:prstGeom prst="rect">
            <a:avLst/>
          </a:prstGeom>
          <a:noFill/>
        </p:spPr>
      </p:pic>
      <p:pic>
        <p:nvPicPr>
          <p:cNvPr id="144388" name="Picture 4" descr="http://www.hi-edu.ru/e-books/AK/images/0040-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4010506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Старопечатные</a:t>
            </a:r>
            <a:br>
              <a:rPr lang="ru-RU" sz="4000" dirty="0" smtClean="0"/>
            </a:br>
            <a:r>
              <a:rPr lang="ru-RU" sz="4000" dirty="0" smtClean="0"/>
              <a:t> богослужебные книги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875"/>
            <a:ext cx="9036496" cy="54451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179388" indent="0" eaLnBrk="1" hangingPunct="1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чем состоит важнейшее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преимущество печатной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книги над рукописной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 точки зрения унификации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текста?</a:t>
            </a:r>
          </a:p>
          <a:p>
            <a:pPr marL="0" indent="0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Каждая рукопись </a:t>
            </a:r>
          </a:p>
          <a:p>
            <a:pPr marL="0" indent="0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содержит свои ошибки. </a:t>
            </a:r>
          </a:p>
          <a:p>
            <a:pPr marL="0" indent="0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Все печатные книги </a:t>
            </a:r>
          </a:p>
          <a:p>
            <a:pPr marL="0" indent="0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идентичны.</a:t>
            </a:r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ru-RU" sz="2400" dirty="0" smtClean="0"/>
          </a:p>
        </p:txBody>
      </p:sp>
      <p:pic>
        <p:nvPicPr>
          <p:cNvPr id="14340" name="Picture 4" descr="Учительное Евангелие 1582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700213"/>
            <a:ext cx="5003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403350" y="1628775"/>
            <a:ext cx="1058863" cy="1008063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latin typeface="Georgia" pitchFamily="18" charset="0"/>
              </a:rPr>
              <a:t>?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067175" y="5897563"/>
            <a:ext cx="5076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Учительное Евангелие. Вильна, 1582 г.</a:t>
            </a:r>
          </a:p>
          <a:p>
            <a:pPr algn="ctr"/>
            <a:r>
              <a:rPr lang="ru-RU"/>
              <a:t>Типограф Василий Михайлович Гарабурда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8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Исправление церковных книг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Исправление церковных книг было необходимо.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Но </a:t>
            </a:r>
            <a:r>
              <a:rPr lang="ru-RU" sz="2400" b="1" i="1" dirty="0" smtClean="0">
                <a:solidFill>
                  <a:srgbClr val="FF0000"/>
                </a:solidFill>
              </a:rPr>
              <a:t>как</a:t>
            </a:r>
            <a:r>
              <a:rPr lang="ru-RU" sz="2400" b="1" dirty="0" smtClean="0"/>
              <a:t> исправлять? По греческим образцам</a:t>
            </a:r>
            <a:br>
              <a:rPr lang="ru-RU" sz="2400" b="1" dirty="0" smtClean="0"/>
            </a:br>
            <a:r>
              <a:rPr lang="ru-RU" sz="2400" b="1" dirty="0" smtClean="0"/>
              <a:t>или по древнерусским «харатейным» спискам?</a:t>
            </a:r>
          </a:p>
          <a:p>
            <a:pPr marL="0" indent="0" algn="ctr" eaLnBrk="1" hangingPunct="1"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В чем преимущество первого варианта?</a:t>
            </a:r>
          </a:p>
          <a:p>
            <a:pPr marL="0" indent="0" algn="ctr" eaLnBrk="1" hangingPunct="1"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Он позволял Русской церкви сблизиться с православными церквами греческого Востока, а России — стать лидером мирового православия, о чем мечтал Алексей Михайлович. На этом варианте настаивал прибывший в Россию иерусалимский патриарх </a:t>
            </a:r>
            <a:r>
              <a:rPr lang="ru-RU" sz="2400" b="1" dirty="0" err="1" smtClean="0"/>
              <a:t>Паисий</a:t>
            </a:r>
            <a:r>
              <a:rPr lang="ru-RU" sz="2400" b="1" dirty="0" smtClean="0"/>
              <a:t>.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4211638" y="2565400"/>
            <a:ext cx="914400" cy="914400"/>
          </a:xfrm>
          <a:prstGeom prst="ellipse">
            <a:avLst/>
          </a:prstGeom>
          <a:solidFill>
            <a:srgbClr val="EE32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T4CTUPCNHN5M-645759840-752</_dlc_DocId>
    <_dlc_DocIdUrl xmlns="c71519f2-859d-46c1-a1b6-2941efed936d">
      <Url>http://edu-sps.koiro.local/chuhloma/jarov/ger/_layouts/15/DocIdRedir.aspx?ID=T4CTUPCNHN5M-645759840-752</Url>
      <Description>T4CTUPCNHN5M-645759840-752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8136FEE-F142-4865-B21D-1004F49452EC}"/>
</file>

<file path=customXml/itemProps2.xml><?xml version="1.0" encoding="utf-8"?>
<ds:datastoreItem xmlns:ds="http://schemas.openxmlformats.org/officeDocument/2006/customXml" ds:itemID="{7EFA1C72-855B-40BE-936F-238919F65CF5}"/>
</file>

<file path=customXml/itemProps3.xml><?xml version="1.0" encoding="utf-8"?>
<ds:datastoreItem xmlns:ds="http://schemas.openxmlformats.org/officeDocument/2006/customXml" ds:itemID="{EA3916D9-DA09-43FB-A8A0-72DB736943A6}"/>
</file>

<file path=customXml/itemProps4.xml><?xml version="1.0" encoding="utf-8"?>
<ds:datastoreItem xmlns:ds="http://schemas.openxmlformats.org/officeDocument/2006/customXml" ds:itemID="{147088E7-977F-424B-A9C9-6AEF26A18D6E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992</Words>
  <Application>Microsoft Office PowerPoint</Application>
  <PresentationFormat>Экран (4:3)</PresentationFormat>
  <Paragraphs>193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Церковный раскол</vt:lpstr>
      <vt:lpstr>Презентация PowerPoint</vt:lpstr>
      <vt:lpstr>Церковь в годы Смуты</vt:lpstr>
      <vt:lpstr>Церковь после Смуты</vt:lpstr>
      <vt:lpstr>Презентация PowerPoint</vt:lpstr>
      <vt:lpstr>Ревнители древлего благочестия</vt:lpstr>
      <vt:lpstr>Рукописные богослужебные книги</vt:lpstr>
      <vt:lpstr>Старопечатные  богослужебные книги</vt:lpstr>
      <vt:lpstr>Исправление церковных книг</vt:lpstr>
      <vt:lpstr>Исправление церковных книг</vt:lpstr>
      <vt:lpstr>Патриарх Никон</vt:lpstr>
      <vt:lpstr>Патриарх Никон</vt:lpstr>
      <vt:lpstr>Презентация PowerPoint</vt:lpstr>
      <vt:lpstr>Исправление церковных книг</vt:lpstr>
      <vt:lpstr>Реформа Никона 1653 – 1655 гг.</vt:lpstr>
      <vt:lpstr>Новый Иерусалим</vt:lpstr>
      <vt:lpstr>Раскол</vt:lpstr>
      <vt:lpstr>Протопоп Аввакум</vt:lpstr>
      <vt:lpstr>Протопоп Аввакум</vt:lpstr>
      <vt:lpstr>Конфликт Никона с царем</vt:lpstr>
      <vt:lpstr>Низложение патриарха Никона</vt:lpstr>
      <vt:lpstr>Ссылка Никона</vt:lpstr>
      <vt:lpstr>Ссылка Никона</vt:lpstr>
      <vt:lpstr>Ссылка Никона</vt:lpstr>
      <vt:lpstr>Старообрядчество</vt:lpstr>
      <vt:lpstr>Соловецкое восстание</vt:lpstr>
      <vt:lpstr>Соловецкое восстание</vt:lpstr>
      <vt:lpstr>Подводим итоги</vt:lpstr>
      <vt:lpstr>Подводим 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Церковный раскол</dc:title>
  <dc:creator>Дмитрий</dc:creator>
  <cp:lastModifiedBy>Дмитрий</cp:lastModifiedBy>
  <cp:revision>13</cp:revision>
  <dcterms:created xsi:type="dcterms:W3CDTF">2011-10-01T12:27:48Z</dcterms:created>
  <dcterms:modified xsi:type="dcterms:W3CDTF">2016-02-20T10:37:43Z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f8f55554-7bf7-40fe-a278-c0324f302490</vt:lpwstr>
  </property>
</Properties>
</file>