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300" r:id="rId7"/>
    <p:sldId id="301" r:id="rId8"/>
    <p:sldId id="296" r:id="rId9"/>
    <p:sldId id="302" r:id="rId10"/>
    <p:sldId id="303" r:id="rId11"/>
    <p:sldId id="256" r:id="rId12"/>
    <p:sldId id="311" r:id="rId13"/>
    <p:sldId id="277" r:id="rId14"/>
    <p:sldId id="257" r:id="rId15"/>
    <p:sldId id="278" r:id="rId16"/>
    <p:sldId id="279" r:id="rId17"/>
    <p:sldId id="269" r:id="rId18"/>
    <p:sldId id="282" r:id="rId19"/>
    <p:sldId id="270" r:id="rId20"/>
    <p:sldId id="283" r:id="rId21"/>
    <p:sldId id="258" r:id="rId22"/>
    <p:sldId id="271" r:id="rId23"/>
    <p:sldId id="286" r:id="rId24"/>
    <p:sldId id="272" r:id="rId25"/>
    <p:sldId id="273" r:id="rId26"/>
    <p:sldId id="266" r:id="rId27"/>
    <p:sldId id="307" r:id="rId28"/>
    <p:sldId id="308" r:id="rId29"/>
    <p:sldId id="309" r:id="rId30"/>
    <p:sldId id="274" r:id="rId31"/>
    <p:sldId id="304" r:id="rId32"/>
    <p:sldId id="305" r:id="rId33"/>
    <p:sldId id="310" r:id="rId34"/>
    <p:sldId id="306" r:id="rId35"/>
    <p:sldId id="29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>
        <p:scale>
          <a:sx n="73" d="100"/>
          <a:sy n="73" d="100"/>
        </p:scale>
        <p:origin x="-132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4C92-6B8C-43EB-87A8-43B5F2B6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D3C7-B942-4345-BFAA-8779765F0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7294-2219-4D14-A5F6-F1BF40FA5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BB6D-432D-4252-A78E-AEBD2871E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3FEC-47DC-41BE-9BDC-411E73AE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969-2464-4155-A6C9-3303660AB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F350-1E50-4AEE-99B7-7197FC9EA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20E5-6763-408F-9B65-050DC233C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A70E-87C5-49CD-BB69-69505BECF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F786-0C70-4DF3-AEAF-FFA231BFF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02E8-9B19-4548-8D7A-CCA43C282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989890-A0D2-4320-81D8-B907C7626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0/%D0%9C%D0%B8%D0%BA%D1%83%D0%BB%D0%B0_%D0%A1%D0%B5%D0%BB%D1%8F%D0%BD%D0%B8%D0%BD%D0%BE%D0%B2%D0%B8%D1%87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%D0%92%D0%BE%D0%BB%D0%B3%D0%B0_%D0%92%D1%81%D0%B5%D1%81%D0%BB%D0%B0%D0%B2%D1%8C%D0%B5%D0%B2%D0%B8%D1%87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6/%D0%90%D0%BB%D0%B5%D1%88%D0%B0_%D0%9F%D0%BE%D0%BF%D0%BE%D0%B2%D0%B8%D1%87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c/Zmei_Gorinich_(colour_fixed)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5/%D0%91%D0%BE%D0%B3%D0%B0%D1%82%D1%8B%D1%80%D1%8C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7488832" cy="1752600"/>
          </a:xfrm>
        </p:spPr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kern="1200" dirty="0">
                <a:solidFill>
                  <a:srgbClr val="292934"/>
                </a:solidFill>
              </a:rPr>
              <a:t>Проект по литературному чтению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32656"/>
            <a:ext cx="8064896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800" cap="all" spc="-100" normalizeH="0" baseline="0" noProof="0" dirty="0" smtClean="0">
                <a:ln>
                  <a:noFill/>
                </a:ln>
                <a:solidFill>
                  <a:srgbClr val="733712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МКОУ</a:t>
            </a:r>
            <a:r>
              <a:rPr kumimoji="0" lang="ru-RU" sz="3800" b="0" i="0" u="none" strike="noStrike" kern="1800" cap="all" spc="-100" normalizeH="0" noProof="0" dirty="0" smtClean="0">
                <a:ln>
                  <a:noFill/>
                </a:ln>
                <a:solidFill>
                  <a:srgbClr val="733712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Жаровская основная школа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800" cap="all" spc="-100" normalizeH="0" noProof="0" dirty="0" smtClean="0">
                <a:ln>
                  <a:noFill/>
                </a:ln>
                <a:solidFill>
                  <a:srgbClr val="733712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им. М.м. </a:t>
            </a:r>
            <a:r>
              <a:rPr kumimoji="0" lang="ru-RU" sz="3800" b="0" i="0" u="none" strike="noStrike" kern="1800" cap="all" spc="-100" normalizeH="0" noProof="0" dirty="0" err="1" smtClean="0">
                <a:ln>
                  <a:noFill/>
                </a:ln>
                <a:solidFill>
                  <a:srgbClr val="733712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платова</a:t>
            </a:r>
            <a:r>
              <a:rPr kumimoji="0" lang="ru-RU" sz="3800" b="0" i="0" u="none" strike="noStrike" kern="1800" cap="all" spc="-100" normalizeH="0" noProof="0" dirty="0" smtClean="0">
                <a:ln>
                  <a:noFill/>
                </a:ln>
                <a:solidFill>
                  <a:srgbClr val="733712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800" cap="all" spc="-100" normalizeH="0" baseline="0" noProof="0" dirty="0" smtClean="0">
              <a:ln>
                <a:noFill/>
              </a:ln>
              <a:solidFill>
                <a:srgbClr val="733712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800" cap="all" spc="-100" normalizeH="0" baseline="0" noProof="0" dirty="0" smtClean="0">
              <a:ln>
                <a:noFill/>
              </a:ln>
              <a:solidFill>
                <a:srgbClr val="733712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800" cap="all" spc="-100" normalizeH="0" baseline="0" noProof="0" dirty="0" smtClean="0">
                <a:ln>
                  <a:noFill/>
                </a:ln>
                <a:solidFill>
                  <a:srgbClr val="733712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Тема: </a:t>
            </a:r>
            <a:r>
              <a:rPr kumimoji="0" lang="ru-RU" sz="5400" b="1" i="0" u="none" strike="noStrike" kern="1800" cap="all" spc="-100" normalizeH="0" baseline="0" noProof="0" dirty="0" smtClean="0">
                <a:ln>
                  <a:noFill/>
                </a:ln>
                <a:solidFill>
                  <a:srgbClr val="733712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«Русские богатыри»</a:t>
            </a:r>
            <a:r>
              <a:rPr kumimoji="0" lang="ru-RU" sz="2800" b="1" i="0" u="none" strike="noStrike" kern="1200" cap="all" spc="-100" normalizeH="0" baseline="0" noProof="0" dirty="0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kumimoji="0" lang="ru-RU" sz="2800" b="1" i="0" u="none" strike="noStrike" kern="1200" cap="all" spc="-100" normalizeH="0" baseline="0" noProof="0" dirty="0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</a:br>
            <a:endParaRPr kumimoji="0" lang="ru-RU" sz="5400" b="1" i="0" u="none" strike="noStrike" kern="1200" cap="all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229200"/>
            <a:ext cx="48548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cap="none" spc="0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классов: </a:t>
            </a:r>
            <a:r>
              <a:rPr lang="ru-RU" sz="2000" cap="none" spc="0" dirty="0" err="1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Бодылев</a:t>
            </a:r>
            <a:r>
              <a:rPr lang="ru-RU" sz="2000" cap="none" spc="0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Д.С.</a:t>
            </a:r>
            <a:endParaRPr lang="ru-RU" sz="2000" cap="none" spc="0" dirty="0">
              <a:ln w="11430"/>
              <a:solidFill>
                <a:schemeClr val="accent1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елемакс\Desktop\завуч\мол спец\1621543787_20-phonoteka_org-p-bogatiri-fon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21088"/>
            <a:ext cx="2347739" cy="209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560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Проектная работа ученика 4 класса </a:t>
            </a:r>
          </a:p>
          <a:p>
            <a:r>
              <a:rPr lang="ru-RU" b="1" dirty="0" err="1" smtClean="0"/>
              <a:t>Мощхоева</a:t>
            </a:r>
            <a:r>
              <a:rPr lang="ru-RU" b="1" dirty="0" smtClean="0"/>
              <a:t> Ислама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56723" t="27188" r="23353" b="24578"/>
          <a:stretch>
            <a:fillRect/>
          </a:stretch>
        </p:blipFill>
        <p:spPr bwMode="auto">
          <a:xfrm>
            <a:off x="5292080" y="836711"/>
            <a:ext cx="3312368" cy="450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36047" r="44937" b="24578"/>
          <a:stretch>
            <a:fillRect/>
          </a:stretch>
        </p:blipFill>
        <p:spPr bwMode="auto">
          <a:xfrm>
            <a:off x="0" y="3137587"/>
            <a:ext cx="4464496" cy="372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184482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800" cap="all" spc="-100" dirty="0" smtClean="0">
                <a:solidFill>
                  <a:srgbClr val="733712"/>
                </a:solidFill>
                <a:latin typeface="Times New Roman"/>
                <a:ea typeface="Times New Roman"/>
                <a:cs typeface="Times New Roman"/>
              </a:rPr>
              <a:t>Тема проекта:</a:t>
            </a:r>
          </a:p>
          <a:p>
            <a:r>
              <a:rPr lang="ru-RU" kern="1800" cap="all" spc="-100" dirty="0" smtClean="0">
                <a:solidFill>
                  <a:srgbClr val="733712"/>
                </a:solidFill>
                <a:latin typeface="Times New Roman"/>
                <a:ea typeface="Times New Roman"/>
                <a:cs typeface="Times New Roman"/>
              </a:rPr>
              <a:t>«Русские богатыри»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3095625"/>
          </a:xfrm>
          <a:prstGeom prst="rect">
            <a:avLst/>
          </a:prstGeom>
          <a:noFill/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Богатыри земли русской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1625" y="1285875"/>
            <a:ext cx="56435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стороне!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И про эту старину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Я рассказывать начну,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Чтобы дети знать могли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О делах родной земли.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6360" r="21140" b="12766"/>
          <a:stretch>
            <a:fillRect/>
          </a:stretch>
        </p:blipFill>
        <p:spPr bwMode="auto">
          <a:xfrm>
            <a:off x="467544" y="908720"/>
            <a:ext cx="820891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625" y="0"/>
            <a:ext cx="8501063" cy="1000125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spcBef>
                <a:spcPts val="0"/>
              </a:spcBef>
              <a:defRPr/>
            </a:pPr>
            <a:r>
              <a:rPr lang="ru-RU" sz="2400" kern="0" dirty="0">
                <a:latin typeface="Monotype Corsiva" pitchFamily="66" charset="0"/>
              </a:rPr>
              <a:t>   Богатыри - это герои русских былин, совершавшие подвиги во имя Родины, человек безмерной силы, стойкости, отваги, наделенные необыкновенным умом и смекалкой. </a:t>
            </a:r>
          </a:p>
        </p:txBody>
      </p:sp>
      <p:pic>
        <p:nvPicPr>
          <p:cNvPr id="3075" name="Picture 3" descr="cdc013375f883460f58db5b83dbbda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214438"/>
            <a:ext cx="6929438" cy="519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71688" y="6488113"/>
            <a:ext cx="491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>
                <a:latin typeface="Cambria" pitchFamily="18" charset="0"/>
                <a:cs typeface="Times New Roman" pitchFamily="18" charset="0"/>
              </a:rPr>
              <a:t>Виктор Васнецов «Богатыри на конях.» 1896.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4968875" cy="53641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latin typeface="Cambria" pitchFamily="18" charset="0"/>
              </a:rPr>
              <a:t>За именем каждого из  былинных богатырей стоит конкретный человек живший когда-то давно на Руси, и совершивший свои подвиги только в былинах их характеры приукрашены народом.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400" smtClean="0">
              <a:latin typeface="Cambria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latin typeface="Cambria" pitchFamily="18" charset="0"/>
                <a:ea typeface="Times New Roman" pitchFamily="18" charset="0"/>
                <a:cs typeface="Arial" charset="0"/>
              </a:rPr>
              <a:t>Ходил сказитель из селения в селение и рассказывал нараспев (похоже на песню) о героях-богатырях, о их подвигах. Он рассказывал о том, как было. О делах и победах богатырей, о том, как они одолевали злых врагов, защищали свою землю, проявляли свою храбрость, мужество, смекалку, доброту.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400" smtClean="0">
              <a:latin typeface="Cambria" pitchFamily="18" charset="0"/>
            </a:endParaRPr>
          </a:p>
        </p:txBody>
      </p:sp>
      <p:pic>
        <p:nvPicPr>
          <p:cNvPr id="4100" name="Picture 4" descr="image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88913"/>
            <a:ext cx="3455988" cy="511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508625" y="5661025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Константин Васильев</a:t>
            </a:r>
          </a:p>
          <a:p>
            <a:pPr algn="ctr"/>
            <a:r>
              <a:rPr lang="ru-RU">
                <a:latin typeface="Cambria" pitchFamily="18" charset="0"/>
              </a:rPr>
              <a:t>«Русский витязь»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625" y="1214438"/>
            <a:ext cx="82867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1200" b="1">
              <a:latin typeface="Monotype Corsiva" pitchFamily="66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600" b="1">
                <a:latin typeface="Monotype Corsiva" pitchFamily="66" charset="0"/>
                <a:ea typeface="Times New Roman" pitchFamily="18" charset="0"/>
                <a:cs typeface="Arial" charset="0"/>
              </a:rPr>
              <a:t>Сказитель так и говорил:</a:t>
            </a:r>
          </a:p>
          <a:p>
            <a:pPr algn="ctr" eaLnBrk="0" hangingPunct="0"/>
            <a:endParaRPr lang="ru-RU" sz="1200" b="1">
              <a:latin typeface="Monotype Corsiva" pitchFamily="66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  <a:t>Расскажу я вам про дела старые,</a:t>
            </a:r>
            <a:b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  <a:t>Да про старые, про бывалые,</a:t>
            </a:r>
            <a:b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  <a:t>Да про битвы, да про сражения,</a:t>
            </a:r>
            <a:b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  <a:t>Да про подвиги богатырские</a:t>
            </a:r>
            <a:r>
              <a:rPr lang="ru-RU" sz="3200">
                <a:latin typeface="Monotype Corsiva" pitchFamily="66" charset="0"/>
                <a:ea typeface="Times New Roman" pitchFamily="18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857250" y="785813"/>
            <a:ext cx="78581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 algn="just">
              <a:defRPr/>
            </a:pPr>
            <a:r>
              <a:rPr lang="ru-RU" sz="2400" dirty="0">
                <a:latin typeface="Cambria" pitchFamily="18" charset="0"/>
              </a:rPr>
              <a:t>Вот так слагалась былина. В русском народе много столетий из уст в уста, от деда к внуку переходили былины о могучих богатырях. </a:t>
            </a:r>
          </a:p>
          <a:p>
            <a:pPr indent="-457200" algn="just">
              <a:defRPr/>
            </a:pPr>
            <a:endParaRPr lang="ru-RU" sz="2400" dirty="0">
              <a:latin typeface="Cambria" pitchFamily="18" charset="0"/>
            </a:endParaRPr>
          </a:p>
          <a:p>
            <a:pPr indent="-457200" algn="just">
              <a:defRPr/>
            </a:pPr>
            <a:r>
              <a:rPr lang="ru-RU" sz="2400" dirty="0">
                <a:latin typeface="Cambria" pitchFamily="18" charset="0"/>
              </a:rPr>
              <a:t>В былинах отражалась жизнь русского народа, которая была очень нелёгкой на Руси. Почти в каждой из былин упоминается Киев, Русь, Русская земля, Родина, Россия – какие красивые и загадочные слова. </a:t>
            </a:r>
          </a:p>
          <a:p>
            <a:pPr indent="-457200" algn="just">
              <a:defRPr/>
            </a:pPr>
            <a:endParaRPr lang="ru-RU" sz="2400" dirty="0">
              <a:latin typeface="Cambria" pitchFamily="18" charset="0"/>
            </a:endParaRPr>
          </a:p>
          <a:p>
            <a:pPr indent="-457200" algn="just">
              <a:defRPr/>
            </a:pPr>
            <a:r>
              <a:rPr lang="ru-RU" sz="2400" dirty="0">
                <a:latin typeface="Cambria" pitchFamily="18" charset="0"/>
              </a:rPr>
              <a:t>Русь. Совсем короткое слово. Оно пришло к нам из седой древности и навеки осталось с нами.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Файл:Микула Селянинович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14313"/>
            <a:ext cx="425767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5357813" y="6000750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mbria" pitchFamily="18" charset="0"/>
              </a:rPr>
              <a:t>Андрей Рябушкин </a:t>
            </a:r>
          </a:p>
          <a:p>
            <a:r>
              <a:rPr lang="ru-RU">
                <a:latin typeface="Cambria" pitchFamily="18" charset="0"/>
              </a:rPr>
              <a:t>«Микула Селянинович», 1895г.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14313" y="0"/>
            <a:ext cx="450056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МИКУЛА СЕЛЯНИНОВИЧ</a:t>
            </a:r>
            <a:r>
              <a:rPr lang="ru-RU" sz="4000">
                <a:latin typeface="Cambria" pitchFamily="18" charset="0"/>
              </a:rPr>
              <a:t> 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Cambria" pitchFamily="18" charset="0"/>
              </a:rPr>
              <a:t>Он представитель земледельческого быта, обладающий не количественной, как Святогор, а качественной силой, которую можно назвать выносливостью. </a:t>
            </a:r>
          </a:p>
          <a:p>
            <a:pPr algn="ctr">
              <a:defRPr/>
            </a:pPr>
            <a:endParaRPr lang="ru-RU" i="1">
              <a:latin typeface="Cambria" pitchFamily="18" charset="0"/>
              <a:ea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i="1">
                <a:latin typeface="Cambria" pitchFamily="18" charset="0"/>
                <a:ea typeface="Times New Roman" pitchFamily="18" charset="0"/>
                <a:cs typeface="Arial" charset="0"/>
              </a:rPr>
              <a:t>Былина о нём так говорит:</a:t>
            </a:r>
            <a:endParaRPr lang="ru-RU" i="1">
              <a:latin typeface="Cambria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>
                <a:latin typeface="Cambria" pitchFamily="18" charset="0"/>
                <a:cs typeface="Times New Roman" pitchFamily="18" charset="0"/>
              </a:rPr>
              <a:t>Он одной рукой камень вывернет,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А двумя – то руками быка свалит,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Зовут его Микула Селянинович.</a:t>
            </a:r>
          </a:p>
          <a:p>
            <a:pPr>
              <a:defRPr/>
            </a:pPr>
            <a:endParaRPr lang="ru-RU">
              <a:latin typeface="Cambr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>
                <a:latin typeface="Cambria" pitchFamily="18" charset="0"/>
                <a:cs typeface="Times New Roman" pitchFamily="18" charset="0"/>
              </a:rPr>
              <a:t>Микула Селянинович помогал защищать свою землю от врагов, но труд свой земледельческий не бросал. Он говорил: «Кто ж тогда Русь кормить будет?»</a:t>
            </a:r>
          </a:p>
          <a:p>
            <a:pPr algn="ctr">
              <a:defRPr/>
            </a:pPr>
            <a:endParaRPr lang="ru-RU"/>
          </a:p>
          <a:p>
            <a:pPr lvl="1" algn="ctr">
              <a:defRPr/>
            </a:pPr>
            <a:r>
              <a:rPr lang="ru-RU">
                <a:latin typeface="Cambria" pitchFamily="18" charset="0"/>
              </a:rPr>
              <a:t>Встречается в 2-х былинах: о Святогоре и о Вольге Святославиче. 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b7778b162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429125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14313" y="6108700"/>
            <a:ext cx="3960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Георгий Юдин </a:t>
            </a:r>
          </a:p>
          <a:p>
            <a:pPr algn="ctr"/>
            <a:r>
              <a:rPr lang="ru-RU">
                <a:latin typeface="Cambria" pitchFamily="18" charset="0"/>
              </a:rPr>
              <a:t>Микула Селянинович и Святогор. </a:t>
            </a:r>
          </a:p>
        </p:txBody>
      </p:sp>
      <p:pic>
        <p:nvPicPr>
          <p:cNvPr id="30728" name="Picture 8" descr="0_e57a_7964257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88913"/>
            <a:ext cx="4105275" cy="590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4357688" y="6092825"/>
            <a:ext cx="4786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Константин Васильев</a:t>
            </a:r>
          </a:p>
          <a:p>
            <a:pPr algn="ctr"/>
            <a:r>
              <a:rPr lang="ru-RU">
                <a:latin typeface="Cambria" pitchFamily="18" charset="0"/>
              </a:rPr>
              <a:t>«Встреча Вольги и Микулы Селяниновича»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Файл:Волга Всеславьевич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313"/>
            <a:ext cx="427672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4360863" y="5934075"/>
            <a:ext cx="4783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Андрей Рябушкин </a:t>
            </a:r>
          </a:p>
          <a:p>
            <a:pPr algn="ctr"/>
            <a:r>
              <a:rPr lang="ru-RU">
                <a:latin typeface="Cambria" pitchFamily="18" charset="0"/>
              </a:rPr>
              <a:t>«Волга Всеславьевич или Волх Всеславич », </a:t>
            </a:r>
          </a:p>
          <a:p>
            <a:pPr algn="ctr"/>
            <a:r>
              <a:rPr lang="ru-RU">
                <a:latin typeface="Cambria" pitchFamily="18" charset="0"/>
              </a:rPr>
              <a:t>1895 г. 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57188" y="1857375"/>
            <a:ext cx="4035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mbria" pitchFamily="18" charset="0"/>
              </a:rPr>
              <a:t>Основные былины о Вольге рассказывают о его чудесном рождении от змея, походе в Индию и противоборстве с Микулой Селяниновичем. </a:t>
            </a:r>
          </a:p>
          <a:p>
            <a:r>
              <a:rPr lang="ru-RU">
                <a:latin typeface="Cambria" pitchFamily="18" charset="0"/>
              </a:rPr>
              <a:t>Вольга Святославович, оборотень и охотник, относится к числу самых древнейших богатырей.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43576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ВОЛГА ВСЕСЛАВЬЕВИЧ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22222"/>
                </a:solidFill>
                <a:latin typeface="Times New Roman"/>
                <a:ea typeface="Times New Roman"/>
              </a:rPr>
              <a:t>Цель проекта: 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</a:rPr>
              <a:t>узнать, кто такие былинные богатыри и есть ли сейчас богатыри в современной жизни.</a:t>
            </a:r>
            <a:endParaRPr lang="ru-RU" sz="2400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80928"/>
            <a:ext cx="525658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ru-RU" sz="24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Объектом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исследования являются русские богатыри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200" dirty="0">
              <a:solidFill>
                <a:srgbClr val="292934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телемакс\Desktop\завуч\мол спец\b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2369917" cy="4391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9441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50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8106972" cy="481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143125" y="542925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Константин Васильев «Вольга Святославович»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9036050" cy="188436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Самые известные былинные богатыри: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Илья Муромец, Алеша Попович,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Добрыня Никитич.</a:t>
            </a: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3143250" y="6488113"/>
            <a:ext cx="3046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В.М.Васнецова «Богатыри».</a:t>
            </a:r>
          </a:p>
        </p:txBody>
      </p:sp>
      <p:pic>
        <p:nvPicPr>
          <p:cNvPr id="11268" name="Picture 5" descr="380px-die_drei_bogaty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928812"/>
            <a:ext cx="6929461" cy="459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285750" y="928688"/>
            <a:ext cx="47148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Cambria" pitchFamily="18" charset="0"/>
              </a:rPr>
              <a:t>- представитель всех русских богатырей и в глазах народа является представителем крестьянского сословия.</a:t>
            </a:r>
          </a:p>
          <a:p>
            <a:r>
              <a:rPr lang="ru-RU" sz="2000">
                <a:latin typeface="Cambria" pitchFamily="18" charset="0"/>
              </a:rPr>
              <a:t> Илья отличается огромной силой, которой не обладают другие младшие богатыри, но сила эта не количественна, а качественна, причём силу физическую сопровождает нравственная: спокойствие, стойкость, простота, отеческая заботливость, сдержанность, благодушие, скромность, независимость характера.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" y="214313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ИЛЬЯ МУРОМЕЦ</a:t>
            </a:r>
          </a:p>
        </p:txBody>
      </p:sp>
      <p:pic>
        <p:nvPicPr>
          <p:cNvPr id="6" name="Рисунок 5" descr="img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929190" y="214290"/>
            <a:ext cx="4006113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143375" y="5715000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Н.Каразин</a:t>
            </a:r>
          </a:p>
          <a:p>
            <a:pPr algn="ctr"/>
            <a:r>
              <a:rPr lang="ru-RU">
                <a:latin typeface="Cambria" pitchFamily="18" charset="0"/>
              </a:rPr>
              <a:t> Иллюстрация к былине «Илья Муромец»</a:t>
            </a:r>
          </a:p>
          <a:p>
            <a:pPr algn="ctr"/>
            <a:r>
              <a:rPr lang="ru-RU">
                <a:latin typeface="Cambria" pitchFamily="18" charset="0"/>
              </a:rPr>
              <a:t>Илья просит благословение у родителей на службу князю Владимирую.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Murome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14313"/>
            <a:ext cx="432435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928813" y="6286500"/>
            <a:ext cx="504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Памятник Илье Муромцу в Муроме.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Файл:Алеша Попович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313"/>
            <a:ext cx="43053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357813" y="6000750"/>
            <a:ext cx="290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mbria" pitchFamily="18" charset="0"/>
              </a:rPr>
              <a:t>Андрей Рябушкин </a:t>
            </a:r>
          </a:p>
          <a:p>
            <a:r>
              <a:rPr lang="ru-RU">
                <a:latin typeface="Cambria" pitchFamily="18" charset="0"/>
              </a:rPr>
              <a:t>«Алёша Попович», 1895 г. 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85750" y="1143000"/>
            <a:ext cx="42862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mbria" pitchFamily="18" charset="0"/>
              </a:rPr>
              <a:t>Алёша Попович тесно связан с Ильёй Муромцем и с Добрыней Никитычем: он находится в постоянных отношениях с ними. Кроме того, между Алёшей и Добрыней существует поражающее сходство не в характерах, а в приключениях и некоторых других обстоятельствах их жизни; именно, былины о змееборстве Добрыни и Алёши почти совершенно сходны друг с другом. 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313" y="428625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АЛЁША ПОПОВИЧ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Файл:Zmei Gorinich (colour fixed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14313"/>
            <a:ext cx="409575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3598863" y="6000750"/>
            <a:ext cx="5545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Виктор Васнецов </a:t>
            </a:r>
          </a:p>
          <a:p>
            <a:pPr algn="ctr"/>
            <a:r>
              <a:rPr lang="ru-RU">
                <a:latin typeface="Cambria" pitchFamily="18" charset="0"/>
              </a:rPr>
              <a:t>« Бой Добрыни Никитича с семиглавым Змеем Горынычем» 1913—1918 г.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785813" y="1643063"/>
            <a:ext cx="378618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mbria" pitchFamily="18" charset="0"/>
              </a:rPr>
              <a:t>- он стрелец и боец отличный, на речах разумен, в жизни был тихий и спокойный.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Cambria" pitchFamily="18" charset="0"/>
              </a:rPr>
              <a:t>Добрыню Никитича уже давно многие сопоставляли с летописным Добрыней, дядей Владимира, и считали его представителем высшего русского общества, типом князя-дружинника.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313" y="285750"/>
            <a:ext cx="29289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ДОБРЫНЯ </a:t>
            </a:r>
          </a:p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НИКИТИЧ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Файл:Богатырь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464185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0" y="6021388"/>
            <a:ext cx="4100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Виктор Васнецов «Богатырь» 1878. 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14313" y="1285875"/>
            <a:ext cx="42862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– Защищать свою Родину, беречь её.  -   </a:t>
            </a:r>
          </a:p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- Защищать слабых, бедных, стариков и детей.</a:t>
            </a:r>
          </a:p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- Быть сильными, храбрыми, мужественными, отважными. </a:t>
            </a:r>
          </a:p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- Любить свою родную землю, свой народ, свою страну и Родину.</a:t>
            </a:r>
          </a:p>
          <a:p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42938" y="285750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  <a:ea typeface="Times New Roman" pitchFamily="18" charset="0"/>
                <a:cs typeface="Arial" charset="0"/>
              </a:rPr>
              <a:t>Завет  богатырей к нам, своим потомкам:</a:t>
            </a:r>
          </a:p>
          <a:p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945" t="34079" r="48811" b="26547"/>
          <a:stretch>
            <a:fillRect/>
          </a:stretch>
        </p:blipFill>
        <p:spPr bwMode="auto">
          <a:xfrm>
            <a:off x="0" y="1484784"/>
            <a:ext cx="38164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945" t="21282" r="19479" b="68874"/>
          <a:stretch>
            <a:fillRect/>
          </a:stretch>
        </p:blipFill>
        <p:spPr bwMode="auto">
          <a:xfrm>
            <a:off x="899592" y="260648"/>
            <a:ext cx="68407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189" t="34079" r="20032" b="58046"/>
          <a:stretch>
            <a:fillRect/>
          </a:stretch>
        </p:blipFill>
        <p:spPr bwMode="auto">
          <a:xfrm>
            <a:off x="4283968" y="1772816"/>
            <a:ext cx="37444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1189" t="47860" r="19479" b="7844"/>
          <a:stretch>
            <a:fillRect/>
          </a:stretch>
        </p:blipFill>
        <p:spPr bwMode="auto">
          <a:xfrm>
            <a:off x="4283968" y="2780928"/>
            <a:ext cx="38164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16360" r="20586" b="11782"/>
          <a:stretch>
            <a:fillRect/>
          </a:stretch>
        </p:blipFill>
        <p:spPr bwMode="auto">
          <a:xfrm>
            <a:off x="1115616" y="980728"/>
            <a:ext cx="7200800" cy="559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18329" r="20033" b="6250"/>
          <a:stretch>
            <a:fillRect/>
          </a:stretch>
        </p:blipFill>
        <p:spPr bwMode="auto">
          <a:xfrm>
            <a:off x="539552" y="692696"/>
            <a:ext cx="828092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90787"/>
            <a:ext cx="8280920" cy="3977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ru-RU" sz="2400" b="1" u="sng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2400" dirty="0">
              <a:solidFill>
                <a:srgbClr val="292934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-узнать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кто такие богатыри и провести опрос среди детей и взрослых;</a:t>
            </a:r>
            <a:endParaRPr lang="ru-RU" sz="2400" dirty="0">
              <a:solidFill>
                <a:srgbClr val="292934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-познакомиться 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 литературой и произведениями искусства о русских богатырях;</a:t>
            </a:r>
            <a:endParaRPr lang="ru-RU" sz="2400" dirty="0">
              <a:solidFill>
                <a:srgbClr val="292934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-познакомиться 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 «великими» людьми нашего времени;</a:t>
            </a:r>
            <a:endParaRPr lang="ru-RU" sz="2400" dirty="0">
              <a:solidFill>
                <a:srgbClr val="292934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-сравнить 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качества былинных и современных героев; сделать выводы.</a:t>
            </a:r>
            <a:endParaRPr lang="ru-RU" sz="2400" dirty="0">
              <a:solidFill>
                <a:srgbClr val="292934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997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214313" y="214313"/>
            <a:ext cx="67865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А и сильные, могучие богатыри на славной Руси!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Не скакать врагам по нашей Земле!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Не топтать их коням Землю Русскую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Не затмить им солнце наше красное!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Век стоит Русь – не шатается!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И века простоит – не шелохнётся!</a:t>
            </a:r>
          </a:p>
          <a:p>
            <a:pPr eaLnBrk="0" hangingPunct="0"/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А преданья старины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Забывать мы не должны.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стороне!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Результаты опроса </a:t>
            </a:r>
          </a:p>
          <a:p>
            <a:pPr marL="342900" indent="-342900">
              <a:buAutoNum type="arabicPeriod"/>
            </a:pPr>
            <a:r>
              <a:rPr lang="ru-RU" dirty="0" smtClean="0"/>
              <a:t>Богатыри – это могучие люди русской земли, храбрые, мужественные (сильные духом), воины, защитники своей Родины и народа.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2. Самые известные богатыри: 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3. Основные качества богатыря: </a:t>
            </a:r>
          </a:p>
          <a:p>
            <a:pPr marL="342900" indent="-342900"/>
            <a:r>
              <a:rPr lang="ru-RU" dirty="0" smtClean="0"/>
              <a:t>Дети: Взрослые: - физическая сила (67%) - физическая сила (75%) - сила духа (33%) - сила духа (16%) - военное искусство (9%)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4. Привлекает в богатырях – духовные качества (смелость, уверенность в себе, благородство, помощь слабым, борьба за справедливость, любовь к Родине и ее защита)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34453" r="21693" b="40328"/>
          <a:stretch>
            <a:fillRect/>
          </a:stretch>
        </p:blipFill>
        <p:spPr bwMode="auto">
          <a:xfrm>
            <a:off x="1043608" y="2060848"/>
            <a:ext cx="72728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1287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Результаты опроса </a:t>
            </a:r>
          </a:p>
          <a:p>
            <a:r>
              <a:rPr lang="ru-RU" dirty="0" smtClean="0"/>
              <a:t>5. Откуда узнали о богатырях? </a:t>
            </a:r>
          </a:p>
          <a:p>
            <a:r>
              <a:rPr lang="ru-RU" dirty="0" smtClean="0"/>
              <a:t>Дети:</a:t>
            </a:r>
          </a:p>
          <a:p>
            <a:r>
              <a:rPr lang="ru-RU" dirty="0" smtClean="0"/>
              <a:t>- книги (былины, сказы)(67%) </a:t>
            </a:r>
          </a:p>
          <a:p>
            <a:r>
              <a:rPr lang="ru-RU" dirty="0" smtClean="0"/>
              <a:t>-кино и мультики (25%)</a:t>
            </a:r>
          </a:p>
          <a:p>
            <a:r>
              <a:rPr lang="ru-RU" dirty="0" smtClean="0"/>
              <a:t> рассказы, экскурсии (8%)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Взрослые: </a:t>
            </a:r>
          </a:p>
          <a:p>
            <a:pPr>
              <a:buFontTx/>
              <a:buChar char="-"/>
            </a:pPr>
            <a:r>
              <a:rPr lang="ru-RU" dirty="0" smtClean="0"/>
              <a:t>книги (былины, сказы) (50%)</a:t>
            </a:r>
          </a:p>
          <a:p>
            <a:pPr>
              <a:buFontTx/>
              <a:buChar char="-"/>
            </a:pPr>
            <a:r>
              <a:rPr lang="ru-RU" dirty="0" smtClean="0"/>
              <a:t> - кино и мультики (33%) </a:t>
            </a:r>
          </a:p>
          <a:p>
            <a:pPr>
              <a:buFontTx/>
              <a:buChar char="-"/>
            </a:pPr>
            <a:r>
              <a:rPr lang="ru-RU" dirty="0" smtClean="0"/>
              <a:t>-- рассказы, экскурсии (17%) </a:t>
            </a:r>
          </a:p>
          <a:p>
            <a:r>
              <a:rPr lang="ru-RU" dirty="0" smtClean="0"/>
              <a:t>6. Может ли быть богатыркой женщина? </a:t>
            </a:r>
          </a:p>
          <a:p>
            <a:r>
              <a:rPr lang="ru-RU" dirty="0" smtClean="0"/>
              <a:t>67% детей и 25% взрослых считают, что не может </a:t>
            </a:r>
          </a:p>
          <a:p>
            <a:r>
              <a:rPr lang="ru-RU" dirty="0" smtClean="0"/>
              <a:t>33% детей и 67% взрослых считают, что может </a:t>
            </a:r>
          </a:p>
          <a:p>
            <a:endParaRPr lang="ru-RU" dirty="0" smtClean="0"/>
          </a:p>
          <a:p>
            <a:r>
              <a:rPr lang="ru-RU" dirty="0" smtClean="0"/>
              <a:t>7. А есть ли сейчас богатыри? Кого можно назвать? </a:t>
            </a:r>
          </a:p>
          <a:p>
            <a:r>
              <a:rPr lang="ru-RU" dirty="0" smtClean="0"/>
              <a:t>83% детей и 25% взрослых считают, что настоящих богатырей уже нет</a:t>
            </a:r>
          </a:p>
          <a:p>
            <a:r>
              <a:rPr lang="ru-RU" dirty="0" smtClean="0"/>
              <a:t> 7% детей и 67% взрослых считают, что и сейчас есть богатыри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1282" r="22800" b="6250"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60131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Мои выводы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•Тема нашего исследования очень важна для любого поколения, потому что мы должны знать наше прошлое, великие подвиги нашего народа, наших героев.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•Они – пример отваги и доблести, гордость нашей земли и воспитывают в нас русский дух.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•Современные герои не похожи полностью на богатырей, но они вобрали в себя часть их силы. Они тоже сильны духом, стоят на страже мира и жизни, показывают мощь и силу нашей Родины.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•В наше время богатыри нужны России (гибнет окружающая среда, гибнет культура, теряются настоящие ценности жизни)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8301" t="38188" r="22329" b="11610"/>
          <a:stretch>
            <a:fillRect/>
          </a:stretch>
        </p:blipFill>
        <p:spPr bwMode="auto">
          <a:xfrm>
            <a:off x="6623720" y="3185592"/>
            <a:ext cx="25202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204864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исследовательской работе (проекте) в 4 классе начальной школы на тему «Русские богатыри»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ученик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провел исследование и составил список выдающихся людей, которые по праву заслужили звание "богатырь" - это современные богатыри. По результатам анкетирования, проведенного учащимся начальной школы, были сделаны выводы об осведомленности взрослых и детей об истории и подвигах русских былинных богатырей, и выясняется, почему в нашей культуре принято считать, что богатырь - это пример великого духа русского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48680"/>
            <a:ext cx="2546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28092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ru-RU" sz="28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Актуальность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исследования в том что бы познакомить детей историей России , показать детям что нам есть чем дорожить , гордится и о чём сожалеть . А так же показать детям чем же знамениты «русские богатыри»</a:t>
            </a:r>
            <a:endParaRPr lang="ru-RU" sz="2800" dirty="0">
              <a:solidFill>
                <a:srgbClr val="292934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02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86764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этап. Знакомство с темой, целью и задачами  проекта.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564904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Тема  нашего проекта …</a:t>
            </a:r>
            <a:endParaRPr lang="ru-RU" dirty="0" smtClean="0"/>
          </a:p>
          <a:p>
            <a:r>
              <a:rPr lang="ru-RU" i="1" dirty="0" smtClean="0"/>
              <a:t>Цель нашей работы …</a:t>
            </a:r>
            <a:endParaRPr lang="ru-RU" dirty="0" smtClean="0"/>
          </a:p>
          <a:p>
            <a:r>
              <a:rPr lang="ru-RU" i="1" dirty="0" smtClean="0"/>
              <a:t>Задачи нашего исследования: …</a:t>
            </a:r>
            <a:endParaRPr lang="ru-RU" dirty="0" smtClean="0"/>
          </a:p>
          <a:p>
            <a:r>
              <a:rPr lang="ru-RU" i="1" dirty="0" smtClean="0"/>
              <a:t> Мы выдвинули гипотезу: …</a:t>
            </a:r>
            <a:endParaRPr lang="ru-RU" dirty="0" smtClean="0"/>
          </a:p>
          <a:p>
            <a:r>
              <a:rPr lang="ru-RU" i="1" dirty="0" smtClean="0"/>
              <a:t>Творческим продуктом будет …</a:t>
            </a:r>
            <a:endParaRPr lang="ru-RU" dirty="0" smtClean="0"/>
          </a:p>
          <a:p>
            <a:r>
              <a:rPr lang="ru-RU" i="1" dirty="0" smtClean="0"/>
              <a:t>Наша работа актуальна, потому что …</a:t>
            </a:r>
            <a:endParaRPr lang="ru-RU" dirty="0"/>
          </a:p>
        </p:txBody>
      </p:sp>
      <p:pic>
        <p:nvPicPr>
          <p:cNvPr id="2050" name="Picture 2" descr="C:\Users\телемакс\Desktop\завуч\мол спец\Русские-богатыри-фото-и-картинки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573016"/>
            <a:ext cx="3110327" cy="2880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l="32290" t="20469" r="23435" b="6688"/>
          <a:stretch>
            <a:fillRect/>
          </a:stretch>
        </p:blipFill>
        <p:spPr bwMode="auto">
          <a:xfrm>
            <a:off x="1115616" y="1196752"/>
            <a:ext cx="73448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Второй этап – самостоятельные исследования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88697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1.Исследование слова «богатырь»</a:t>
            </a:r>
          </a:p>
          <a:p>
            <a:r>
              <a:rPr lang="ru-RU" dirty="0" smtClean="0"/>
              <a:t>2. Былинные богатыри</a:t>
            </a:r>
          </a:p>
          <a:p>
            <a:r>
              <a:rPr lang="ru-RU" dirty="0" smtClean="0"/>
              <a:t>3. Былинные богатыри в русской культуре</a:t>
            </a:r>
          </a:p>
          <a:p>
            <a:r>
              <a:rPr lang="ru-RU" dirty="0" smtClean="0"/>
              <a:t>4. Былинные богатыри в рисунках учеников</a:t>
            </a:r>
          </a:p>
          <a:p>
            <a:r>
              <a:rPr lang="ru-RU" dirty="0" smtClean="0"/>
              <a:t>5. Былинные богатыри в русской культуре</a:t>
            </a:r>
          </a:p>
          <a:p>
            <a:r>
              <a:rPr lang="ru-RU" dirty="0" smtClean="0"/>
              <a:t>6.Современные богатыри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43922" r="28334" b="6860"/>
          <a:stretch>
            <a:fillRect/>
          </a:stretch>
        </p:blipFill>
        <p:spPr bwMode="auto">
          <a:xfrm>
            <a:off x="3995936" y="2564904"/>
            <a:ext cx="46805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366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Опрос общественного мнения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628800"/>
            <a:ext cx="698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Примерные вопросы :</a:t>
            </a:r>
          </a:p>
          <a:p>
            <a:r>
              <a:rPr lang="ru-RU" dirty="0" smtClean="0"/>
              <a:t>1.Кто такие богатыри? </a:t>
            </a:r>
          </a:p>
          <a:p>
            <a:r>
              <a:rPr lang="ru-RU" dirty="0" smtClean="0"/>
              <a:t>2. Каких богатырей ты знаешь? </a:t>
            </a:r>
          </a:p>
          <a:p>
            <a:r>
              <a:rPr lang="ru-RU" dirty="0" smtClean="0"/>
              <a:t>3. Откуда ты узнал о богатырях? </a:t>
            </a:r>
          </a:p>
          <a:p>
            <a:r>
              <a:rPr lang="ru-RU" dirty="0" smtClean="0"/>
              <a:t>4. Какими качествами и умениями наделены богатыри? </a:t>
            </a:r>
          </a:p>
          <a:p>
            <a:r>
              <a:rPr lang="ru-RU" dirty="0" smtClean="0"/>
              <a:t>5. Что привлекает в богатырях, почему былинные богатыри – национальные герои? </a:t>
            </a:r>
          </a:p>
          <a:p>
            <a:r>
              <a:rPr lang="ru-RU" dirty="0" smtClean="0"/>
              <a:t>6. На кого из богатырей ты хотел бы быть похожим? Почему? 7. Как ты думаешь, может ли быть богатыркой женщина? Почему? </a:t>
            </a:r>
          </a:p>
          <a:p>
            <a:r>
              <a:rPr lang="ru-RU" dirty="0" smtClean="0"/>
              <a:t>8. А есть ли богатыри сейчас? Перечисли кого знаешь.</a:t>
            </a:r>
          </a:p>
          <a:p>
            <a:r>
              <a:rPr lang="ru-RU" dirty="0" smtClean="0"/>
              <a:t> 9. Можно ли назвать богатырями тех, кто защищал нашу Родину в Великую Отечественную войну? Почему? </a:t>
            </a:r>
          </a:p>
          <a:p>
            <a:r>
              <a:rPr lang="ru-RU" dirty="0" smtClean="0"/>
              <a:t>10.Можно ли стать богатырем? Как? </a:t>
            </a:r>
          </a:p>
          <a:p>
            <a:r>
              <a:rPr lang="ru-RU" dirty="0" smtClean="0"/>
              <a:t>11.Почетно ли в наше время быть богатырем? Почему?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Третий этап. Сообщение результатов (презентация работ).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78092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готовой </a:t>
            </a:r>
            <a:r>
              <a:rPr lang="ru-RU" i="1" dirty="0" smtClean="0"/>
              <a:t>исследовательской работе по литературному чтению на тему «Русские богатыри»</a:t>
            </a:r>
            <a:r>
              <a:rPr lang="ru-RU" dirty="0" smtClean="0"/>
              <a:t> ученик 4 класса начальной школы составляет список богатырей-стихий и богатырей-людей, встречающихся в былинах, дает их краткую характеристику и рассматривает изображение русских былинных богатырей в культуре и искусстве. В работе приводятся фотографии и анализ картины В.М. Васнецова "Богатыри" и памятника Илье Муромцу.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80728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u="sng" dirty="0" smtClean="0"/>
              <a:t>Защита проекта.</a:t>
            </a:r>
            <a:endParaRPr lang="ru-RU" dirty="0" smtClean="0"/>
          </a:p>
          <a:p>
            <a:r>
              <a:rPr lang="ru-RU" dirty="0" smtClean="0"/>
              <a:t>    Проект нужно оформить и представить публично, то есть показать, ознакомить с ним других. Рассказывать, чтобы всех убедить: ваши исследования верные, ваши выводы правильные. Вы будете </a:t>
            </a:r>
            <a:r>
              <a:rPr lang="ru-RU" i="1" dirty="0" smtClean="0"/>
              <a:t>защищать то, что сделали.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T4CTUPCNHN5M-645759840-3182</_dlc_DocId>
    <_dlc_DocIdUrl xmlns="c71519f2-859d-46c1-a1b6-2941efed936d">
      <Url>http://www.eduportal44.ru/chuhloma/jarov/ger/_layouts/15/DocIdRedir.aspx?ID=T4CTUPCNHN5M-645759840-3182</Url>
      <Description>T4CTUPCNHN5M-645759840-3182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B5382E-500F-4585-ABE8-348AD9E2141D}"/>
</file>

<file path=customXml/itemProps2.xml><?xml version="1.0" encoding="utf-8"?>
<ds:datastoreItem xmlns:ds="http://schemas.openxmlformats.org/officeDocument/2006/customXml" ds:itemID="{CA61ED07-5A5A-4C2E-B00D-7975635F4A4C}"/>
</file>

<file path=customXml/itemProps3.xml><?xml version="1.0" encoding="utf-8"?>
<ds:datastoreItem xmlns:ds="http://schemas.openxmlformats.org/officeDocument/2006/customXml" ds:itemID="{C6F24792-0F28-4C54-AE90-0A02C39995BD}"/>
</file>

<file path=customXml/itemProps4.xml><?xml version="1.0" encoding="utf-8"?>
<ds:datastoreItem xmlns:ds="http://schemas.openxmlformats.org/officeDocument/2006/customXml" ds:itemID="{709BF64F-66C1-4BCA-9D86-242593E93436}"/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1399</Words>
  <Application>Microsoft Office PowerPoint</Application>
  <PresentationFormat>Экран (4:3)</PresentationFormat>
  <Paragraphs>161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Borisova</dc:creator>
  <cp:lastModifiedBy>HP</cp:lastModifiedBy>
  <cp:revision>49</cp:revision>
  <dcterms:created xsi:type="dcterms:W3CDTF">2009-01-21T12:54:33Z</dcterms:created>
  <dcterms:modified xsi:type="dcterms:W3CDTF">2021-10-01T18:19:46Z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76b8787a-907f-463b-90e6-80f3c66cd717</vt:lpwstr>
  </property>
</Properties>
</file>