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Default Extension="gif" ContentType="image/gif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entation.xml" ContentType="application/vnd.openxmlformats-officedocument.presentationml.presentation.main+xml"/>
  <Override PartName="/ppt/slides/slide32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sldIdLst>
    <p:sldId id="294" r:id="rId5"/>
    <p:sldId id="257" r:id="rId6"/>
    <p:sldId id="290" r:id="rId7"/>
    <p:sldId id="291" r:id="rId8"/>
    <p:sldId id="265" r:id="rId9"/>
    <p:sldId id="259" r:id="rId10"/>
    <p:sldId id="271" r:id="rId11"/>
    <p:sldId id="267" r:id="rId12"/>
    <p:sldId id="266" r:id="rId13"/>
    <p:sldId id="260" r:id="rId14"/>
    <p:sldId id="272" r:id="rId15"/>
    <p:sldId id="262" r:id="rId16"/>
    <p:sldId id="264" r:id="rId17"/>
    <p:sldId id="279" r:id="rId18"/>
    <p:sldId id="274" r:id="rId19"/>
    <p:sldId id="277" r:id="rId20"/>
    <p:sldId id="275" r:id="rId21"/>
    <p:sldId id="263" r:id="rId22"/>
    <p:sldId id="292" r:id="rId23"/>
    <p:sldId id="261" r:id="rId24"/>
    <p:sldId id="269" r:id="rId25"/>
    <p:sldId id="270" r:id="rId26"/>
    <p:sldId id="273" r:id="rId27"/>
    <p:sldId id="280" r:id="rId28"/>
    <p:sldId id="282" r:id="rId29"/>
    <p:sldId id="284" r:id="rId30"/>
    <p:sldId id="286" r:id="rId31"/>
    <p:sldId id="285" r:id="rId32"/>
    <p:sldId id="283" r:id="rId33"/>
    <p:sldId id="288" r:id="rId34"/>
    <p:sldId id="287" r:id="rId35"/>
    <p:sldId id="289" r:id="rId36"/>
    <p:sldId id="293" r:id="rId37"/>
    <p:sldId id="278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B23297"/>
    <a:srgbClr val="FFCC00"/>
    <a:srgbClr val="D0C82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customXml" Target="../customXml/item4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1741A-F9D9-4167-833F-440E846D87C7}" type="datetimeFigureOut">
              <a:rPr lang="ru-RU"/>
              <a:pPr>
                <a:defRPr/>
              </a:pPr>
              <a:t>09.07.2013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A01FF-6231-4461-8AD9-45657036E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FFDDA-9F74-4847-9B35-B0BE17D1E0FE}" type="datetimeFigureOut">
              <a:rPr lang="ru-RU"/>
              <a:pPr>
                <a:defRPr/>
              </a:pPr>
              <a:t>09.07.2013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12CF9-01CD-409F-83E7-9C0612ED0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AF82E-E741-4F24-9D8B-0182BDBD1DA8}" type="datetimeFigureOut">
              <a:rPr lang="ru-RU"/>
              <a:pPr>
                <a:defRPr/>
              </a:pPr>
              <a:t>09.07.2013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DB352-A2FA-48BB-94DE-C99A4120E3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91059-08AB-4D9B-A886-385DBAF187C9}" type="datetimeFigureOut">
              <a:rPr lang="ru-RU"/>
              <a:pPr>
                <a:defRPr/>
              </a:pPr>
              <a:t>09.07.2013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38829-D2DD-4DB6-8C54-82068E172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0081B-3744-4CA0-A034-DFEFF4FA3498}" type="datetimeFigureOut">
              <a:rPr lang="ru-RU"/>
              <a:pPr>
                <a:defRPr/>
              </a:pPr>
              <a:t>09.07.2013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D33FC-6C63-44AF-A84C-DD8B410A28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15016-D9A2-41ED-B6D2-F2A8DAB163EF}" type="datetimeFigureOut">
              <a:rPr lang="ru-RU"/>
              <a:pPr>
                <a:defRPr/>
              </a:pPr>
              <a:t>09.07.2013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08F8C-4FEB-465F-B9A2-DCEE565814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22898-6465-438F-B598-CE889E7E2DB1}" type="datetimeFigureOut">
              <a:rPr lang="ru-RU"/>
              <a:pPr>
                <a:defRPr/>
              </a:pPr>
              <a:t>09.07.2013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E5C8E-4A57-4D37-9719-5BA5A788F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D57A0-E98F-418F-9F0B-E4A7481D060B}" type="datetimeFigureOut">
              <a:rPr lang="ru-RU"/>
              <a:pPr>
                <a:defRPr/>
              </a:pPr>
              <a:t>09.07.2013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7B396-A613-4F32-B364-549738E4B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2AE50-541C-4EC1-96B3-7EDAF87FD113}" type="datetimeFigureOut">
              <a:rPr lang="ru-RU"/>
              <a:pPr>
                <a:defRPr/>
              </a:pPr>
              <a:t>09.07.2013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970D9-0FCF-4839-8E55-0A95DB421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D8754-E541-49E0-B01C-C896924FFAD8}" type="datetimeFigureOut">
              <a:rPr lang="ru-RU"/>
              <a:pPr>
                <a:defRPr/>
              </a:pPr>
              <a:t>09.07.2013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66088-4E42-4701-AB5E-F6068E7D12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30BAA-2245-46D6-9A37-6CA46D9A43D2}" type="datetimeFigureOut">
              <a:rPr lang="ru-RU"/>
              <a:pPr>
                <a:defRPr/>
              </a:pPr>
              <a:t>09.07.2013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0C0D6-49C8-4E8C-B628-07D8594B9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chemeClr val="bg2">
                <a:lumMod val="60000"/>
                <a:lumOff val="40000"/>
              </a:schemeClr>
            </a:gs>
            <a:gs pos="36000">
              <a:srgbClr val="FFC000"/>
            </a:gs>
            <a:gs pos="61000">
              <a:schemeClr val="tx2">
                <a:lumMod val="50000"/>
              </a:schemeClr>
            </a:gs>
            <a:gs pos="82001">
              <a:srgbClr val="00B0F0"/>
            </a:gs>
            <a:gs pos="100000">
              <a:schemeClr val="bg2">
                <a:lumMod val="40000"/>
                <a:lumOff val="60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E13762-22EA-4F18-A27C-7D9DA48A5AEC}" type="datetimeFigureOut">
              <a:rPr lang="ru-RU"/>
              <a:pPr>
                <a:defRPr/>
              </a:pPr>
              <a:t>09.07.2013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B1A1E8-3C51-480F-BE24-80820FB3A7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15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ransition spd="slow">
    <p:strips dir="r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hyperlink" Target="http://file.mobilmusic.ru/a8/82/7e/512318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gif"/><Relationship Id="rId5" Type="http://schemas.openxmlformats.org/officeDocument/2006/relationships/hyperlink" Target="http://img1.liveinternet.ru/images/attach/c/2/67/804/67804231_794556901.gif" TargetMode="Externa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hyperlink" Target="http://ah.toppik.ru/_ph/17/2/940365381.gi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s49.radikal.ru/i123/0902/6b/ff21123729fa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stat16.privet.ru/lr/0b123854f3d0bcc705b5a4af49252bc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hyperlink" Target="http://www.edu.cap.ru/home/5787/t_att00019_819.gi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vishera-dou12.narod2.ru/letopis_dou/sw801.gif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1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hyperlink" Target="http://www.proza.ru/pics/2011/09/28/535.jpg" TargetMode="External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img.yidaba.com/shop/upload/3e7d76cdc59efb5d95469ad89cef8d88.gif" TargetMode="External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59.tyumen-city.ru/images/109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hyperlink" Target="http://static.colnyshko.ru/big/ceaf134e0454a2b52ceb0447272719f3.gif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hyperlink" Target="http://vishera-dou12.narod2.ru/letopis_dou/sw801.gi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tatic.colnyshko.ru/big/596b7cf0c7bccab63ded2f54878273af.gif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schoolbiblio.ucoz.ru/_nw/0/21242116.gi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www.velvet.by/files/userfiles/1653/shkola_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43808" y="332656"/>
            <a:ext cx="7112115" cy="602128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39552" y="404664"/>
            <a:ext cx="47868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/>
                <a:solidFill>
                  <a:srgbClr val="B23297"/>
                </a:solidFill>
                <a:latin typeface="Monotype Corsiva" pitchFamily="66" charset="0"/>
              </a:rPr>
              <a:t>Творческий отчёт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2564904"/>
            <a:ext cx="38884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/>
                <a:solidFill>
                  <a:srgbClr val="FF6600"/>
                </a:solidFill>
              </a:rPr>
              <a:t>учителя начальных классов</a:t>
            </a:r>
          </a:p>
          <a:p>
            <a:pPr lvl="0" algn="ctr"/>
            <a:r>
              <a:rPr lang="ru-RU" sz="3200" b="1" dirty="0" smtClean="0">
                <a:ln/>
                <a:solidFill>
                  <a:srgbClr val="FF6600"/>
                </a:solidFill>
              </a:rPr>
              <a:t>Сухаревой Т.В.</a:t>
            </a:r>
            <a:endParaRPr lang="ru-RU" sz="3200" b="1" dirty="0">
              <a:ln/>
              <a:solidFill>
                <a:srgbClr val="FF66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6021288"/>
            <a:ext cx="16723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2013 год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0"/>
            <a:ext cx="253171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МКОУ Жаровская ООШ</a:t>
            </a:r>
            <a:endParaRPr lang="ru-RU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телемакс\Pictures\Мои фото\школа\класс\Фото11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88640"/>
            <a:ext cx="4392488" cy="4680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телемакс\Pictures\Мои фото\школа\класс\Фото11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1844824"/>
            <a:ext cx="4117464" cy="4726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4859338" y="333375"/>
            <a:ext cx="4033837" cy="74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255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Собираем</a:t>
            </a:r>
          </a:p>
        </p:txBody>
      </p:sp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611188" y="5516563"/>
            <a:ext cx="3744912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37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урожай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2" descr="I:\фото\1 марта МО истоки\МО истоки\P10006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476250"/>
            <a:ext cx="4105275" cy="367347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1" name="Picture 2" descr="C:\Users\телемакс\Pictures\Мои фото\школа\класс\SAM_019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538" y="549275"/>
            <a:ext cx="4464050" cy="352742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0" name="Picture 5" descr="C:\Users\телемакс\Pictures\Мои фото\школа\фото юбилей школы\P100029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92275" y="3284538"/>
            <a:ext cx="5256213" cy="357346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1042988" y="188913"/>
            <a:ext cx="6985000" cy="74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815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Школьные мероприятия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телемакс\Pictures\Мои фото\школа\класс\SAM_01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052736"/>
            <a:ext cx="6480720" cy="5805264"/>
          </a:xfrm>
          <a:prstGeom prst="round2DiagRect">
            <a:avLst>
              <a:gd name="adj1" fmla="val 33872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4" name="Picture 4" descr="C:\Users\телемакс\Pictures\Мои фото\школа\класс\SAM_014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648" y="1097360"/>
            <a:ext cx="6120680" cy="57606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3" name="Picture 3" descr="C:\Users\телемакс\Pictures\Мои фото\школа\класс\SAM_013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025352"/>
            <a:ext cx="8820472" cy="5832648"/>
          </a:xfrm>
          <a:prstGeom prst="round2DiagRect">
            <a:avLst>
              <a:gd name="adj1" fmla="val 43198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971550" y="0"/>
            <a:ext cx="7345363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Мы  пляшем и поем.</a:t>
            </a:r>
          </a:p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Очень дружно мы живем!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C:\Users\телемакс\Pictures\Мои фото\школа\новый год 2011\фото новый год\17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88640"/>
            <a:ext cx="7560840" cy="64087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7" name="Picture 3" descr="C:\Users\телемакс\Pictures\Мои фото\школа\новый год 2011\фото новый год\2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188640"/>
            <a:ext cx="5652120" cy="64087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6" name="Picture 2" descr="C:\Users\телемакс\Pictures\Мои фото\школа\новый год 2011\фото новый год\2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87824" y="188640"/>
            <a:ext cx="6156176" cy="64807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Вертикальный свиток 5"/>
          <p:cNvSpPr/>
          <p:nvPr/>
        </p:nvSpPr>
        <p:spPr>
          <a:xfrm>
            <a:off x="-396875" y="0"/>
            <a:ext cx="3779838" cy="6858000"/>
          </a:xfrm>
          <a:prstGeom prst="verticalScroll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2" name="WordArt 5"/>
          <p:cNvSpPr>
            <a:spLocks noChangeArrowheads="1" noChangeShapeType="1" noTextEdit="1"/>
          </p:cNvSpPr>
          <p:nvPr/>
        </p:nvSpPr>
        <p:spPr bwMode="auto">
          <a:xfrm>
            <a:off x="250825" y="1484313"/>
            <a:ext cx="2701925" cy="2376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Ура! </a:t>
            </a:r>
          </a:p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У нас </a:t>
            </a:r>
          </a:p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в школе </a:t>
            </a:r>
          </a:p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Новый </a:t>
            </a:r>
          </a:p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год!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а 0 из 921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1482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I:\фото\елка в Храме\P100040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Картинка 106 из 2566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03648" y="3789040"/>
            <a:ext cx="3899925" cy="3356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5" name="WordArt 4"/>
          <p:cNvSpPr>
            <a:spLocks noChangeArrowheads="1" noChangeShapeType="1" noTextEdit="1"/>
          </p:cNvSpPr>
          <p:nvPr/>
        </p:nvSpPr>
        <p:spPr bwMode="auto">
          <a:xfrm>
            <a:off x="4643438" y="188913"/>
            <a:ext cx="3960812" cy="963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Рождество!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а 393 из 2563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 descr="C:\Users\телемакс\Pictures\Мои фото\домашние\Фото116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620688"/>
            <a:ext cx="5760640" cy="5423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388" name="WordArt 3"/>
          <p:cNvSpPr>
            <a:spLocks noChangeArrowheads="1" noChangeShapeType="1" noTextEdit="1"/>
          </p:cNvSpPr>
          <p:nvPr/>
        </p:nvSpPr>
        <p:spPr bwMode="auto">
          <a:xfrm>
            <a:off x="468313" y="908050"/>
            <a:ext cx="53276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За окном зима</a:t>
            </a:r>
          </a:p>
        </p:txBody>
      </p:sp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250825" y="5084763"/>
            <a:ext cx="5683250" cy="81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 В нашем классе лето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телемакс\Pictures\Фото119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332656"/>
            <a:ext cx="6048672" cy="4680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603" name="Picture 3" descr="C:\Users\телемакс\Pictures\Фото119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64" y="3501008"/>
            <a:ext cx="4211960" cy="3356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755650" y="5589588"/>
            <a:ext cx="4824413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Зимний сад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Картинка 21 из 13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476672"/>
            <a:ext cx="4896544" cy="5184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435" name="WordArt 4"/>
          <p:cNvSpPr>
            <a:spLocks noChangeArrowheads="1" noChangeShapeType="1" noTextEdit="1"/>
          </p:cNvSpPr>
          <p:nvPr/>
        </p:nvSpPr>
        <p:spPr bwMode="auto">
          <a:xfrm>
            <a:off x="4895850" y="4005263"/>
            <a:ext cx="4248150" cy="2114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Участие в </a:t>
            </a:r>
          </a:p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 региональной</a:t>
            </a:r>
          </a:p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 программе </a:t>
            </a:r>
          </a:p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«Сохраним птиц!»</a:t>
            </a:r>
          </a:p>
        </p:txBody>
      </p:sp>
      <p:pic>
        <p:nvPicPr>
          <p:cNvPr id="45061" name="Рисунок 1" descr="C:\Documents and Settings\пользователь\Мои документы\фото\школа\P100054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20072" y="0"/>
            <a:ext cx="3635896" cy="3349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Рисунок 1" descr="C:\Documents and Settings\admin\Рабочий стол\24 февраля масленица фото\P10005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1920" y="476672"/>
            <a:ext cx="5544616" cy="43651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isometricOffAxis2Left"/>
            <a:lightRig rig="threePt" dir="t"/>
          </a:scene3d>
        </p:spPr>
      </p:pic>
      <p:pic>
        <p:nvPicPr>
          <p:cNvPr id="20484" name="Picture 4" descr="C:\Users\телемакс\Pictures\Мои фото\школа\фото юбилей школы\P10003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2564904"/>
            <a:ext cx="3744416" cy="40770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460" name="WordArt 7"/>
          <p:cNvSpPr>
            <a:spLocks noChangeArrowheads="1" noChangeShapeType="1" noTextEdit="1"/>
          </p:cNvSpPr>
          <p:nvPr/>
        </p:nvSpPr>
        <p:spPr bwMode="auto">
          <a:xfrm>
            <a:off x="323850" y="549275"/>
            <a:ext cx="3671888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Родители- </a:t>
            </a:r>
          </a:p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наши </a:t>
            </a:r>
          </a:p>
        </p:txBody>
      </p:sp>
      <p:sp>
        <p:nvSpPr>
          <p:cNvPr id="19461" name="WordArt 8"/>
          <p:cNvSpPr>
            <a:spLocks noChangeArrowheads="1" noChangeShapeType="1" noTextEdit="1"/>
          </p:cNvSpPr>
          <p:nvPr/>
        </p:nvSpPr>
        <p:spPr bwMode="auto">
          <a:xfrm>
            <a:off x="4356100" y="5084763"/>
            <a:ext cx="439261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помощники и</a:t>
            </a:r>
          </a:p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 союзники.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3441680"/>
            <a:ext cx="55801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Проводила родительские собрания, где знакомила родителей с успеваемостью и поведением их детей в школе, а также выступала с докладами «Воспитание ответственности», «Компьютер – друг или враг», «Режим дня  – это важно», «Как избежать конфликтов с детьми». Использую в работе анкетирование.</a:t>
            </a:r>
          </a:p>
        </p:txBody>
      </p:sp>
      <p:pic>
        <p:nvPicPr>
          <p:cNvPr id="60418" name="Picture 2" descr="C:\Users\телемакс\Pictures\Мои фото\школа\класс года 2013\DSC0297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60648"/>
            <a:ext cx="4300169" cy="316835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0420" name="Picture 4" descr="http://www.koipkro.kostroma.ru/ostrov/Oschool/matem/DocLib1/_w/clip_image001_pn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0192" y="332656"/>
            <a:ext cx="2585889" cy="2809795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а 115 из 9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Картинка 4 из 136882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34000" y="3048000"/>
            <a:ext cx="3810000" cy="381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телемакс\Pictures\Мои фото\школа\школьные мероприятия\P160911_124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1018118">
            <a:off x="314201" y="1062998"/>
            <a:ext cx="5608187" cy="4206140"/>
          </a:xfrm>
          <a:prstGeom prst="homePlate">
            <a:avLst>
              <a:gd name="adj" fmla="val 1507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На пригорке , в тихом месте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                                    Школа Жаровская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                                                            стоит.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телемакс\Pictures\Мои фото\школа\класс\SAM_012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3722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483" name="WordArt 5"/>
          <p:cNvSpPr>
            <a:spLocks noChangeArrowheads="1" noChangeShapeType="1" noTextEdit="1"/>
          </p:cNvSpPr>
          <p:nvPr/>
        </p:nvSpPr>
        <p:spPr bwMode="auto">
          <a:xfrm>
            <a:off x="6156325" y="3068638"/>
            <a:ext cx="2987675" cy="2520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pic>
        <p:nvPicPr>
          <p:cNvPr id="20484" name="Picture 7" descr="Картинка 58 из 14198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04025" y="-387350"/>
            <a:ext cx="27717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C:\Users\телемакс\Pictures\Мои фото\школа\класс\SAM_007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673224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6407696" y="3140968"/>
            <a:ext cx="2736304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В школе </a:t>
            </a:r>
          </a:p>
          <a:p>
            <a:pPr algn="ctr">
              <a:defRPr/>
            </a:pPr>
            <a:r>
              <a:rPr lang="ru-RU" sz="32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ярмарка </a:t>
            </a:r>
          </a:p>
          <a:p>
            <a:pPr algn="ctr">
              <a:defRPr/>
            </a:pPr>
            <a:r>
              <a:rPr lang="ru-RU" sz="32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была, </a:t>
            </a:r>
          </a:p>
          <a:p>
            <a:pPr algn="ctr">
              <a:defRPr/>
            </a:pPr>
            <a:r>
              <a:rPr lang="ru-RU" sz="32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гостей </a:t>
            </a:r>
          </a:p>
          <a:p>
            <a:pPr algn="ctr">
              <a:defRPr/>
            </a:pPr>
            <a:r>
              <a:rPr lang="ru-RU" sz="32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с округи </a:t>
            </a:r>
          </a:p>
          <a:p>
            <a:pPr algn="ctr">
              <a:defRPr/>
            </a:pPr>
            <a:r>
              <a:rPr lang="ru-RU" sz="32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созвала!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:\фото\фото             веселые старты\P10009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404664"/>
            <a:ext cx="7128792" cy="5877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628" name="Picture 4" descr="I:\фото\фото             веселые старты\P100092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55168" y="737320"/>
            <a:ext cx="7488832" cy="6120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627" name="Picture 3" descr="I:\фото\фото             веселые старты\P100092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99592" y="620688"/>
            <a:ext cx="7920880" cy="59766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464343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Спорт, спорт, спорт!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:\фото\Школьники у Св.-Покр. храма\IMG_74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7596336" cy="4653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59" name="Picture 3" descr="I:\фото\Школьники у Св.-Покр. храма\IMG_739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3728" y="2132856"/>
            <a:ext cx="7020272" cy="4725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179388" y="0"/>
            <a:ext cx="6985000" cy="549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Трудовой десант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телемакс\Pictures\Мои фото\5 апреля ножкино\Фото118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49275"/>
            <a:ext cx="5832475" cy="3816350"/>
          </a:xfrm>
          <a:prstGeom prst="rect">
            <a:avLst/>
          </a:prstGeom>
          <a:ln w="38100" cap="sq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5" name="Picture 3" descr="C:\Users\телемакс\Pictures\Мои фото\5 апреля ножкино\Фото118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00338" y="3644900"/>
            <a:ext cx="3240087" cy="3213100"/>
          </a:xfrm>
          <a:prstGeom prst="rect">
            <a:avLst/>
          </a:prstGeom>
          <a:ln w="38100" cap="sq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6" name="Picture 4" descr="C:\Users\телемакс\Pictures\Мои фото\5 апреля ножкино\Фото118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80063" y="0"/>
            <a:ext cx="2808287" cy="3284538"/>
          </a:xfrm>
          <a:prstGeom prst="rect">
            <a:avLst/>
          </a:prstGeom>
          <a:ln w="38100" cap="sq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6300788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Птичья мастерская</a:t>
            </a:r>
          </a:p>
        </p:txBody>
      </p:sp>
      <p:pic>
        <p:nvPicPr>
          <p:cNvPr id="31751" name="Picture 7" descr="Картинка 1 из 13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72200" y="3573016"/>
            <a:ext cx="2556545" cy="3284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телемакс\Pictures\Фото119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55368" y="0"/>
            <a:ext cx="5688632" cy="4509120"/>
          </a:xfrm>
          <a:prstGeom prst="flowChartMultidocument">
            <a:avLst/>
          </a:prstGeom>
          <a:noFill/>
        </p:spPr>
      </p:pic>
      <p:pic>
        <p:nvPicPr>
          <p:cNvPr id="37891" name="Picture 3" descr="C:\Users\телемакс\Pictures\Фото119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700808"/>
            <a:ext cx="5076056" cy="5157192"/>
          </a:xfrm>
          <a:prstGeom prst="flowChartMultidocument">
            <a:avLst/>
          </a:prstGeom>
          <a:noFill/>
        </p:spPr>
      </p:pic>
      <p:sp>
        <p:nvSpPr>
          <p:cNvPr id="25604" name="WordArt 4"/>
          <p:cNvSpPr>
            <a:spLocks noChangeArrowheads="1" noChangeShapeType="1" noTextEdit="1"/>
          </p:cNvSpPr>
          <p:nvPr/>
        </p:nvSpPr>
        <p:spPr bwMode="auto">
          <a:xfrm>
            <a:off x="395288" y="0"/>
            <a:ext cx="3348037" cy="1322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Вместе </a:t>
            </a:r>
          </a:p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всегда </a:t>
            </a:r>
          </a:p>
        </p:txBody>
      </p:sp>
      <p:sp>
        <p:nvSpPr>
          <p:cNvPr id="25605" name="WordArt 5"/>
          <p:cNvSpPr>
            <a:spLocks noChangeArrowheads="1" noChangeShapeType="1" noTextEdit="1"/>
          </p:cNvSpPr>
          <p:nvPr/>
        </p:nvSpPr>
        <p:spPr bwMode="auto">
          <a:xfrm>
            <a:off x="5508625" y="4868863"/>
            <a:ext cx="3203575" cy="142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 весело </a:t>
            </a:r>
          </a:p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и легко!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C:\Users\телемакс\Pictures\Фото12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3968" y="1916832"/>
            <a:ext cx="4860032" cy="4941168"/>
          </a:xfrm>
          <a:prstGeom prst="flowChartMultidocument">
            <a:avLst/>
          </a:prstGeom>
          <a:noFill/>
        </p:spPr>
      </p:pic>
      <p:pic>
        <p:nvPicPr>
          <p:cNvPr id="39939" name="Picture 3" descr="C:\Users\телемакс\Pictures\Мои фото\школа\класс\P100098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472608" cy="4149080"/>
          </a:xfrm>
          <a:prstGeom prst="flowChartMultidocument">
            <a:avLst/>
          </a:prstGeom>
          <a:noFill/>
        </p:spPr>
      </p:pic>
      <p:sp>
        <p:nvSpPr>
          <p:cNvPr id="26628" name="WordArt 5"/>
          <p:cNvSpPr>
            <a:spLocks noChangeArrowheads="1" noChangeShapeType="1" noTextEdit="1"/>
          </p:cNvSpPr>
          <p:nvPr/>
        </p:nvSpPr>
        <p:spPr bwMode="auto">
          <a:xfrm>
            <a:off x="5003800" y="333375"/>
            <a:ext cx="4500563" cy="74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Трудимся </a:t>
            </a:r>
          </a:p>
        </p:txBody>
      </p:sp>
      <p:sp>
        <p:nvSpPr>
          <p:cNvPr id="26629" name="WordArt 6"/>
          <p:cNvSpPr>
            <a:spLocks noChangeArrowheads="1" noChangeShapeType="1" noTextEdit="1"/>
          </p:cNvSpPr>
          <p:nvPr/>
        </p:nvSpPr>
        <p:spPr bwMode="auto">
          <a:xfrm rot="-364849">
            <a:off x="360363" y="4722813"/>
            <a:ext cx="4084637" cy="917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и отдыхаем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телемакс\Pictures\Мои фото\школа\9 мая 2012\Фото12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63888" y="0"/>
            <a:ext cx="5580112" cy="4293096"/>
          </a:xfrm>
          <a:prstGeom prst="flowChartDocumen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7" name="Picture 3" descr="C:\Users\телемакс\Pictures\Мои фото\школа\9 мая 2012\Фото12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484784"/>
            <a:ext cx="5148064" cy="5373216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2" name="WordArt 4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4500563" cy="1430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Готовим</a:t>
            </a:r>
          </a:p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 поздравления </a:t>
            </a:r>
          </a:p>
        </p:txBody>
      </p:sp>
      <p:sp>
        <p:nvSpPr>
          <p:cNvPr id="41989" name="WordArt 5"/>
          <p:cNvSpPr>
            <a:spLocks noChangeArrowheads="1" noChangeShapeType="1" noTextEdit="1"/>
          </p:cNvSpPr>
          <p:nvPr/>
        </p:nvSpPr>
        <p:spPr bwMode="auto">
          <a:xfrm>
            <a:off x="5292725" y="5157788"/>
            <a:ext cx="3851275" cy="1366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 ветеранам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телемакс\Pictures\Мои фото\школа\9 мая 2012\Фото122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260648"/>
            <a:ext cx="7848872" cy="6408712"/>
          </a:xfrm>
          <a:prstGeom prst="flowChartDocumen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035" name="WordArt 3"/>
          <p:cNvSpPr>
            <a:spLocks noChangeArrowheads="1" noChangeShapeType="1" noTextEdit="1"/>
          </p:cNvSpPr>
          <p:nvPr/>
        </p:nvSpPr>
        <p:spPr bwMode="auto">
          <a:xfrm>
            <a:off x="3563938" y="5949950"/>
            <a:ext cx="5256212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Тимуровцы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телемакс\Pictures\Мои фото\школа\9 мая 2012\Фото12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736" y="0"/>
            <a:ext cx="6948264" cy="5396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1" name="Picture 3" descr="C:\Users\телемакс\Pictures\Мои фото\школа\9 мая 2012\Фото12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672" y="1628800"/>
            <a:ext cx="7128792" cy="5028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3568700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815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Аллея </a:t>
            </a:r>
          </a:p>
        </p:txBody>
      </p:sp>
      <p:sp>
        <p:nvSpPr>
          <p:cNvPr id="43013" name="WordArt 5"/>
          <p:cNvSpPr>
            <a:spLocks noChangeArrowheads="1" noChangeShapeType="1" noTextEdit="1"/>
          </p:cNvSpPr>
          <p:nvPr/>
        </p:nvSpPr>
        <p:spPr bwMode="auto">
          <a:xfrm rot="5400000">
            <a:off x="-1296652" y="3320988"/>
            <a:ext cx="4680520" cy="1008112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Памяти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 descr="C:\Users\телемакс\Pictures\Мои фото\школа\9 мая 2012\Фото122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78464" y="0"/>
            <a:ext cx="4765536" cy="5589240"/>
          </a:xfrm>
          <a:prstGeom prst="flowChartDocumen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23" name="WordArt 4"/>
          <p:cNvSpPr>
            <a:spLocks noChangeArrowheads="1" noChangeShapeType="1" noTextEdit="1"/>
          </p:cNvSpPr>
          <p:nvPr/>
        </p:nvSpPr>
        <p:spPr bwMode="auto">
          <a:xfrm>
            <a:off x="684213" y="333375"/>
            <a:ext cx="4248150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847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Вахта </a:t>
            </a:r>
          </a:p>
        </p:txBody>
      </p:sp>
      <p:sp>
        <p:nvSpPr>
          <p:cNvPr id="40965" name="WordArt 5"/>
          <p:cNvSpPr>
            <a:spLocks noChangeArrowheads="1" noChangeShapeType="1" noTextEdit="1"/>
          </p:cNvSpPr>
          <p:nvPr/>
        </p:nvSpPr>
        <p:spPr bwMode="auto">
          <a:xfrm>
            <a:off x="4859338" y="5445125"/>
            <a:ext cx="4284662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24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 Памяти</a:t>
            </a:r>
          </a:p>
        </p:txBody>
      </p:sp>
      <p:pic>
        <p:nvPicPr>
          <p:cNvPr id="40966" name="Picture 6" descr="C:\Users\телемакс\Pictures\P090512_1120[02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556792"/>
            <a:ext cx="5220072" cy="5301208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548680"/>
            <a:ext cx="79928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</a:rPr>
              <a:t>Воспитывает все: люди, вещи, явления, но прежде всего и дольше всего — люди. </a:t>
            </a:r>
          </a:p>
          <a:p>
            <a:r>
              <a:rPr lang="ru-RU" sz="3200" b="1" dirty="0" smtClean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</a:rPr>
              <a:t>Из них на первом месте — родители и  педагоги.</a:t>
            </a:r>
          </a:p>
          <a:p>
            <a:pPr algn="r"/>
            <a:r>
              <a:rPr lang="ru-RU" sz="3200" b="1" dirty="0" smtClean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</a:rPr>
              <a:t>Макаренко А. С.</a:t>
            </a:r>
            <a:endParaRPr lang="ru-RU" sz="3200" b="1" dirty="0">
              <a:solidFill>
                <a:schemeClr val="tx2">
                  <a:lumMod val="2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8130" name="Picture 2" descr="http://pobeditel.ucoz.com/image/0f32bd9346b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2348880"/>
            <a:ext cx="4464496" cy="41281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 descr="C:\Users\телемакс\Pictures\P090512_1121[02].jpg"/>
          <p:cNvPicPr>
            <a:picLocks noChangeAspect="1" noChangeArrowheads="1"/>
          </p:cNvPicPr>
          <p:nvPr/>
        </p:nvPicPr>
        <p:blipFill>
          <a:blip r:embed="rId2" cstate="email"/>
          <a:srcRect t="-1257"/>
          <a:stretch>
            <a:fillRect/>
          </a:stretch>
        </p:blipFill>
        <p:spPr bwMode="auto">
          <a:xfrm>
            <a:off x="179512" y="548680"/>
            <a:ext cx="3528392" cy="6021288"/>
          </a:xfrm>
          <a:prstGeom prst="roundRect">
            <a:avLst>
              <a:gd name="adj" fmla="val 2264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7346" name="Picture 2" descr="C:\Users\телемакс\Pictures\P090512_110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55776" y="548680"/>
            <a:ext cx="5976664" cy="6021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2700338" y="0"/>
            <a:ext cx="6048375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69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Приветствие для ветеранов </a:t>
            </a:r>
          </a:p>
        </p:txBody>
      </p:sp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3635375" y="5589588"/>
            <a:ext cx="5221288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от   школьников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телемакс\Pictures\P090512_1122[0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2656"/>
            <a:ext cx="7056784" cy="6291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5060" name="Picture 4" descr="C:\Users\телемакс\Pictures\1271107443_bankoboev_ru_orden_pobedy_i_lenta-kopiy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25641">
            <a:off x="5445156" y="218666"/>
            <a:ext cx="3709137" cy="2708920"/>
          </a:xfrm>
          <a:prstGeom prst="flowChartMultidocumen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телемакс\Pictures\Мои фото\школа\9 мая 2012\P090512_11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88640"/>
            <a:ext cx="8352928" cy="6147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8371" name="WordArt 3"/>
          <p:cNvSpPr>
            <a:spLocks noChangeArrowheads="1" noChangeShapeType="1" noTextEdit="1"/>
          </p:cNvSpPr>
          <p:nvPr/>
        </p:nvSpPr>
        <p:spPr bwMode="auto">
          <a:xfrm rot="-1076494">
            <a:off x="-33338" y="655638"/>
            <a:ext cx="547211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Юные защитники</a:t>
            </a:r>
          </a:p>
        </p:txBody>
      </p:sp>
      <p:pic>
        <p:nvPicPr>
          <p:cNvPr id="58372" name="Picture 4" descr="C:\Users\телемакс\Pictures\flower0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2252745">
            <a:off x="6950217" y="3653751"/>
            <a:ext cx="2150740" cy="3280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36712"/>
            <a:ext cx="8820472" cy="5217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Профессиональные качества учителя – это не раз и навсегда заготовленная информация, а сама способность к живой мысли, к постоянному самосовершенствованию. Огонь разжигается огнем, личность формируется личностью. Нельзя дать другому того, чего не имеешь сам. Поэтому только учитель всегда готов к непрерывному самообразованию и самовоспитанию, ибо личность учителя – основное условие и средство успеха педагогического процесса.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lnSpc>
                <a:spcPct val="150000"/>
              </a:lnSpc>
            </a:pP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Русский 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педагог К. Д. Ушинский отмечал, что воспитатель, стоящий в уровень с современным ходом воспитания, чувствует себя живым, деятельным членом великого организма, борющегося с невежеством и пороками человечества, посредником между всем, что было благородного и высокого в прошедшей истории людей, и поколением новым, хранителем святых заветов людей, боровшихся за истину и благо. Он чувствует себя живым звеном между прошедшим и будущим, могучим ратоборцем истины и добра и сознает, скромное по наружности, – одно из величайших дел в 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истории…..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78513" y="188640"/>
            <a:ext cx="26698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Заключение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C:\Users\телемакс\Pictures\Мои фото\школа\школа сентябрь\P100067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52413" y="0"/>
            <a:ext cx="9753601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2" descr="Картинка 115 из 138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4888" y="3933825"/>
            <a:ext cx="2808287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WordArt 3"/>
          <p:cNvSpPr>
            <a:spLocks noChangeArrowheads="1" noChangeShapeType="1" noTextEdit="1"/>
          </p:cNvSpPr>
          <p:nvPr/>
        </p:nvSpPr>
        <p:spPr bwMode="auto">
          <a:xfrm rot="-579897">
            <a:off x="1085850" y="1120775"/>
            <a:ext cx="6981825" cy="1944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95528" y="1916832"/>
            <a:ext cx="4248472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своей работе я стараюсь использовать творческий подход к подготовке и проведению внеклассных мероприятий. Использую, как традиционные формы работы, так и нетрадиционные, использую современное цифровое и интерактивное оборудование.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Picture 1" descr="C:\Users\телемакс\Pictures\Мои фото\школа\класс\Фото11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204864"/>
            <a:ext cx="4572000" cy="4221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5" descr="http://school59.tyumen-city.ru/images/10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07054" y="0"/>
            <a:ext cx="2048505" cy="1988840"/>
          </a:xfrm>
          <a:prstGeom prst="flowChartMultidocumen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Картинка 3 из 141980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2160240" cy="1854283"/>
          </a:xfrm>
          <a:prstGeom prst="foldedCorner">
            <a:avLst>
              <a:gd name="adj" fmla="val 40185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телемакс\Pictures\Мои фото\школа\Питание\Изображение 0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1638" y="2708275"/>
            <a:ext cx="4608512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C:\Users\телемакс\Pictures\Мои фото\школа\фото 1 сентября 2011\1 сентября\P100066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761038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 descr="Картинка 58 из 14198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825" y="3860800"/>
            <a:ext cx="27717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WordArt 6"/>
          <p:cNvSpPr>
            <a:spLocks noChangeArrowheads="1" noChangeShapeType="1" noTextEdit="1"/>
          </p:cNvSpPr>
          <p:nvPr/>
        </p:nvSpPr>
        <p:spPr bwMode="auto">
          <a:xfrm>
            <a:off x="4859338" y="188913"/>
            <a:ext cx="4284662" cy="1484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Жаровская школа - </a:t>
            </a:r>
          </a:p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это наш дом.</a:t>
            </a:r>
          </a:p>
        </p:txBody>
      </p:sp>
      <p:sp>
        <p:nvSpPr>
          <p:cNvPr id="6150" name="WordArt 7"/>
          <p:cNvSpPr>
            <a:spLocks noChangeArrowheads="1" noChangeShapeType="1" noTextEdit="1"/>
          </p:cNvSpPr>
          <p:nvPr/>
        </p:nvSpPr>
        <p:spPr bwMode="auto">
          <a:xfrm>
            <a:off x="250825" y="3860800"/>
            <a:ext cx="4392613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 Мы дружно </a:t>
            </a:r>
          </a:p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в нём  живем!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телемакс\Pictures\Мои фото\школа\класс\Фото11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4048" y="1412776"/>
            <a:ext cx="3743425" cy="3164165"/>
          </a:xfrm>
          <a:prstGeom prst="flowChartDocument">
            <a:avLst/>
          </a:prstGeom>
          <a:noFill/>
        </p:spPr>
      </p:pic>
      <p:pic>
        <p:nvPicPr>
          <p:cNvPr id="6148" name="Picture 4" descr="Картинка 85 из 141981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92080" y="4725144"/>
            <a:ext cx="3368675" cy="1916832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1403648" y="332656"/>
            <a:ext cx="5934075" cy="620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Наш любимый класс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916832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Являюсь классным руководителем 1-3 классов. Ребятишки очень разные, к каждому стараюсь найти подход. Проводила классные часы на темы «В дружбе сила», «Учитесь познавать людей», «Моё место в природе», «Здоровье – наше богатство»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.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Помимо классных часов проводились  различные экскурсии, путешествия. Также велась тимуровская работа. 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1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 rot="-771404">
            <a:off x="641350" y="773113"/>
            <a:ext cx="2800350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Наш уголок!</a:t>
            </a:r>
          </a:p>
        </p:txBody>
      </p:sp>
      <p:pic>
        <p:nvPicPr>
          <p:cNvPr id="8195" name="Picture 5" descr="Картинка 46 из 138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1265064">
            <a:off x="242888" y="4695825"/>
            <a:ext cx="1333500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C:\Users\телемакс\Pictures\Фото119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35896" y="188640"/>
            <a:ext cx="5256584" cy="6669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Users\телемакс\Pictures\Мои фото\школа\фото день учителя\осенний бал\осенний бал\P10000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3768" y="2492896"/>
            <a:ext cx="6120680" cy="43651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0" name="Picture 4" descr="C:\Users\телемакс\Pictures\Мои фото\школа\фото день учителя\осенний бал\осенний бал\P100002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052736"/>
            <a:ext cx="2520280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1" name="Picture 5" descr="C:\Users\телемакс\Pictures\Мои фото\школа\фото день учителя\осенний бал\осенний бал\P100002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6136" y="548680"/>
            <a:ext cx="2819805" cy="2492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221" name="WordArt 6"/>
          <p:cNvSpPr>
            <a:spLocks noChangeArrowheads="1" noChangeShapeType="1" noTextEdit="1"/>
          </p:cNvSpPr>
          <p:nvPr/>
        </p:nvSpPr>
        <p:spPr bwMode="auto">
          <a:xfrm>
            <a:off x="250825" y="0"/>
            <a:ext cx="6337300" cy="1096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Осенью собирают урожай. </a:t>
            </a:r>
          </a:p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А мы грибок нашли!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5657671"/>
            <a:ext cx="432048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  <a:cs typeface="+mn-cs"/>
              </a:rPr>
              <a:t> 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  <a:cs typeface="+mn-cs"/>
              </a:rPr>
              <a:t>Спасибо нашим мамам!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телемакс\Pictures\Мои фото\школа\поделки из овощей\P10007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2" descr="C:\Users\телемакс\Pictures\Мои фото\школа\фото день учителя\осенний бал\осенний бал\P10000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113" y="0"/>
            <a:ext cx="6084887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WordArt 3"/>
          <p:cNvSpPr>
            <a:spLocks noChangeArrowheads="1" noChangeShapeType="1" noTextEdit="1"/>
          </p:cNvSpPr>
          <p:nvPr/>
        </p:nvSpPr>
        <p:spPr bwMode="auto">
          <a:xfrm>
            <a:off x="3635375" y="4508500"/>
            <a:ext cx="5508625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3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 Фантазии из</a:t>
            </a:r>
          </a:p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 природного материала.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ABF6A7634454A43B5DFFE8E45BEE6C3" ma:contentTypeVersion="1" ma:contentTypeDescription="Создание документа." ma:contentTypeScope="" ma:versionID="cf0c47582f901aeee5edf471370dd1ed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ffa5264f57cd45d0824f5e35b57f2a87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T4CTUPCNHN5M-1248385150-12</_dlc_DocId>
    <_dlc_DocIdUrl xmlns="c71519f2-859d-46c1-a1b6-2941efed936d">
      <Url>http://edu-sps.koiro.local/chuhloma/jarov/_layouts/15/DocIdRedir.aspx?ID=T4CTUPCNHN5M-1248385150-12</Url>
      <Description>T4CTUPCNHN5M-1248385150-12</Description>
    </_dlc_DocIdUrl>
  </documentManagement>
</p:properties>
</file>

<file path=customXml/itemProps1.xml><?xml version="1.0" encoding="utf-8"?>
<ds:datastoreItem xmlns:ds="http://schemas.openxmlformats.org/officeDocument/2006/customXml" ds:itemID="{FC8D5EB1-6C62-4CF9-A390-BDDD3B6A7D6E}"/>
</file>

<file path=customXml/itemProps2.xml><?xml version="1.0" encoding="utf-8"?>
<ds:datastoreItem xmlns:ds="http://schemas.openxmlformats.org/officeDocument/2006/customXml" ds:itemID="{C6D3A87F-F9D7-45C9-8F03-BE7612DF9773}"/>
</file>

<file path=customXml/itemProps3.xml><?xml version="1.0" encoding="utf-8"?>
<ds:datastoreItem xmlns:ds="http://schemas.openxmlformats.org/officeDocument/2006/customXml" ds:itemID="{235B1A9E-9F15-4B27-9FF7-7E97EFAFCC6E}"/>
</file>

<file path=customXml/itemProps4.xml><?xml version="1.0" encoding="utf-8"?>
<ds:datastoreItem xmlns:ds="http://schemas.openxmlformats.org/officeDocument/2006/customXml" ds:itemID="{12CE1647-50F3-4585-A2B6-8DEC1951C744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635</TotalTime>
  <Words>498</Words>
  <Application>Microsoft Office PowerPoint</Application>
  <PresentationFormat>Экран (4:3)</PresentationFormat>
  <Paragraphs>78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69</cp:revision>
  <dcterms:created xsi:type="dcterms:W3CDTF">2012-04-24T18:39:24Z</dcterms:created>
  <dcterms:modified xsi:type="dcterms:W3CDTF">2013-07-09T19:23:51Z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0x0101001ABF6A7634454A43B5DFFE8E45BEE6C3</vt:lpwstr>
  </property>
  <property fmtid="{D5CDD505-2E9C-101B-9397-08002B2CF9AE}" pid="3" name="_dlc_DocIdItemGuid">
    <vt:lpwstr>9f4b8216-ef8c-40c6-8c24-e53b65dae94b</vt:lpwstr>
  </property>
</Properties>
</file>