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3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42.xml" ContentType="application/vnd.openxmlformats-officedocument.presentationml.slide+xml"/>
  <Override PartName="/ppt/slides/slide4.xml" ContentType="application/vnd.openxmlformats-officedocument.presentationml.slide+xml"/>
  <Override PartName="/ppt/slides/slide41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9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6699"/>
    <a:srgbClr val="0000FF"/>
    <a:srgbClr val="161713"/>
    <a:srgbClr val="0E0E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customXml" Target="../customXml/item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CA68F-AFD7-42D8-9C1D-D4171953D76C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35AA1-14E1-49F8-BB87-25B77D008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62325-AF17-423A-A35A-C327ABF69184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9211F-491B-4E34-A9BB-CB7A811D0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ADD85-CAEE-43E0-B4E3-EF89C9979621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1F191-6BC0-434F-B0CE-8CD002486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24D36-08D5-4A66-945D-7B4AA36EBE0C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6798D-49E7-4E0A-BDE4-8A20F3CD6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FBB65-5628-490D-95E2-54BBA9FA184D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7BEE-8056-45A6-83FA-214FF15CB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B0625-FCD7-4219-8202-83FE8E48C3D0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3D0D4-B9FC-4187-8FF8-0D8812281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F4D74-67E8-4C8C-B2B5-6ABE6C73D57E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781F2-0A8C-4328-917A-0F089C670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91E0F-AB4C-42B7-B926-CC9212A8BD3B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28A8-7B61-42F4-AAE4-0AA7731C6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2EB75-AF20-4C86-A37B-64D0DC94289C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8FAA9-11DB-4EBC-9FA9-1F0BCAB21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A1AD6-7A92-4D7F-A948-A81561E04188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E1F18-8A9B-4DE3-9E4F-0EBAE3411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99985-6469-474C-89EF-BF67C7A93E1D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8C1E7-EFFE-445B-BDF7-3DB5FE750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EDE105-5F10-4B7A-8FCB-A1B999AAF357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0C2B34-01A5-4405-A009-ADE62F004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57" r:id="rId2"/>
    <p:sldLayoutId id="2147483864" r:id="rId3"/>
    <p:sldLayoutId id="2147483858" r:id="rId4"/>
    <p:sldLayoutId id="2147483865" r:id="rId5"/>
    <p:sldLayoutId id="2147483859" r:id="rId6"/>
    <p:sldLayoutId id="2147483860" r:id="rId7"/>
    <p:sldLayoutId id="2147483866" r:id="rId8"/>
    <p:sldLayoutId id="2147483867" r:id="rId9"/>
    <p:sldLayoutId id="2147483861" r:id="rId10"/>
    <p:sldLayoutId id="2147483862" r:id="rId11"/>
  </p:sldLayoutIdLst>
  <p:transition spd="slow">
    <p:strips dir="r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A8CDD7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CAE0E6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akak.ru/steps/pictures/000/008/382_large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discretoblog.files.wordpress.com/2010/11/kids20raising20hands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alfor.ru/uploads/posts/2010-05/1273558287_500x700-12-stranica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epo.ucoz.com/images/12june/flag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chuvshkola.ucoz.ru/_ph/1/130996656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newhouse.ru/images/sent1/image7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&#1087;&#1088;&#1072;&#1074;&#1086;&#1089;&#1083;&#1072;&#1074;&#1085;&#1072;&#1103;-&#1082;&#1072;&#1088;&#1077;&#1083;&#1080;&#1103;.&#1088;&#1092;/wp-content/uploads/2012/01/family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aif.by/media/k2/items/cache/f2a7773de0fb03c8e2b54157ac851fa1_XL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elod.odessa.net/images/news/b_3439_2011_05_11_11_28_44.jp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g-fotki.yandex.ru/get/4610/53091851.d/0_5ecee_3854494_XL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g-fotki.yandex.ru/get/5820/25585874.166/0_9ff02_7a1b2cae_XL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birminghammarketwatch.typepad.com/birmingham_marketwatch/images/2008/03/17/mpj040964100001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rospisatel.ru/images/kornilov/13-1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s-vlad-school.ru/_data/fotos/about/order/01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school17.do.am/shkola/ED00019_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cs10938.vkontakte.ru/u122225127/-14/x_ecda1290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mr7.ru/netcat_files/825/620/ege_b_0.jp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znak.aha.in.ua/media/company/588/logo/bottom_588.jpg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gdb.rferl.org/57443879-26C0-4253-AE86-7184D58F3064_w527_s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bezformata.ru/content/Images/000/002/546/image2546373.jpg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stupeni-lyceum.ru/images/uploads/Images/275.jpg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img15.nnm.ru/c/c/d/a/5/56a5bf1186cecff2f5dcef2d17f.jpg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media1.fanparty.ru/images/fanclubs/Books/gallery/7311_books_pic.jpg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mg0.liveinternet.ru/images/attach/c/0/45/48/45048105_flag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hyperlink" Target="http://i027.radikal.ru/0909/70/1c8f2b59c172.jp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liuch.ru/foto-gallery/202/school6-1september-3a-2b.jpg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s42.radikal.ru/i097/0809/e8/940d3f8c41ef.jpg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img1.liveinternet.ru/images/attach/c/0/43/13/43013910_9.jpg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azymama.ru/images/competition_work/649.jpeg?5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uds.ru/images/news/1sent.jpg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img0.liveinternet.ru/images/attach/c/1/57/302/57302489_30c2444832a41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amara-pedagogika.ru/materials/big/26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media.fanparty.ru/images/fanclubs/Russia/gallery/496258_russia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b1.keep4u.ru/b/070907/5489b2aba82899582a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pk25.ru/upload_files/news/1573_1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s06.radikal.ru/i179/1011/8e/bed3494e7369t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642938" y="2143125"/>
            <a:ext cx="7632700" cy="1454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Духовно- нравственное воспитание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в условиях сельской школы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250825" y="188913"/>
            <a:ext cx="8172450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333333"/>
                </a:solidFill>
                <a:cs typeface="Times New Roman" pitchFamily="18" charset="0"/>
              </a:rPr>
              <a:t>Социальная культура</a:t>
            </a:r>
            <a:endParaRPr lang="ru-RU" sz="2400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  принятие учащимися национальных духовных и нравственных ценностей;</a:t>
            </a:r>
          </a:p>
          <a:p>
            <a:pPr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вера в Россию, чувство личной ответственности за Отечество перед будущими поколениями;</a:t>
            </a:r>
          </a:p>
          <a:p>
            <a:pPr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готовность молодых россиян солидарно противостоять глобальным вызовам современной эпохи;</a:t>
            </a:r>
          </a:p>
          <a:p>
            <a:pPr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развитость чувства патриотизма и гражданской солидарности;</a:t>
            </a:r>
          </a:p>
          <a:p>
            <a:pPr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свободолюбие как способность к сознательному личностному, профессиональному, гражданскому и иному самоопределению; </a:t>
            </a:r>
          </a:p>
          <a:p>
            <a:pPr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доверие к другим людям, общественным и государственным институтам;</a:t>
            </a:r>
          </a:p>
          <a:p>
            <a:pPr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забота о преуспевании и целостности российского народа, поддержание межэтнического мира и согласия.</a:t>
            </a:r>
            <a:endParaRPr lang="ru-RU" sz="2400"/>
          </a:p>
          <a:p>
            <a:pPr eaLnBrk="0" hangingPunct="0"/>
            <a:endParaRPr lang="ru-RU" sz="240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79388" y="836613"/>
            <a:ext cx="49323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333333"/>
                </a:solidFill>
                <a:cs typeface="Times New Roman" pitchFamily="18" charset="0"/>
              </a:rPr>
              <a:t>Семейная культура</a:t>
            </a:r>
            <a:endParaRPr lang="ru-RU" sz="2400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сформированность отношения к семье как к основе российского общества;</a:t>
            </a:r>
          </a:p>
          <a:p>
            <a:pPr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приобщение к ценностям и традициям российской семьи: любовь, верность, здоровье, почитание родителей, забота о младших и старших;</a:t>
            </a:r>
          </a:p>
          <a:p>
            <a:pPr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бережное отношение к жизни человека, продолжение рода;</a:t>
            </a:r>
            <a:endParaRPr lang="ru-RU" sz="2400"/>
          </a:p>
          <a:p>
            <a:pPr eaLnBrk="0" hangingPunct="0"/>
            <a:endParaRPr lang="ru-RU" sz="2400"/>
          </a:p>
        </p:txBody>
      </p:sp>
      <p:pic>
        <p:nvPicPr>
          <p:cNvPr id="33794" name="Picture 2" descr="Картинка 126 из 5360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573016"/>
            <a:ext cx="3600400" cy="2847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2643188" y="2274888"/>
            <a:ext cx="630078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96863"/>
            <a:r>
              <a:rPr lang="ru-RU" sz="2400" b="1">
                <a:solidFill>
                  <a:srgbClr val="29166F"/>
                </a:solidFill>
                <a:cs typeface="Times New Roman" pitchFamily="18" charset="0"/>
              </a:rPr>
              <a:t>Духовно-нравственное развитие гражданина России</a:t>
            </a:r>
            <a:endParaRPr lang="ru-RU" sz="2400">
              <a:cs typeface="Times New Roman" pitchFamily="18" charset="0"/>
            </a:endParaRPr>
          </a:p>
          <a:p>
            <a:pPr indent="296863" eaLnBrk="0" hangingPunct="0"/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Ст. 9. п. 6.  устанавливает, что «...основные общеобразовательные программы   общего образования  включают в себя учебный план, рабочие программы учебных курсов, предметов, дисциплин (модулей) и другие материалы, обеспечивающие духовно-нравственное развитие, воспитание и качество подготовки обучающихся». </a:t>
            </a:r>
            <a:endParaRPr lang="ru-RU" sz="2400">
              <a:cs typeface="Times New Roman" pitchFamily="18" charset="0"/>
            </a:endParaRPr>
          </a:p>
        </p:txBody>
      </p:sp>
      <p:pic>
        <p:nvPicPr>
          <p:cNvPr id="32770" name="Picture 2" descr="Картинка 46 из 6226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41747">
            <a:off x="-56714" y="46707"/>
            <a:ext cx="3779912" cy="2829616"/>
          </a:xfrm>
          <a:prstGeom prst="chord">
            <a:avLst>
              <a:gd name="adj1" fmla="val 579789"/>
              <a:gd name="adj2" fmla="val 19070227"/>
            </a:avLst>
          </a:prstGeom>
          <a:noFill/>
        </p:spPr>
      </p:pic>
    </p:spTree>
  </p:cSld>
  <p:clrMapOvr>
    <a:masterClrMapping/>
  </p:clrMapOvr>
  <p:transition spd="slow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2268538" y="2703513"/>
            <a:ext cx="6875462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96863"/>
            <a:r>
              <a:rPr lang="ru-RU" sz="2400">
                <a:solidFill>
                  <a:srgbClr val="333333"/>
                </a:solidFill>
                <a:ea typeface="Times New Roman" pitchFamily="18" charset="0"/>
                <a:cs typeface="Arabic Typesetting" pitchFamily="66" charset="-78"/>
              </a:rPr>
              <a:t>  Духовно-нравственное развитие школьников есть первостепенной важности задача современного воспитания, государственный заказ для общеобразовательной школы.</a:t>
            </a:r>
            <a:endParaRPr lang="ru-RU" sz="2400">
              <a:ea typeface="Times New Roman" pitchFamily="18" charset="0"/>
              <a:cs typeface="Arabic Typesetting" pitchFamily="66" charset="-78"/>
            </a:endParaRPr>
          </a:p>
          <a:p>
            <a:pPr indent="296863" eaLnBrk="0" hangingPunct="0"/>
            <a:r>
              <a:rPr lang="ru-RU" sz="2400">
                <a:solidFill>
                  <a:srgbClr val="333333"/>
                </a:solidFill>
                <a:ea typeface="Times New Roman" pitchFamily="18" charset="0"/>
                <a:cs typeface="Arabic Typesetting" pitchFamily="66" charset="-78"/>
              </a:rPr>
              <a:t>Обеспечение духовно-нравственного развития личности россиянина — ключевая задача современной государственной политики, направленной на модернизацию страны.   </a:t>
            </a:r>
            <a:endParaRPr lang="ru-RU" sz="2400">
              <a:ea typeface="Times New Roman" pitchFamily="18" charset="0"/>
              <a:cs typeface="Arabic Typesetting" pitchFamily="66" charset="-78"/>
            </a:endParaRPr>
          </a:p>
          <a:p>
            <a:pPr indent="296863" eaLnBrk="0" hangingPunct="0"/>
            <a:endParaRPr lang="ru-RU" sz="2400">
              <a:ea typeface="Times New Roman" pitchFamily="18" charset="0"/>
              <a:cs typeface="Arabic Typesetting" pitchFamily="66" charset="-78"/>
            </a:endParaRPr>
          </a:p>
        </p:txBody>
      </p:sp>
      <p:pic>
        <p:nvPicPr>
          <p:cNvPr id="31746" name="Picture 2" descr="Картинка 25 из 6245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3672408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203200" y="141288"/>
            <a:ext cx="6011863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96863"/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Сферу педагогической ответственности можно обозначить </a:t>
            </a:r>
            <a:r>
              <a:rPr lang="ru-RU" sz="2400" b="1">
                <a:solidFill>
                  <a:srgbClr val="333333"/>
                </a:solidFill>
                <a:cs typeface="Times New Roman" pitchFamily="18" charset="0"/>
              </a:rPr>
              <a:t>двумя положениями:</a:t>
            </a:r>
            <a:endParaRPr lang="ru-RU" sz="2400">
              <a:cs typeface="Times New Roman" pitchFamily="18" charset="0"/>
            </a:endParaRPr>
          </a:p>
          <a:p>
            <a:pPr indent="296863" eaLnBrk="0" hangingPunct="0"/>
            <a:r>
              <a:rPr lang="ru-RU" sz="2400" b="1">
                <a:solidFill>
                  <a:srgbClr val="333333"/>
                </a:solidFill>
                <a:cs typeface="Times New Roman" pitchFamily="18" charset="0"/>
              </a:rPr>
              <a:t>1. </a:t>
            </a: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программы воспитания и социализации должны обеспечивать духовно-нравственное развитие гражданина России.</a:t>
            </a:r>
            <a:endParaRPr lang="ru-RU" sz="2400">
              <a:cs typeface="Times New Roman" pitchFamily="18" charset="0"/>
            </a:endParaRPr>
          </a:p>
          <a:p>
            <a:pPr indent="296863" eaLnBrk="0" hangingPunct="0"/>
            <a:r>
              <a:rPr lang="ru-RU" sz="2400" b="1">
                <a:solidFill>
                  <a:srgbClr val="161713"/>
                </a:solidFill>
                <a:cs typeface="Times New Roman" pitchFamily="18" charset="0"/>
              </a:rPr>
              <a:t>2</a:t>
            </a:r>
            <a:r>
              <a:rPr lang="ru-RU" sz="2400">
                <a:solidFill>
                  <a:srgbClr val="161713"/>
                </a:solidFill>
                <a:cs typeface="Times New Roman" pitchFamily="18" charset="0"/>
              </a:rPr>
              <a:t>. Основным инструментом педагогической поддержки духовно-нравственного развития личности гражданина является общеобразовательная школа, выстраивающая партнерские отношения с другими социальными субъектами воспитания.</a:t>
            </a:r>
          </a:p>
          <a:p>
            <a:pPr indent="296863" eaLnBrk="0" hangingPunct="0"/>
            <a:endParaRPr lang="ru-RU" sz="2400">
              <a:cs typeface="Times New Roman" pitchFamily="18" charset="0"/>
            </a:endParaRPr>
          </a:p>
        </p:txBody>
      </p:sp>
      <p:pic>
        <p:nvPicPr>
          <p:cNvPr id="30722" name="Picture 2" descr="Картинка 2 из 10471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789040"/>
            <a:ext cx="3203848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0" y="260350"/>
            <a:ext cx="8640763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/>
            <a:r>
              <a:rPr lang="ru-RU" sz="2400" b="1">
                <a:solidFill>
                  <a:srgbClr val="000080"/>
                </a:solidFill>
                <a:cs typeface="Times New Roman" pitchFamily="18" charset="0"/>
              </a:rPr>
              <a:t>Ценностные установки обучения и воспитания в системе общего образования</a:t>
            </a:r>
            <a:endParaRPr lang="ru-RU" sz="2400">
              <a:cs typeface="Times New Roman" pitchFamily="18" charset="0"/>
            </a:endParaRPr>
          </a:p>
          <a:p>
            <a:pPr indent="449263" eaLnBrk="0" hangingPunct="0"/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  	</a:t>
            </a:r>
            <a:r>
              <a:rPr lang="ru-RU" sz="2400" b="1">
                <a:solidFill>
                  <a:srgbClr val="333333"/>
                </a:solidFill>
                <a:cs typeface="Times New Roman" pitchFamily="18" charset="0"/>
              </a:rPr>
              <a:t>Источники человечности открываются на российской почве как сокровищницы национальных и общечеловеческих</a:t>
            </a: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333333"/>
                </a:solidFill>
                <a:cs typeface="Times New Roman" pitchFamily="18" charset="0"/>
              </a:rPr>
              <a:t>духовных ценностей:</a:t>
            </a:r>
            <a:endParaRPr lang="ru-RU" sz="2400">
              <a:cs typeface="Times New Roman" pitchFamily="18" charset="0"/>
            </a:endParaRPr>
          </a:p>
          <a:p>
            <a:pPr indent="449263" eaLnBrk="0" hangingPunct="0"/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  </a:t>
            </a:r>
            <a:r>
              <a:rPr lang="ru-RU" sz="2400" b="1" u="sng">
                <a:solidFill>
                  <a:srgbClr val="333333"/>
                </a:solidFill>
                <a:cs typeface="Times New Roman" pitchFamily="18" charset="0"/>
              </a:rPr>
              <a:t>ПАТРИОТИЗМ</a:t>
            </a:r>
            <a:endParaRPr lang="ru-RU" sz="2400">
              <a:cs typeface="Times New Roman" pitchFamily="18" charset="0"/>
            </a:endParaRPr>
          </a:p>
          <a:p>
            <a:pPr indent="449263" eaLnBrk="0" hangingPunct="0"/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- чувство гордости своим Отечеством, его историей и свершениями. Это стремление сделать Россию крепче, а ее граждан — богаче и счастливее. Патриотизм — это источник силы народа. Он выражается в ценностях:</a:t>
            </a:r>
            <a:endParaRPr lang="ru-RU" sz="2400">
              <a:cs typeface="Times New Roman" pitchFamily="18" charset="0"/>
            </a:endParaRPr>
          </a:p>
          <a:p>
            <a:pPr indent="449263"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Любовь к России;</a:t>
            </a:r>
          </a:p>
          <a:p>
            <a:pPr indent="449263"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Любовь к своему народу;</a:t>
            </a:r>
          </a:p>
          <a:p>
            <a:pPr indent="449263"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Любовь к своей малой родине;</a:t>
            </a:r>
          </a:p>
          <a:p>
            <a:pPr indent="449263"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Служение Отечеству (ратное, духовное, трудовое).</a:t>
            </a:r>
            <a:endParaRPr lang="ru-RU" sz="2400"/>
          </a:p>
          <a:p>
            <a:pPr indent="449263" eaLnBrk="0" hangingPunct="0"/>
            <a:endParaRPr lang="ru-RU" sz="2400"/>
          </a:p>
        </p:txBody>
      </p:sp>
    </p:spTree>
  </p:cSld>
  <p:clrMapOvr>
    <a:masterClrMapping/>
  </p:clrMapOvr>
  <p:transition spd="slow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250825" y="0"/>
            <a:ext cx="52927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  </a:t>
            </a:r>
            <a:r>
              <a:rPr lang="ru-RU" sz="2400" b="1" u="sng">
                <a:solidFill>
                  <a:srgbClr val="333333"/>
                </a:solidFill>
                <a:cs typeface="Times New Roman" pitchFamily="18" charset="0"/>
              </a:rPr>
              <a:t>СОЦИАЛЬНАЯ СОЛИДАРНОСТЬ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  Социальная солидарность -  возможность личности развиваться в неагрессивной, благоприятной социальной среде.  Социальная солидарность раскрывается в ценностях:</a:t>
            </a:r>
            <a:endParaRPr lang="ru-RU" sz="2400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Свобода личная и национальная;</a:t>
            </a:r>
          </a:p>
          <a:p>
            <a:pPr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Доверие на всех уровнях общества;</a:t>
            </a:r>
          </a:p>
          <a:p>
            <a:pPr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Справедливость;</a:t>
            </a:r>
          </a:p>
          <a:p>
            <a:pPr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Милосердие;</a:t>
            </a:r>
          </a:p>
          <a:p>
            <a:pPr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Доброта;</a:t>
            </a:r>
          </a:p>
          <a:p>
            <a:pPr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Честь и честность;</a:t>
            </a:r>
          </a:p>
          <a:p>
            <a:pPr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Достоинство.</a:t>
            </a:r>
            <a:endParaRPr lang="ru-RU" sz="2400"/>
          </a:p>
          <a:p>
            <a:pPr eaLnBrk="0" hangingPunct="0"/>
            <a:endParaRPr lang="ru-RU" sz="2400"/>
          </a:p>
        </p:txBody>
      </p:sp>
      <p:pic>
        <p:nvPicPr>
          <p:cNvPr id="28674" name="Picture 2" descr="Картинка 18 из 624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4086">
            <a:off x="5582949" y="2661474"/>
            <a:ext cx="3024336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3348038" y="487363"/>
            <a:ext cx="4500562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96863"/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  </a:t>
            </a:r>
            <a:r>
              <a:rPr lang="ru-RU" sz="2400" b="1" u="sng">
                <a:solidFill>
                  <a:srgbClr val="333333"/>
                </a:solidFill>
                <a:cs typeface="Times New Roman" pitchFamily="18" charset="0"/>
              </a:rPr>
              <a:t>ГРАЖДАНСТВЕННОСТЬ</a:t>
            </a:r>
            <a:endParaRPr lang="ru-RU" sz="2400" b="1">
              <a:cs typeface="Times New Roman" pitchFamily="18" charset="0"/>
            </a:endParaRPr>
          </a:p>
          <a:p>
            <a:pPr indent="296863" eaLnBrk="0" hangingPunct="0"/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Российские народы образуют российскую гражданскую нацию. Их объединяет общая историческая судьба, культура, ментальность, русский язык.   Гражданственность основана на ценностях:</a:t>
            </a:r>
            <a:endParaRPr lang="ru-RU" sz="2400">
              <a:cs typeface="Times New Roman" pitchFamily="18" charset="0"/>
            </a:endParaRPr>
          </a:p>
          <a:p>
            <a:pPr indent="296863"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Правовое государство;</a:t>
            </a:r>
          </a:p>
          <a:p>
            <a:pPr indent="296863"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Гражданское общество;</a:t>
            </a:r>
          </a:p>
          <a:p>
            <a:pPr indent="296863"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Долг;</a:t>
            </a:r>
          </a:p>
          <a:p>
            <a:pPr indent="296863"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Закон;</a:t>
            </a:r>
          </a:p>
          <a:p>
            <a:pPr indent="296863"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Правопорядок;</a:t>
            </a:r>
          </a:p>
          <a:p>
            <a:pPr indent="296863"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Межэтнический мир.</a:t>
            </a:r>
            <a:endParaRPr lang="ru-RU" sz="2400"/>
          </a:p>
          <a:p>
            <a:pPr indent="296863" eaLnBrk="0" hangingPunct="0"/>
            <a:endParaRPr lang="ru-RU" sz="2400"/>
          </a:p>
        </p:txBody>
      </p:sp>
      <p:pic>
        <p:nvPicPr>
          <p:cNvPr id="27650" name="Picture 2" descr="Картинка 34 из 624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06287">
            <a:off x="77093" y="2639424"/>
            <a:ext cx="3029578" cy="4435179"/>
          </a:xfrm>
          <a:prstGeom prst="moon">
            <a:avLst>
              <a:gd name="adj" fmla="val 87500"/>
            </a:avLst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0" y="0"/>
            <a:ext cx="7704138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96863"/>
            <a:r>
              <a:rPr lang="ru-RU" sz="2400" b="1">
                <a:solidFill>
                  <a:srgbClr val="333333"/>
                </a:solidFill>
                <a:cs typeface="Times New Roman" pitchFamily="18" charset="0"/>
              </a:rPr>
              <a:t>  </a:t>
            </a:r>
            <a:r>
              <a:rPr lang="ru-RU" sz="2400" b="1" u="sng">
                <a:solidFill>
                  <a:srgbClr val="333333"/>
                </a:solidFill>
                <a:cs typeface="Times New Roman" pitchFamily="18" charset="0"/>
              </a:rPr>
              <a:t>ТРАДИЦИОННЫЕ РОССИЙСКИЕ РЕЛИГИИ</a:t>
            </a:r>
            <a:endParaRPr lang="ru-RU" sz="2400" b="1">
              <a:cs typeface="Times New Roman" pitchFamily="18" charset="0"/>
            </a:endParaRPr>
          </a:p>
          <a:p>
            <a:pPr indent="296863" eaLnBrk="0" hangingPunct="0"/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Традиционные российские религии: православие, ислам, иудаизм и буддизм, - это источники национальной духовности. </a:t>
            </a:r>
          </a:p>
          <a:p>
            <a:pPr indent="296863" eaLnBrk="0" hangingPunct="0"/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В общеобразовательной школе ценности российских религий   представлены как духовные основы российской культуры, как традиционные жизненные ценности. В таком, культурологическом, контексте школьники могут усваивать системные представления о:</a:t>
            </a:r>
            <a:endParaRPr lang="ru-RU" sz="2400">
              <a:cs typeface="Times New Roman" pitchFamily="18" charset="0"/>
            </a:endParaRPr>
          </a:p>
          <a:p>
            <a:pPr indent="296863"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Вере в Бога;</a:t>
            </a:r>
          </a:p>
          <a:p>
            <a:pPr indent="296863"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Религиозных организациях;</a:t>
            </a:r>
          </a:p>
          <a:p>
            <a:pPr indent="296863"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Святости и благочестии</a:t>
            </a:r>
            <a:endParaRPr lang="ru-RU" sz="2400"/>
          </a:p>
          <a:p>
            <a:pPr indent="296863" eaLnBrk="0" hangingPunct="0"/>
            <a:endParaRPr lang="ru-RU" sz="2400"/>
          </a:p>
        </p:txBody>
      </p:sp>
      <p:pic>
        <p:nvPicPr>
          <p:cNvPr id="26626" name="Picture 2" descr="Картинка 4 из 6180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725144"/>
            <a:ext cx="2877948" cy="1916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687388" y="188913"/>
            <a:ext cx="79565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96863"/>
            <a:r>
              <a:rPr lang="ru-RU" sz="2400" b="1" u="sng">
                <a:solidFill>
                  <a:srgbClr val="333333"/>
                </a:solidFill>
                <a:cs typeface="Times New Roman" pitchFamily="18" charset="0"/>
              </a:rPr>
              <a:t>СЕМЬЯ</a:t>
            </a:r>
            <a:endParaRPr lang="ru-RU" sz="2400" b="1">
              <a:cs typeface="Times New Roman" pitchFamily="18" charset="0"/>
            </a:endParaRPr>
          </a:p>
          <a:p>
            <a:pPr indent="296863" eaLnBrk="0" hangingPunct="0"/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Россия начинается с российской семьи. Семья создает человека и поддерживает его стремление к развитию, если членов семьи объединяют ценности, значение которых они хотят делить и с другими людьми:</a:t>
            </a:r>
            <a:endParaRPr lang="ru-RU" sz="2400">
              <a:cs typeface="Times New Roman" pitchFamily="18" charset="0"/>
            </a:endParaRPr>
          </a:p>
          <a:p>
            <a:pPr indent="296863"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Любовь и верность;</a:t>
            </a:r>
          </a:p>
          <a:p>
            <a:pPr indent="296863"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Здоровье и благополучие;</a:t>
            </a:r>
          </a:p>
          <a:p>
            <a:pPr indent="296863"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Почитание родителей;</a:t>
            </a:r>
          </a:p>
          <a:p>
            <a:pPr indent="296863"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Забота о старших и младших;</a:t>
            </a:r>
          </a:p>
          <a:p>
            <a:pPr indent="296863"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Продолжение рода;</a:t>
            </a:r>
            <a:endParaRPr lang="ru-RU" sz="2400"/>
          </a:p>
          <a:p>
            <a:pPr indent="296863" eaLnBrk="0" hangingPunct="0"/>
            <a:endParaRPr lang="ru-RU" sz="2400"/>
          </a:p>
        </p:txBody>
      </p:sp>
      <p:pic>
        <p:nvPicPr>
          <p:cNvPr id="2" name="Picture 2" descr="Картинка 5 из 9270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789040"/>
            <a:ext cx="356388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Картинка 3 из 4741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44868">
            <a:off x="5576070" y="3829288"/>
            <a:ext cx="3389575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468313" y="188913"/>
            <a:ext cx="5292725" cy="607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22199" bIns="46023" anchor="ctr">
            <a:spAutoFit/>
          </a:bodyPr>
          <a:lstStyle/>
          <a:p>
            <a:pPr eaLnBrk="0" hangingPunct="0">
              <a:tabLst>
                <a:tab pos="381000" algn="l"/>
              </a:tabLst>
            </a:pPr>
            <a:r>
              <a:rPr lang="ru-RU" sz="2400" b="1">
                <a:solidFill>
                  <a:srgbClr val="333333"/>
                </a:solidFill>
                <a:cs typeface="Times New Roman" pitchFamily="18" charset="0"/>
              </a:rPr>
              <a:t>Концепция духовно-нравственного воспитания российских школьников </a:t>
            </a:r>
            <a:r>
              <a:rPr lang="ru-RU" sz="2400" b="1" u="sng">
                <a:solidFill>
                  <a:srgbClr val="333333"/>
                </a:solidFill>
                <a:cs typeface="Times New Roman" pitchFamily="18" charset="0"/>
              </a:rPr>
              <a:t>разработана</a:t>
            </a:r>
            <a:r>
              <a:rPr lang="ru-RU" sz="2400" b="1">
                <a:solidFill>
                  <a:srgbClr val="333333"/>
                </a:solidFill>
                <a:cs typeface="Times New Roman" pitchFamily="18" charset="0"/>
              </a:rPr>
              <a:t> в соответствии с </a:t>
            </a: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:</a:t>
            </a:r>
            <a:endParaRPr lang="ru-RU" sz="2400"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381000" algn="l"/>
              </a:tabLst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 требованиями Закона «Об образовании» - ст.7 «Федеральные государственные образовательные стандарты», ст. 9 «Образовательные программы»;</a:t>
            </a:r>
            <a:endParaRPr lang="ru-RU" sz="2400"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381000" algn="l"/>
              </a:tabLst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  проектом Федеральных государственных образовательных стандартов общего образования, подготовленным Российской академией образования.</a:t>
            </a:r>
            <a:endParaRPr lang="ru-RU" sz="240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0" y="404813"/>
            <a:ext cx="55086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333333"/>
                </a:solidFill>
                <a:cs typeface="Times New Roman" pitchFamily="18" charset="0"/>
              </a:rPr>
              <a:t>  </a:t>
            </a:r>
            <a:r>
              <a:rPr lang="ru-RU" sz="2400" b="1" u="sng">
                <a:solidFill>
                  <a:srgbClr val="333333"/>
                </a:solidFill>
                <a:cs typeface="Times New Roman" pitchFamily="18" charset="0"/>
              </a:rPr>
              <a:t>ТРУД И ТВОРЧЕСТВО</a:t>
            </a:r>
            <a:endParaRPr lang="ru-RU" sz="2400" b="1">
              <a:cs typeface="Times New Roman" pitchFamily="18" charset="0"/>
            </a:endParaRPr>
          </a:p>
          <a:p>
            <a:pPr eaLnBrk="0" hangingPunct="0"/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Нет средства более важного, чтобы стать человеком, личностью, семьянином и гражданином, сделать себя и окружающий мир лучше, чем свободное творчество и каждодневный труд. Это возможно, если человек принимает ценности:</a:t>
            </a:r>
            <a:endParaRPr lang="ru-RU" sz="2400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Познание и истина;</a:t>
            </a:r>
          </a:p>
          <a:p>
            <a:pPr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Креативность и инновационность;</a:t>
            </a:r>
          </a:p>
          <a:p>
            <a:pPr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Целеустремленность и настойчивость;</a:t>
            </a:r>
          </a:p>
          <a:p>
            <a:pPr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Трудолюбие;</a:t>
            </a:r>
          </a:p>
          <a:p>
            <a:pPr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Бережливость</a:t>
            </a:r>
            <a:endParaRPr lang="ru-RU" sz="2400"/>
          </a:p>
          <a:p>
            <a:pPr eaLnBrk="0" hangingPunct="0"/>
            <a:endParaRPr lang="ru-RU" sz="2400"/>
          </a:p>
        </p:txBody>
      </p:sp>
      <p:pic>
        <p:nvPicPr>
          <p:cNvPr id="24578" name="Picture 2" descr="Картинка 14 из 4516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97610">
            <a:off x="5612581" y="3842300"/>
            <a:ext cx="3152090" cy="24386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1116013" y="1268413"/>
            <a:ext cx="594042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96863"/>
            <a:r>
              <a:rPr lang="ru-RU" sz="2400" b="1" u="sng">
                <a:solidFill>
                  <a:srgbClr val="333333"/>
                </a:solidFill>
                <a:cs typeface="Times New Roman" pitchFamily="18" charset="0"/>
              </a:rPr>
              <a:t>ПРИРОДА И ИСКУССТВО</a:t>
            </a:r>
            <a:endParaRPr lang="ru-RU" sz="2400" b="1">
              <a:cs typeface="Times New Roman" pitchFamily="18" charset="0"/>
            </a:endParaRPr>
          </a:p>
          <a:p>
            <a:pPr indent="296863" eaLnBrk="0" hangingPunct="0"/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Россияне вправе гордиться своей страной, ее славной историей, великой культурой, традиционной духовностью, великолепной природой. Открыть для себя красоту российской земли, ее уникальные природные и культурные ландшафты школьники могут, приобщаясь к ценностям:</a:t>
            </a:r>
            <a:endParaRPr lang="ru-RU" sz="2400">
              <a:cs typeface="Times New Roman" pitchFamily="18" charset="0"/>
            </a:endParaRPr>
          </a:p>
          <a:p>
            <a:pPr indent="296863"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Жизнь;</a:t>
            </a:r>
          </a:p>
          <a:p>
            <a:pPr indent="296863"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Родная земля;</a:t>
            </a:r>
          </a:p>
          <a:p>
            <a:pPr indent="296863"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Красота;</a:t>
            </a:r>
          </a:p>
          <a:p>
            <a:pPr indent="296863"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Гармония</a:t>
            </a:r>
            <a:endParaRPr lang="ru-RU" sz="2400"/>
          </a:p>
          <a:p>
            <a:pPr indent="296863" eaLnBrk="0" hangingPunct="0"/>
            <a:endParaRPr lang="ru-RU" sz="2400"/>
          </a:p>
        </p:txBody>
      </p:sp>
      <p:pic>
        <p:nvPicPr>
          <p:cNvPr id="23554" name="Picture 2" descr="Картинка 5 из 8848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09684">
            <a:off x="3802955" y="-56039"/>
            <a:ext cx="4968552" cy="6858000"/>
          </a:xfrm>
          <a:prstGeom prst="curvedLeftArrow">
            <a:avLst>
              <a:gd name="adj1" fmla="val 21548"/>
              <a:gd name="adj2" fmla="val 50000"/>
              <a:gd name="adj3" fmla="val 25000"/>
            </a:avLst>
          </a:prstGeom>
          <a:noFill/>
        </p:spPr>
      </p:pic>
    </p:spTree>
  </p:cSld>
  <p:clrMapOvr>
    <a:masterClrMapping/>
  </p:clrMapOvr>
  <p:transition spd="slow"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0" y="0"/>
            <a:ext cx="7308850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96863"/>
            <a:r>
              <a:rPr lang="ru-RU" sz="1400" b="1" u="sng">
                <a:solidFill>
                  <a:srgbClr val="333333"/>
                </a:solidFill>
                <a:cs typeface="Times New Roman" pitchFamily="18" charset="0"/>
              </a:rPr>
              <a:t> </a:t>
            </a:r>
            <a:r>
              <a:rPr lang="ru-RU" sz="2400" b="1" u="sng">
                <a:solidFill>
                  <a:srgbClr val="333333"/>
                </a:solidFill>
                <a:cs typeface="Times New Roman" pitchFamily="18" charset="0"/>
              </a:rPr>
              <a:t>ЧЕЛОВЕЧЕСТВО</a:t>
            </a:r>
            <a:endParaRPr lang="ru-RU" sz="2400" b="1">
              <a:cs typeface="Times New Roman" pitchFamily="18" charset="0"/>
            </a:endParaRPr>
          </a:p>
          <a:p>
            <a:pPr indent="296863" eaLnBrk="0" hangingPunct="0"/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У россиянина необходимо воспитывать способность к духовно-нравственному развитию через обращение к другим национальным культурам и мировому культурному наследию. В то же время он сам должен быть понятен представителям других народов, открыт и дружелюбен по отношению к ним, что возможно через принятие ценностей:</a:t>
            </a:r>
            <a:endParaRPr lang="ru-RU" sz="2400">
              <a:cs typeface="Times New Roman" pitchFamily="18" charset="0"/>
            </a:endParaRPr>
          </a:p>
          <a:p>
            <a:pPr indent="296863"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Планета Земля;</a:t>
            </a:r>
          </a:p>
          <a:p>
            <a:pPr indent="296863"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Мир во всем мире;</a:t>
            </a:r>
          </a:p>
          <a:p>
            <a:pPr indent="296863"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Многообразие культур и народов;</a:t>
            </a:r>
          </a:p>
          <a:p>
            <a:pPr indent="296863"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Прогресс человечества;</a:t>
            </a:r>
          </a:p>
          <a:p>
            <a:pPr indent="296863"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Международное сотрудничество</a:t>
            </a:r>
            <a:endParaRPr lang="ru-RU" sz="2400"/>
          </a:p>
          <a:p>
            <a:pPr indent="296863" eaLnBrk="0" hangingPunct="0"/>
            <a:endParaRPr lang="ru-RU"/>
          </a:p>
        </p:txBody>
      </p:sp>
      <p:pic>
        <p:nvPicPr>
          <p:cNvPr id="22530" name="Picture 2" descr="Картинка 21 из 8848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81237">
            <a:off x="5260966" y="3617217"/>
            <a:ext cx="3816424" cy="2876033"/>
          </a:xfrm>
          <a:prstGeom prst="flowChartPunchedTap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0" y="292100"/>
            <a:ext cx="730885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96863"/>
            <a:r>
              <a:rPr lang="ru-RU" sz="1400" b="1">
                <a:solidFill>
                  <a:srgbClr val="29166F"/>
                </a:solidFill>
                <a:cs typeface="Times New Roman" pitchFamily="18" charset="0"/>
              </a:rPr>
              <a:t> </a:t>
            </a:r>
            <a:r>
              <a:rPr lang="ru-RU" sz="2400" b="1">
                <a:solidFill>
                  <a:srgbClr val="29166F"/>
                </a:solidFill>
                <a:cs typeface="Times New Roman" pitchFamily="18" charset="0"/>
              </a:rPr>
              <a:t>Система воспитательной работы общеобразовательной школы</a:t>
            </a:r>
          </a:p>
          <a:p>
            <a:pPr indent="296863"/>
            <a:endParaRPr lang="ru-RU" sz="2400">
              <a:cs typeface="Times New Roman" pitchFamily="18" charset="0"/>
            </a:endParaRPr>
          </a:p>
          <a:p>
            <a:pPr indent="296863" eaLnBrk="0" hangingPunct="0"/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       Национальный воспитательный идеал — воспитание гражданина России — является главной педагогической задачей.  </a:t>
            </a:r>
            <a:endParaRPr lang="ru-RU" sz="2400">
              <a:cs typeface="Times New Roman" pitchFamily="18" charset="0"/>
            </a:endParaRPr>
          </a:p>
          <a:p>
            <a:pPr indent="296863" eaLnBrk="0" hangingPunct="0"/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      Воспитание в российских школах должно начинаться с широкого, повсеместного употребления понятий «гражданин России», «россиянин», «российский народ», «Россия» непосредственно в образовательном процессе и вне его. </a:t>
            </a:r>
            <a:endParaRPr lang="ru-RU" sz="2400">
              <a:cs typeface="Times New Roman" pitchFamily="18" charset="0"/>
            </a:endParaRPr>
          </a:p>
          <a:p>
            <a:pPr indent="296863" eaLnBrk="0" hangingPunct="0"/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     </a:t>
            </a:r>
            <a:endParaRPr lang="ru-RU" sz="2400">
              <a:cs typeface="Times New Roman" pitchFamily="18" charset="0"/>
            </a:endParaRPr>
          </a:p>
        </p:txBody>
      </p:sp>
      <p:pic>
        <p:nvPicPr>
          <p:cNvPr id="3" name="Picture 2" descr="Картинка 4 из 10179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509120"/>
            <a:ext cx="3060238" cy="20382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1 из 10179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5575" y="3689648"/>
            <a:ext cx="3828425" cy="3168352"/>
          </a:xfrm>
          <a:prstGeom prst="flowChartMultidocumen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0" y="0"/>
            <a:ext cx="867568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914400" algn="l"/>
              </a:tabLst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           Духовно-нравственное развитие российских школьников в общеобразовательной школе обеспечивается </a:t>
            </a:r>
            <a:r>
              <a:rPr lang="ru-RU" sz="2400" b="1">
                <a:solidFill>
                  <a:srgbClr val="333333"/>
                </a:solidFill>
                <a:cs typeface="Times New Roman" pitchFamily="18" charset="0"/>
              </a:rPr>
              <a:t>программами воспитания и социализации.</a:t>
            </a: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 Их может быть </a:t>
            </a:r>
            <a:r>
              <a:rPr lang="ru-RU" sz="2400" b="1">
                <a:solidFill>
                  <a:srgbClr val="333333"/>
                </a:solidFill>
                <a:cs typeface="Times New Roman" pitchFamily="18" charset="0"/>
              </a:rPr>
              <a:t>восемь,</a:t>
            </a: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 в соответствии с теми источниками человечности, которые были определены выше:</a:t>
            </a:r>
          </a:p>
          <a:p>
            <a:pPr>
              <a:tabLst>
                <a:tab pos="914400" algn="l"/>
              </a:tabLst>
            </a:pPr>
            <a:endParaRPr lang="ru-RU" sz="2400">
              <a:cs typeface="Times New Roman" pitchFamily="18" charset="0"/>
            </a:endParaRPr>
          </a:p>
          <a:p>
            <a:pPr lvl="1" eaLnBrk="0" hangingPunct="0">
              <a:buFont typeface="Wingdings" pitchFamily="2" charset="2"/>
              <a:buChar char=""/>
              <a:tabLst>
                <a:tab pos="914400" algn="l"/>
              </a:tabLst>
            </a:pPr>
            <a:r>
              <a:rPr lang="ru-RU" sz="2400" b="1">
                <a:solidFill>
                  <a:srgbClr val="333333"/>
                </a:solidFill>
                <a:cs typeface="Times New Roman" pitchFamily="18" charset="0"/>
              </a:rPr>
              <a:t>ПАТРИОТИЗМ; </a:t>
            </a:r>
            <a:br>
              <a:rPr lang="ru-RU" sz="2400" b="1">
                <a:solidFill>
                  <a:srgbClr val="333333"/>
                </a:solidFill>
                <a:cs typeface="Times New Roman" pitchFamily="18" charset="0"/>
              </a:rPr>
            </a:br>
            <a:r>
              <a:rPr lang="ru-RU" sz="2400" b="1">
                <a:solidFill>
                  <a:srgbClr val="333333"/>
                </a:solidFill>
                <a:cs typeface="Times New Roman" pitchFamily="18" charset="0"/>
              </a:rPr>
              <a:t>2. СОЦИАЛЬНАЯ СОЛИДАРНОСТЬ; </a:t>
            </a:r>
            <a:br>
              <a:rPr lang="ru-RU" sz="2400" b="1">
                <a:solidFill>
                  <a:srgbClr val="333333"/>
                </a:solidFill>
                <a:cs typeface="Times New Roman" pitchFamily="18" charset="0"/>
              </a:rPr>
            </a:br>
            <a:r>
              <a:rPr lang="ru-RU" sz="2400" b="1">
                <a:solidFill>
                  <a:srgbClr val="333333"/>
                </a:solidFill>
                <a:cs typeface="Times New Roman" pitchFamily="18" charset="0"/>
              </a:rPr>
              <a:t>3. ГРАЖДАНСТВЕННОСТЬ; </a:t>
            </a:r>
            <a:br>
              <a:rPr lang="ru-RU" sz="2400" b="1">
                <a:solidFill>
                  <a:srgbClr val="333333"/>
                </a:solidFill>
                <a:cs typeface="Times New Roman" pitchFamily="18" charset="0"/>
              </a:rPr>
            </a:br>
            <a:r>
              <a:rPr lang="ru-RU" sz="2400" b="1">
                <a:solidFill>
                  <a:srgbClr val="333333"/>
                </a:solidFill>
                <a:cs typeface="Times New Roman" pitchFamily="18" charset="0"/>
              </a:rPr>
              <a:t>4. ТРАДИЦИОННЫЕ РОССИЙСКИЕ РЕЛИГИИ; </a:t>
            </a:r>
            <a:br>
              <a:rPr lang="ru-RU" sz="2400" b="1">
                <a:solidFill>
                  <a:srgbClr val="333333"/>
                </a:solidFill>
                <a:cs typeface="Times New Roman" pitchFamily="18" charset="0"/>
              </a:rPr>
            </a:br>
            <a:r>
              <a:rPr lang="ru-RU" sz="2400" b="1">
                <a:solidFill>
                  <a:srgbClr val="333333"/>
                </a:solidFill>
                <a:cs typeface="Times New Roman" pitchFamily="18" charset="0"/>
              </a:rPr>
              <a:t>5. СЕМЬЯ; </a:t>
            </a:r>
            <a:br>
              <a:rPr lang="ru-RU" sz="2400" b="1">
                <a:solidFill>
                  <a:srgbClr val="333333"/>
                </a:solidFill>
                <a:cs typeface="Times New Roman" pitchFamily="18" charset="0"/>
              </a:rPr>
            </a:br>
            <a:r>
              <a:rPr lang="ru-RU" sz="2400" b="1">
                <a:solidFill>
                  <a:srgbClr val="333333"/>
                </a:solidFill>
                <a:cs typeface="Times New Roman" pitchFamily="18" charset="0"/>
              </a:rPr>
              <a:t>6. ТРУД И ТВОРЧЕСТВО; </a:t>
            </a:r>
            <a:br>
              <a:rPr lang="ru-RU" sz="2400" b="1">
                <a:solidFill>
                  <a:srgbClr val="333333"/>
                </a:solidFill>
                <a:cs typeface="Times New Roman" pitchFamily="18" charset="0"/>
              </a:rPr>
            </a:br>
            <a:r>
              <a:rPr lang="ru-RU" sz="2400" b="1">
                <a:solidFill>
                  <a:srgbClr val="333333"/>
                </a:solidFill>
                <a:cs typeface="Times New Roman" pitchFamily="18" charset="0"/>
              </a:rPr>
              <a:t>7. ПРИРОДА И ИСКУССТВО; </a:t>
            </a:r>
            <a:br>
              <a:rPr lang="ru-RU" sz="2400" b="1">
                <a:solidFill>
                  <a:srgbClr val="333333"/>
                </a:solidFill>
                <a:cs typeface="Times New Roman" pitchFamily="18" charset="0"/>
              </a:rPr>
            </a:br>
            <a:r>
              <a:rPr lang="ru-RU" sz="2400" b="1">
                <a:solidFill>
                  <a:srgbClr val="333333"/>
                </a:solidFill>
                <a:cs typeface="Times New Roman" pitchFamily="18" charset="0"/>
              </a:rPr>
              <a:t>8. ЧЕЛОВЕЧЕСТВО.</a:t>
            </a:r>
            <a:endParaRPr lang="ru-RU" sz="2400"/>
          </a:p>
        </p:txBody>
      </p:sp>
    </p:spTree>
  </p:cSld>
  <p:clrMapOvr>
    <a:masterClrMapping/>
  </p:clrMapOvr>
  <p:transition spd="slow">
    <p:strips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26 из 10471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58185">
            <a:off x="7099011" y="5227285"/>
            <a:ext cx="1973599" cy="1536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7" name="Rectangle 1"/>
          <p:cNvSpPr>
            <a:spLocks noChangeArrowheads="1"/>
          </p:cNvSpPr>
          <p:nvPr/>
        </p:nvSpPr>
        <p:spPr bwMode="auto">
          <a:xfrm>
            <a:off x="0" y="188913"/>
            <a:ext cx="8243888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76200"/>
            <a:r>
              <a:rPr lang="ru-RU" sz="2400" b="1">
                <a:solidFill>
                  <a:srgbClr val="336699"/>
                </a:solidFill>
                <a:cs typeface="Times New Roman" pitchFamily="18" charset="0"/>
              </a:rPr>
              <a:t>Содержание воспитания в общеобразовательной школе :</a:t>
            </a:r>
          </a:p>
          <a:p>
            <a:pPr indent="76200"/>
            <a:endParaRPr lang="ru-RU" sz="2400">
              <a:solidFill>
                <a:srgbClr val="336699"/>
              </a:solidFill>
              <a:cs typeface="Times New Roman" pitchFamily="18" charset="0"/>
            </a:endParaRPr>
          </a:p>
          <a:p>
            <a:pPr indent="76200"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общеобразовательные дисциплины;</a:t>
            </a:r>
          </a:p>
          <a:p>
            <a:pPr indent="76200"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произведения искусства и кино для детей и юношества;</a:t>
            </a:r>
          </a:p>
          <a:p>
            <a:pPr indent="76200"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периодическая литература, СМИ, отражающие современную жизнь;</a:t>
            </a:r>
          </a:p>
          <a:p>
            <a:pPr indent="76200"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традиционные российские религии;</a:t>
            </a:r>
          </a:p>
          <a:p>
            <a:pPr indent="76200"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фольклор народов России;</a:t>
            </a:r>
          </a:p>
          <a:p>
            <a:pPr indent="76200"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история своей семьи;</a:t>
            </a:r>
          </a:p>
          <a:p>
            <a:pPr indent="76200"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жизненный опыт своих родителей и прародителей;</a:t>
            </a:r>
          </a:p>
          <a:p>
            <a:pPr indent="76200"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общественно полезная и личностно-значимая деятельность в рамках педагогически организованных социальных и культурных практик;</a:t>
            </a:r>
          </a:p>
          <a:p>
            <a:pPr indent="76200"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другие источники  информации и научных знаний.</a:t>
            </a:r>
            <a:endParaRPr lang="ru-RU" sz="2400"/>
          </a:p>
          <a:p>
            <a:pPr indent="76200" eaLnBrk="0" hangingPunct="0"/>
            <a:endParaRPr lang="ru-RU" sz="2400"/>
          </a:p>
        </p:txBody>
      </p:sp>
    </p:spTree>
  </p:cSld>
  <p:clrMapOvr>
    <a:masterClrMapping/>
  </p:clrMapOvr>
  <p:transition spd="slow">
    <p:strips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а 93 из 10471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149080"/>
            <a:ext cx="3203848" cy="23983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2771" name="Rectangle 1"/>
          <p:cNvSpPr>
            <a:spLocks noChangeArrowheads="1"/>
          </p:cNvSpPr>
          <p:nvPr/>
        </p:nvSpPr>
        <p:spPr bwMode="auto">
          <a:xfrm>
            <a:off x="0" y="404813"/>
            <a:ext cx="759618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solidFill>
                  <a:srgbClr val="333333"/>
                </a:solidFill>
                <a:cs typeface="Times New Roman" pitchFamily="18" charset="0"/>
              </a:rPr>
              <a:t>  </a:t>
            </a: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Каждая </a:t>
            </a:r>
            <a:r>
              <a:rPr lang="ru-RU" sz="2400" b="1">
                <a:solidFill>
                  <a:srgbClr val="333333"/>
                </a:solidFill>
                <a:cs typeface="Times New Roman" pitchFamily="18" charset="0"/>
              </a:rPr>
              <a:t>воспитательная программа</a:t>
            </a: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 (подпрограмма) осуществляется </a:t>
            </a:r>
            <a:r>
              <a:rPr lang="ru-RU" sz="2400" b="1">
                <a:solidFill>
                  <a:srgbClr val="333333"/>
                </a:solidFill>
                <a:cs typeface="Times New Roman" pitchFamily="18" charset="0"/>
              </a:rPr>
              <a:t>по пяти направлениям</a:t>
            </a: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:</a:t>
            </a:r>
          </a:p>
          <a:p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1. </a:t>
            </a:r>
            <a:r>
              <a:rPr lang="ru-RU" sz="2400" b="1">
                <a:solidFill>
                  <a:srgbClr val="333333"/>
                </a:solidFill>
                <a:cs typeface="Times New Roman" pitchFamily="18" charset="0"/>
              </a:rPr>
              <a:t>Урочная деятельность; </a:t>
            </a:r>
            <a:br>
              <a:rPr lang="ru-RU" sz="2400" b="1">
                <a:solidFill>
                  <a:srgbClr val="333333"/>
                </a:solidFill>
                <a:cs typeface="Times New Roman" pitchFamily="18" charset="0"/>
              </a:rPr>
            </a:br>
            <a:r>
              <a:rPr lang="ru-RU" sz="2400" b="1">
                <a:solidFill>
                  <a:srgbClr val="333333"/>
                </a:solidFill>
                <a:cs typeface="Times New Roman" pitchFamily="18" charset="0"/>
              </a:rPr>
              <a:t>2. Внеурочная деятельность (культурные практики); </a:t>
            </a:r>
            <a:br>
              <a:rPr lang="ru-RU" sz="2400" b="1">
                <a:solidFill>
                  <a:srgbClr val="333333"/>
                </a:solidFill>
                <a:cs typeface="Times New Roman" pitchFamily="18" charset="0"/>
              </a:rPr>
            </a:br>
            <a:r>
              <a:rPr lang="ru-RU" sz="2400" b="1">
                <a:solidFill>
                  <a:srgbClr val="333333"/>
                </a:solidFill>
                <a:cs typeface="Times New Roman" pitchFamily="18" charset="0"/>
              </a:rPr>
              <a:t>3. Внешкольная деятельность (социальные и культурные практики); </a:t>
            </a:r>
            <a:br>
              <a:rPr lang="ru-RU" sz="2400" b="1">
                <a:solidFill>
                  <a:srgbClr val="333333"/>
                </a:solidFill>
                <a:cs typeface="Times New Roman" pitchFamily="18" charset="0"/>
              </a:rPr>
            </a:br>
            <a:r>
              <a:rPr lang="ru-RU" sz="2400" b="1">
                <a:solidFill>
                  <a:srgbClr val="333333"/>
                </a:solidFill>
                <a:cs typeface="Times New Roman" pitchFamily="18" charset="0"/>
              </a:rPr>
              <a:t>4. Семейное воспитание; </a:t>
            </a:r>
            <a:br>
              <a:rPr lang="ru-RU" sz="2400" b="1">
                <a:solidFill>
                  <a:srgbClr val="333333"/>
                </a:solidFill>
                <a:cs typeface="Times New Roman" pitchFamily="18" charset="0"/>
              </a:rPr>
            </a:br>
            <a:r>
              <a:rPr lang="ru-RU" sz="2400" b="1">
                <a:solidFill>
                  <a:srgbClr val="333333"/>
                </a:solidFill>
                <a:cs typeface="Times New Roman" pitchFamily="18" charset="0"/>
              </a:rPr>
              <a:t>5. Изучение культурологических основ традиционных российских религий.</a:t>
            </a:r>
            <a:endParaRPr lang="ru-RU" sz="240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newhouse.ru/images/sent1/image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8119">
            <a:off x="6384441" y="3537162"/>
            <a:ext cx="2570862" cy="3020740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0" y="404813"/>
            <a:ext cx="72009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u="sng">
                <a:solidFill>
                  <a:srgbClr val="333333"/>
                </a:solidFill>
                <a:cs typeface="Times New Roman" pitchFamily="18" charset="0"/>
              </a:rPr>
              <a:t>Урочная деятельность</a:t>
            </a:r>
            <a:r>
              <a:rPr lang="ru-RU" sz="2400" u="sng">
                <a:solidFill>
                  <a:srgbClr val="333333"/>
                </a:solidFill>
                <a:cs typeface="Times New Roman" pitchFamily="18" charset="0"/>
              </a:rPr>
              <a:t>.</a:t>
            </a: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 </a:t>
            </a:r>
          </a:p>
          <a:p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Воспитательные программы и содержащиеся в них воспитательные задачи должны быть интегрированы в содержание учебных предметов.  </a:t>
            </a:r>
          </a:p>
          <a:p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2400" b="1" u="sng">
                <a:solidFill>
                  <a:srgbClr val="333333"/>
                </a:solidFill>
                <a:cs typeface="Times New Roman" pitchFamily="18" charset="0"/>
              </a:rPr>
              <a:t>Внеурочная деятельность.</a:t>
            </a:r>
            <a:r>
              <a:rPr lang="ru-RU" sz="2400" b="1">
                <a:solidFill>
                  <a:srgbClr val="333333"/>
                </a:solidFill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Базовые ценности должны быть отражены в содержании внеурочных воспитательных мероприятий: праздников, викторин, выставок, дискуссий, игр и т.д., — а также в деятельности кружков, секций, клубов и других форм дополнительного образования.  </a:t>
            </a:r>
            <a:endParaRPr lang="ru-RU" sz="240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0" y="1133475"/>
            <a:ext cx="62642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u="sng">
                <a:solidFill>
                  <a:srgbClr val="333333"/>
                </a:solidFill>
                <a:cs typeface="Times New Roman" pitchFamily="18" charset="0"/>
              </a:rPr>
              <a:t>Внешкольная деятельность.</a:t>
            </a: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 </a:t>
            </a:r>
          </a:p>
          <a:p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Внешкольные мероприятия: экскурсии, разнообразные десанты, сборы помощи, благотворительные, экологические, военно-патриотические мероприятия, учебные бизнес-мероприятия, полезные дела и т.д.   Основной педагогической единицей внешкольной деятельности является социальная практика.  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endParaRPr lang="ru-RU" sz="2400">
              <a:cs typeface="Times New Roman" pitchFamily="18" charset="0"/>
            </a:endParaRPr>
          </a:p>
        </p:txBody>
      </p:sp>
      <p:pic>
        <p:nvPicPr>
          <p:cNvPr id="16386" name="Picture 2" descr="Картинка 35 из 10471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140968"/>
            <a:ext cx="3096344" cy="2570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trips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703263" y="798513"/>
            <a:ext cx="60118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u="sng">
                <a:solidFill>
                  <a:srgbClr val="333333"/>
                </a:solidFill>
                <a:cs typeface="Times New Roman" pitchFamily="18" charset="0"/>
              </a:rPr>
              <a:t>Семейное воспитание</a:t>
            </a:r>
            <a:r>
              <a:rPr lang="ru-RU" sz="2400" u="sng">
                <a:solidFill>
                  <a:srgbClr val="333333"/>
                </a:solidFill>
                <a:cs typeface="Times New Roman" pitchFamily="18" charset="0"/>
              </a:rPr>
              <a:t>.</a:t>
            </a:r>
          </a:p>
          <a:p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 Школа и семья должны создавать целостное пространство духовно-нравственного развития   школьника.  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  Взаимодействие семьи и школы содействует духовно-нравственному развитию и гражданскому воспитанию не только школьников, но и их родителей. </a:t>
            </a:r>
            <a:endParaRPr lang="ru-RU" sz="2400">
              <a:cs typeface="Times New Roman" pitchFamily="18" charset="0"/>
            </a:endParaRPr>
          </a:p>
        </p:txBody>
      </p:sp>
      <p:pic>
        <p:nvPicPr>
          <p:cNvPr id="15362" name="Picture 2" descr="Картинка 87 из 5360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569692"/>
            <a:ext cx="3056811" cy="2288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0" y="0"/>
            <a:ext cx="6875463" cy="711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29166F"/>
                </a:solidFill>
                <a:cs typeface="Times New Roman" pitchFamily="18" charset="0"/>
              </a:rPr>
              <a:t>Содержание Концепции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Введение </a:t>
            </a:r>
            <a:br>
              <a:rPr lang="ru-RU" sz="2400">
                <a:solidFill>
                  <a:srgbClr val="333333"/>
                </a:solidFill>
                <a:cs typeface="Times New Roman" pitchFamily="18" charset="0"/>
              </a:rPr>
            </a:b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1. Национальный воспитательный идеал </a:t>
            </a:r>
            <a:br>
              <a:rPr lang="ru-RU" sz="2400">
                <a:solidFill>
                  <a:srgbClr val="333333"/>
                </a:solidFill>
                <a:cs typeface="Times New Roman" pitchFamily="18" charset="0"/>
              </a:rPr>
            </a:b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2. Цель и задачи воспитания школьников </a:t>
            </a:r>
            <a:br>
              <a:rPr lang="ru-RU" sz="2400">
                <a:solidFill>
                  <a:srgbClr val="333333"/>
                </a:solidFill>
                <a:cs typeface="Times New Roman" pitchFamily="18" charset="0"/>
              </a:rPr>
            </a:b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3. Духовно-нравственное развитие гражданина России </a:t>
            </a:r>
            <a:br>
              <a:rPr lang="ru-RU" sz="2400">
                <a:solidFill>
                  <a:srgbClr val="333333"/>
                </a:solidFill>
                <a:cs typeface="Times New Roman" pitchFamily="18" charset="0"/>
              </a:rPr>
            </a:b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4. Ценностные установки обучения и воспитания в системе общего образования </a:t>
            </a:r>
            <a:br>
              <a:rPr lang="ru-RU" sz="2400">
                <a:solidFill>
                  <a:srgbClr val="333333"/>
                </a:solidFill>
                <a:cs typeface="Times New Roman" pitchFamily="18" charset="0"/>
              </a:rPr>
            </a:b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5. Система воспитательной работы общеобразовательной школы </a:t>
            </a:r>
            <a:br>
              <a:rPr lang="ru-RU" sz="2400">
                <a:solidFill>
                  <a:srgbClr val="333333"/>
                </a:solidFill>
                <a:cs typeface="Times New Roman" pitchFamily="18" charset="0"/>
              </a:rPr>
            </a:b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6. Управление воспитательным процессом </a:t>
            </a:r>
            <a:br>
              <a:rPr lang="ru-RU" sz="2400">
                <a:solidFill>
                  <a:srgbClr val="333333"/>
                </a:solidFill>
                <a:cs typeface="Times New Roman" pitchFamily="18" charset="0"/>
              </a:rPr>
            </a:b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7. Взаимодействие школы, традиционных российских религиозных организаций, институтов гражданского общества в духовно-нравственном воспитании школьников </a:t>
            </a:r>
            <a:br>
              <a:rPr lang="ru-RU" sz="2400">
                <a:solidFill>
                  <a:srgbClr val="333333"/>
                </a:solidFill>
                <a:cs typeface="Times New Roman" pitchFamily="18" charset="0"/>
              </a:rPr>
            </a:b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8. Примерные требования к условиям воспитания и социализации учащихся </a:t>
            </a:r>
            <a:br>
              <a:rPr lang="ru-RU" sz="2400">
                <a:solidFill>
                  <a:srgbClr val="333333"/>
                </a:solidFill>
                <a:cs typeface="Times New Roman" pitchFamily="18" charset="0"/>
              </a:rPr>
            </a:b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Заключение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endParaRPr lang="ru-RU" sz="2400">
              <a:cs typeface="Times New Roman" pitchFamily="18" charset="0"/>
            </a:endParaRPr>
          </a:p>
        </p:txBody>
      </p:sp>
      <p:pic>
        <p:nvPicPr>
          <p:cNvPr id="41986" name="Picture 2" descr="Картинка 23 из 4741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22190"/>
          <a:stretch>
            <a:fillRect/>
          </a:stretch>
        </p:blipFill>
        <p:spPr bwMode="auto">
          <a:xfrm rot="20360224">
            <a:off x="6557412" y="5174303"/>
            <a:ext cx="1892241" cy="1394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4643438" y="795338"/>
            <a:ext cx="4500562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u="sng">
                <a:solidFill>
                  <a:srgbClr val="333333"/>
                </a:solidFill>
                <a:cs typeface="Times New Roman" pitchFamily="18" charset="0"/>
              </a:rPr>
              <a:t>Изучение культурологических основ традиционных российских религий.</a:t>
            </a:r>
            <a:r>
              <a:rPr lang="ru-RU" sz="2400" b="1">
                <a:solidFill>
                  <a:srgbClr val="333333"/>
                </a:solidFill>
                <a:cs typeface="Times New Roman" pitchFamily="18" charset="0"/>
              </a:rPr>
              <a:t> </a:t>
            </a:r>
          </a:p>
          <a:p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Приобщение к культурологическим и историческим основам российских религий рассматривается как важный вариативный компонент программ воспитания и социализации школьников.  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endParaRPr lang="ru-RU" sz="2400">
              <a:cs typeface="Times New Roman" pitchFamily="18" charset="0"/>
            </a:endParaRPr>
          </a:p>
        </p:txBody>
      </p:sp>
      <p:pic>
        <p:nvPicPr>
          <p:cNvPr id="14338" name="Picture 2" descr="http://school17.do.am/shkola/ED00019_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3816424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trips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3203575" y="836613"/>
            <a:ext cx="558006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96863"/>
            <a:r>
              <a:rPr lang="ru-RU" sz="2400">
                <a:solidFill>
                  <a:srgbClr val="29166F"/>
                </a:solidFill>
                <a:cs typeface="Times New Roman" pitchFamily="18" charset="0"/>
              </a:rPr>
              <a:t> </a:t>
            </a:r>
            <a:r>
              <a:rPr lang="ru-RU" sz="2400" b="1">
                <a:solidFill>
                  <a:srgbClr val="29166F"/>
                </a:solidFill>
                <a:cs typeface="Times New Roman" pitchFamily="18" charset="0"/>
              </a:rPr>
              <a:t>Управление воспитательным процессом</a:t>
            </a:r>
          </a:p>
          <a:p>
            <a:pPr indent="296863"/>
            <a:endParaRPr lang="ru-RU" sz="2400">
              <a:cs typeface="Times New Roman" pitchFamily="18" charset="0"/>
            </a:endParaRPr>
          </a:p>
          <a:p>
            <a:pPr indent="296863" eaLnBrk="0" hangingPunct="0"/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      Основным инструментом государственно-общественного управления процессами воспитания и социализации школьников является Федеральный государственный образовательный стандарт общего образования.    </a:t>
            </a:r>
            <a:endParaRPr lang="ru-RU" sz="2400">
              <a:cs typeface="Times New Roman" pitchFamily="18" charset="0"/>
            </a:endParaRPr>
          </a:p>
        </p:txBody>
      </p:sp>
      <p:pic>
        <p:nvPicPr>
          <p:cNvPr id="37891" name="Рисунок 7" descr="kniga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86791">
            <a:off x="261938" y="4121150"/>
            <a:ext cx="2665412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3924300" y="1000125"/>
            <a:ext cx="4572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333333"/>
                </a:solidFill>
                <a:cs typeface="Times New Roman" pitchFamily="18" charset="0"/>
              </a:rPr>
              <a:t>Школа </a:t>
            </a: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-    важнейший социальный институт, который во взаимодействии с другими субъектами социализации создает необходимые условия для духовно-нравственного, интеллектуального, социального, эстетического и в целом — человеческого развития обучающегося.    </a:t>
            </a:r>
            <a:endParaRPr lang="ru-RU" sz="2400">
              <a:cs typeface="Times New Roman" pitchFamily="18" charset="0"/>
            </a:endParaRPr>
          </a:p>
        </p:txBody>
      </p:sp>
      <p:pic>
        <p:nvPicPr>
          <p:cNvPr id="12290" name="Picture 2" descr="Картинка 104 из 10471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48880"/>
            <a:ext cx="324036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395288" y="773113"/>
            <a:ext cx="66611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cs typeface="Times New Roman" pitchFamily="18" charset="0"/>
              </a:rPr>
              <a:t>Классный руководитель </a:t>
            </a:r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-   основной организатор школьной жизни учеников.   Большое педагогическое значение отводится  проводимому раз в неделю классному часу. Он становится классным воспитательным часом, системой планомерной организации жизни детского коллектива.  </a:t>
            </a:r>
          </a:p>
          <a:p>
            <a:pPr eaLnBrk="0" hangingPunct="0"/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         </a:t>
            </a:r>
          </a:p>
        </p:txBody>
      </p:sp>
      <p:pic>
        <p:nvPicPr>
          <p:cNvPr id="11266" name="Picture 2" descr="Картинка 7 из 13383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10360">
            <a:off x="5251356" y="4033323"/>
            <a:ext cx="3663007" cy="2439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2195513" y="476250"/>
            <a:ext cx="55086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333333"/>
                </a:solidFill>
                <a:cs typeface="Times New Roman" pitchFamily="18" charset="0"/>
              </a:rPr>
              <a:t>Портфолио </a:t>
            </a: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— это способ фиксирования, накопления и оценивания педагогами, родителями и самим учеником результатов его духовно-нравственного развития.   Технология портфолио делает процесс духовно-нравственного развития школьника открытым, объективным и корректируемым со стороны педагогов и родителей.  </a:t>
            </a:r>
            <a:endParaRPr lang="ru-RU" sz="2400">
              <a:cs typeface="Times New Roman" pitchFamily="18" charset="0"/>
            </a:endParaRPr>
          </a:p>
        </p:txBody>
      </p:sp>
      <p:pic>
        <p:nvPicPr>
          <p:cNvPr id="10242" name="Picture 2" descr="Картинка 17 из 1989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17104">
            <a:off x="299401" y="3744170"/>
            <a:ext cx="1680014" cy="2574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Картинка 12 из 1989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5853">
            <a:off x="7066821" y="4059020"/>
            <a:ext cx="1784673" cy="2531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409575" y="404813"/>
            <a:ext cx="70199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336699"/>
                </a:solidFill>
                <a:cs typeface="Times New Roman" pitchFamily="18" charset="0"/>
              </a:rPr>
              <a:t>Взаимодействие школы, традиционных российских религиозных организаций, институтов гражданского общества в духовно-нравственном воспитании</a:t>
            </a:r>
            <a:endParaRPr lang="ru-RU" sz="2400">
              <a:solidFill>
                <a:srgbClr val="336699"/>
              </a:solidFill>
              <a:cs typeface="Times New Roman" pitchFamily="18" charset="0"/>
            </a:endParaRPr>
          </a:p>
          <a:p>
            <a:pPr eaLnBrk="0" hangingPunct="0"/>
            <a:r>
              <a:rPr lang="ru-RU" sz="2400">
                <a:solidFill>
                  <a:srgbClr val="336699"/>
                </a:solidFill>
                <a:cs typeface="Times New Roman" pitchFamily="18" charset="0"/>
              </a:rPr>
              <a:t>                  </a:t>
            </a:r>
          </a:p>
          <a:p>
            <a:pPr eaLnBrk="0" hangingPunct="0"/>
            <a:r>
              <a:rPr lang="ru-RU" sz="2400">
                <a:solidFill>
                  <a:srgbClr val="336699"/>
                </a:solidFill>
                <a:cs typeface="Times New Roman" pitchFamily="18" charset="0"/>
              </a:rPr>
              <a:t>              </a:t>
            </a:r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Школа и традиционные российские религиозные организации совместно с другими общественными организациями  призваны создавать единое пространство духовно-нравственного развития россиянина.</a:t>
            </a:r>
          </a:p>
          <a:p>
            <a:pPr eaLnBrk="0" hangingPunct="0"/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eaLnBrk="0" hangingPunct="0"/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                      </a:t>
            </a:r>
            <a:endParaRPr lang="ru-RU" sz="2400">
              <a:cs typeface="Times New Roman" pitchFamily="18" charset="0"/>
            </a:endParaRPr>
          </a:p>
        </p:txBody>
      </p:sp>
      <p:pic>
        <p:nvPicPr>
          <p:cNvPr id="9218" name="Picture 2" descr="Картинка 135 из 10471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72140">
            <a:off x="6256360" y="4675825"/>
            <a:ext cx="2661721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400050" y="250825"/>
            <a:ext cx="8243888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solidFill>
                  <a:srgbClr val="29166F"/>
                </a:solidFill>
                <a:cs typeface="Times New Roman" pitchFamily="18" charset="0"/>
              </a:rPr>
              <a:t> </a:t>
            </a:r>
            <a:r>
              <a:rPr lang="ru-RU" sz="2400" b="1">
                <a:solidFill>
                  <a:srgbClr val="29166F"/>
                </a:solidFill>
                <a:cs typeface="Times New Roman" pitchFamily="18" charset="0"/>
              </a:rPr>
              <a:t>Примерные требования к условиям воспитания и социализации учащихся:</a:t>
            </a:r>
          </a:p>
          <a:p>
            <a:endParaRPr lang="ru-RU" sz="2400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создание (наличие) культурно-воспитательной среды образовательного учреждения, воссоздающей ценности (символы) российской нации, народов РФ, территориально-регионального и местного сообщества;</a:t>
            </a:r>
          </a:p>
          <a:p>
            <a:pPr eaLnBrk="0" hangingPunct="0"/>
            <a:endParaRPr lang="ru-RU" sz="2400">
              <a:solidFill>
                <a:srgbClr val="333333"/>
              </a:solidFill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создание (наличие) социально-воспитательной среды образовательного учреждения, воссоздающей символы российской государственности: герб, флаг, гимн, изображения лидеров государства и знаменитых людей российской истории, государственные праздники, памятные даты национальной истории и другие;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endParaRPr lang="ru-RU" sz="240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371475" y="436563"/>
            <a:ext cx="7272338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409575" algn="l"/>
              </a:tabLst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создание (наличие) эколого-воспитательной среды образовательного учреждения, воссоздающей ценности здорового образа жизни, бережного отношения к своей жизни, жизни других людей, природы, планеты в целом;</a:t>
            </a:r>
          </a:p>
          <a:p>
            <a:pPr>
              <a:buFontTx/>
              <a:buChar char="•"/>
              <a:tabLst>
                <a:tab pos="409575" algn="l"/>
              </a:tabLst>
            </a:pPr>
            <a:endParaRPr lang="ru-RU" sz="2400"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09575" algn="l"/>
              </a:tabLst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создание (наличие) эстетической среды образовательного учреждения, воссоздающей ценности красоты, гармонии, совершенства в архитектурном и предметном пространстве школы;</a:t>
            </a:r>
            <a:endParaRPr lang="ru-RU" sz="2400"/>
          </a:p>
        </p:txBody>
      </p:sp>
      <p:pic>
        <p:nvPicPr>
          <p:cNvPr id="7170" name="Picture 2" descr="Картинка 47 из 13383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3528">
            <a:off x="6396701" y="3631815"/>
            <a:ext cx="2385278" cy="2953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357188" y="147638"/>
            <a:ext cx="658812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409575" algn="l"/>
              </a:tabLst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создание (наличие) школьной воспитательной среды, воссоздающей историю данного образовательного учреждения, его культурные, педагогические и другие традиции, портреты и биографии замечательных педагогов и выпускников, другие события ее прошлого и настоящего;</a:t>
            </a:r>
          </a:p>
          <a:p>
            <a:pPr>
              <a:buFontTx/>
              <a:buChar char="•"/>
              <a:tabLst>
                <a:tab pos="409575" algn="l"/>
              </a:tabLst>
            </a:pPr>
            <a:endParaRPr lang="ru-RU" sz="2400"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09575" algn="l"/>
              </a:tabLst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работа школы с семьей, систематическое привлечение родителей и прародителей обучающихся к разработке и осуществлению школьных программ воспитания и социализации обучающихся;</a:t>
            </a:r>
            <a:endParaRPr lang="ru-RU" sz="2400"/>
          </a:p>
          <a:p>
            <a:pPr eaLnBrk="0" hangingPunct="0">
              <a:tabLst>
                <a:tab pos="409575" algn="l"/>
              </a:tabLst>
            </a:pPr>
            <a:endParaRPr lang="ru-RU" sz="2400"/>
          </a:p>
        </p:txBody>
      </p:sp>
      <p:pic>
        <p:nvPicPr>
          <p:cNvPr id="6146" name="Picture 2" descr="Картинка 17 из 13383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437112"/>
            <a:ext cx="2700561" cy="2021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660400" y="749300"/>
            <a:ext cx="6983413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409575" algn="l"/>
              </a:tabLst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взаимодействие общеобразовательного учреждения  с социальными субъектами воспитания: ветеранскими, экологическими, национально-культурными и иными общественными организациями, традиционными российскими религиозными организациями, армией, органами охраны правопорядка;</a:t>
            </a:r>
          </a:p>
          <a:p>
            <a:pPr>
              <a:buFontTx/>
              <a:buChar char="•"/>
              <a:tabLst>
                <a:tab pos="409575" algn="l"/>
              </a:tabLst>
            </a:pPr>
            <a:endParaRPr lang="ru-RU" sz="2400"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09575" algn="l"/>
              </a:tabLst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взаимодействие общеобразовательного учреждения  с учреждениями дополнительного образования, культуры и спорта;</a:t>
            </a:r>
            <a:endParaRPr lang="ru-RU" sz="2400"/>
          </a:p>
          <a:p>
            <a:pPr eaLnBrk="0" hangingPunct="0">
              <a:tabLst>
                <a:tab pos="409575" algn="l"/>
              </a:tabLst>
            </a:pPr>
            <a:endParaRPr lang="ru-RU" sz="2400"/>
          </a:p>
        </p:txBody>
      </p:sp>
    </p:spTree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3708400" y="331788"/>
            <a:ext cx="54356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381000" algn="l"/>
              </a:tabLst>
            </a:pPr>
            <a:r>
              <a:rPr lang="ru-RU" sz="2400" b="1">
                <a:solidFill>
                  <a:srgbClr val="333333"/>
                </a:solidFill>
                <a:cs typeface="Times New Roman" pitchFamily="18" charset="0"/>
              </a:rPr>
              <a:t>В Послании Федеральному Собранию Российской Федерации   Президент назвал важнейшие   ценности: </a:t>
            </a:r>
            <a:endParaRPr lang="ru-RU" sz="2400" b="1"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381000" algn="l"/>
              </a:tabLst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СПРАВЕДЛИВОСТЬ; </a:t>
            </a:r>
            <a:endParaRPr lang="ru-RU" sz="2400"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381000" algn="l"/>
              </a:tabLst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СВОБОДА личная и национальная;</a:t>
            </a:r>
            <a:endParaRPr lang="ru-RU" sz="2400"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381000" algn="l"/>
              </a:tabLst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ЖИЗНЬ ЧЕЛОВЕКА;</a:t>
            </a:r>
            <a:endParaRPr lang="ru-RU" sz="2400"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381000" algn="l"/>
              </a:tabLst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 МЕЖНАЦИОНАЛЬНЫЙ МИР; </a:t>
            </a:r>
            <a:endParaRPr lang="ru-RU" sz="2400"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381000" algn="l"/>
              </a:tabLst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СЕМЕЙНЫЕ ТРАДИЦИИ; </a:t>
            </a:r>
            <a:endParaRPr lang="ru-RU" sz="2400"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381000" algn="l"/>
              </a:tabLst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ЛЮБОВЬ и ВЕРНОСТЬ;</a:t>
            </a:r>
            <a:endParaRPr lang="ru-RU" sz="2400"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381000" algn="l"/>
              </a:tabLst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 ЗАБОТА о младших и старших;</a:t>
            </a:r>
            <a:endParaRPr lang="ru-RU" sz="2400"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381000" algn="l"/>
              </a:tabLst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 ПАТРИОТИЗМ; </a:t>
            </a:r>
            <a:endParaRPr lang="ru-RU" sz="2400"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381000" algn="l"/>
              </a:tabLst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ВЕРА в РОССИЮ; </a:t>
            </a:r>
            <a:endParaRPr lang="ru-RU" sz="2400"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381000" algn="l"/>
              </a:tabLst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ЕДИНСТВО РОССИЙСКОЙ НАЦИИ. </a:t>
            </a:r>
            <a:endParaRPr lang="ru-RU" sz="2400">
              <a:cs typeface="Times New Roman" pitchFamily="18" charset="0"/>
            </a:endParaRPr>
          </a:p>
          <a:p>
            <a:pPr eaLnBrk="0" hangingPunct="0">
              <a:tabLst>
                <a:tab pos="381000" algn="l"/>
              </a:tabLst>
            </a:pPr>
            <a:endParaRPr lang="ru-RU">
              <a:cs typeface="Times New Roman" pitchFamily="18" charset="0"/>
            </a:endParaRPr>
          </a:p>
        </p:txBody>
      </p:sp>
      <p:pic>
        <p:nvPicPr>
          <p:cNvPr id="40964" name="Picture 4" descr="Картинка 2 из 610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08948">
            <a:off x="578160" y="1502317"/>
            <a:ext cx="2916741" cy="2060114"/>
          </a:xfrm>
          <a:prstGeom prst="roundRect">
            <a:avLst>
              <a:gd name="adj" fmla="val 2947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395288" y="508000"/>
            <a:ext cx="57594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409575" algn="l"/>
              </a:tabLst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установление и совершенствование системы межпредметных связей, содержательно раскрывающих базовые национальные ценности, на освоение которых обучающимися направлены программы воспитания и социализации;</a:t>
            </a:r>
          </a:p>
          <a:p>
            <a:pPr>
              <a:buFontTx/>
              <a:buChar char="•"/>
              <a:tabLst>
                <a:tab pos="409575" algn="l"/>
              </a:tabLst>
            </a:pPr>
            <a:endParaRPr lang="ru-RU" sz="2400"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09575" algn="l"/>
              </a:tabLst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интеграция учебной, внеучебной, внешкольной, семейно-воспитательной, общественно- полезной деятельности в рамках программ воспитания и социализации обучающихся;</a:t>
            </a:r>
            <a:endParaRPr lang="ru-RU" sz="2400"/>
          </a:p>
          <a:p>
            <a:pPr eaLnBrk="0" hangingPunct="0">
              <a:tabLst>
                <a:tab pos="409575" algn="l"/>
              </a:tabLst>
            </a:pPr>
            <a:endParaRPr lang="ru-RU" sz="2400"/>
          </a:p>
        </p:txBody>
      </p:sp>
      <p:pic>
        <p:nvPicPr>
          <p:cNvPr id="4098" name="Picture 2" descr="Картинка 38 из 13383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653136"/>
            <a:ext cx="2716698" cy="1851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/>
        </p:nvSpPr>
        <p:spPr bwMode="auto">
          <a:xfrm>
            <a:off x="696913" y="652463"/>
            <a:ext cx="6732587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409575" algn="l"/>
              </a:tabLst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направленность программ воспитания и социализации обучающихся на решение проблем их личной, семейной и школьной жизни, а также проблем  села, района, города, области, республики, края, России;</a:t>
            </a:r>
          </a:p>
          <a:p>
            <a:pPr>
              <a:buFontTx/>
              <a:buChar char="•"/>
              <a:tabLst>
                <a:tab pos="409575" algn="l"/>
              </a:tabLst>
            </a:pPr>
            <a:endParaRPr lang="ru-RU" sz="2400"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09575" algn="l"/>
              </a:tabLst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педагогическая поддержка детско-юношеских и молодежных организаций и движений, содействующих духовно-нравственному развитию гражданина России</a:t>
            </a:r>
            <a:endParaRPr lang="ru-RU" sz="2400"/>
          </a:p>
          <a:p>
            <a:pPr eaLnBrk="0" hangingPunct="0">
              <a:tabLst>
                <a:tab pos="409575" algn="l"/>
              </a:tabLst>
            </a:pPr>
            <a:endParaRPr lang="ru-RU"/>
          </a:p>
        </p:txBody>
      </p:sp>
    </p:spTree>
  </p:cSld>
  <p:clrMapOvr>
    <a:masterClrMapping/>
  </p:clrMapOvr>
  <p:transition spd="slow">
    <p:strips dir="r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71 из 10179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7974" r="42323" b="20255"/>
          <a:stretch>
            <a:fillRect/>
          </a:stretch>
        </p:blipFill>
        <p:spPr bwMode="auto">
          <a:xfrm rot="1015658">
            <a:off x="5926590" y="3250056"/>
            <a:ext cx="2946744" cy="2818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9155" name="Rectangle 1"/>
          <p:cNvSpPr>
            <a:spLocks noChangeArrowheads="1"/>
          </p:cNvSpPr>
          <p:nvPr/>
        </p:nvSpPr>
        <p:spPr bwMode="auto">
          <a:xfrm>
            <a:off x="561975" y="547688"/>
            <a:ext cx="5867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29166F"/>
                </a:solidFill>
                <a:cs typeface="Times New Roman" pitchFamily="18" charset="0"/>
              </a:rPr>
              <a:t>Заключение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        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          Духовное-нравственное развитие личности гражданина России является одним ключевых факторов модернизации России.  </a:t>
            </a:r>
          </a:p>
          <a:p>
            <a:pPr eaLnBrk="0" hangingPunct="0"/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    Важнейшее условие успешного развития России - 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воспитание человека, укрепление его интереса к жизни, любви к своей стране, потребности творить и совершенствоваться.</a:t>
            </a:r>
            <a:endParaRPr lang="ru-RU" sz="240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ртинка 39 из 10469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789040"/>
            <a:ext cx="3312368" cy="27174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250825" y="260350"/>
            <a:ext cx="5364163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96863">
              <a:tabLst>
                <a:tab pos="381000" algn="l"/>
              </a:tabLst>
            </a:pPr>
            <a:r>
              <a:rPr lang="ru-RU" sz="2400" b="1">
                <a:solidFill>
                  <a:srgbClr val="333333"/>
                </a:solidFill>
                <a:cs typeface="Times New Roman" pitchFamily="18" charset="0"/>
              </a:rPr>
              <a:t>2 основные социальные структур</a:t>
            </a: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ы:</a:t>
            </a:r>
            <a:endParaRPr lang="ru-RU" sz="2400">
              <a:cs typeface="Times New Roman" pitchFamily="18" charset="0"/>
            </a:endParaRPr>
          </a:p>
          <a:p>
            <a:pPr indent="296863" eaLnBrk="0" hangingPunct="0">
              <a:buFontTx/>
              <a:buChar char="•"/>
              <a:tabLst>
                <a:tab pos="381000" algn="l"/>
              </a:tabLst>
            </a:pPr>
            <a:r>
              <a:rPr lang="ru-RU" sz="2400" b="1">
                <a:solidFill>
                  <a:srgbClr val="333333"/>
                </a:solidFill>
                <a:cs typeface="Times New Roman" pitchFamily="18" charset="0"/>
              </a:rPr>
              <a:t>Конституция страны;</a:t>
            </a:r>
            <a:endParaRPr lang="ru-RU" sz="2400">
              <a:cs typeface="Times New Roman" pitchFamily="18" charset="0"/>
            </a:endParaRPr>
          </a:p>
          <a:p>
            <a:pPr indent="296863" eaLnBrk="0" hangingPunct="0">
              <a:buFontTx/>
              <a:buChar char="•"/>
              <a:tabLst>
                <a:tab pos="381000" algn="l"/>
              </a:tabLst>
            </a:pPr>
            <a:r>
              <a:rPr lang="ru-RU" sz="2400" b="1">
                <a:solidFill>
                  <a:srgbClr val="333333"/>
                </a:solidFill>
                <a:cs typeface="Times New Roman" pitchFamily="18" charset="0"/>
              </a:rPr>
              <a:t>система образования</a:t>
            </a: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, прежде всего, </a:t>
            </a:r>
            <a:r>
              <a:rPr lang="ru-RU" sz="2400" b="1">
                <a:solidFill>
                  <a:srgbClr val="333333"/>
                </a:solidFill>
                <a:cs typeface="Times New Roman" pitchFamily="18" charset="0"/>
              </a:rPr>
              <a:t>общеобразовательная школа</a:t>
            </a: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 </a:t>
            </a:r>
            <a:endParaRPr lang="ru-RU" sz="2400">
              <a:cs typeface="Times New Roman" pitchFamily="18" charset="0"/>
            </a:endParaRPr>
          </a:p>
          <a:p>
            <a:pPr indent="296863" eaLnBrk="0" hangingPunct="0">
              <a:tabLst>
                <a:tab pos="381000" algn="l"/>
              </a:tabLst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Общеобразовательная школа призвана содействовать консолидации нации, ее сплочению на основе отечественных духовно-нравственных ценностей и традиций перед лицом внешних и внутренних вызовов.</a:t>
            </a:r>
            <a:endParaRPr lang="ru-RU" sz="2400">
              <a:cs typeface="Times New Roman" pitchFamily="18" charset="0"/>
            </a:endParaRPr>
          </a:p>
          <a:p>
            <a:pPr indent="296863" eaLnBrk="0" hangingPunct="0">
              <a:tabLst>
                <a:tab pos="381000" algn="l"/>
              </a:tabLst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 </a:t>
            </a:r>
            <a:endParaRPr lang="ru-RU" sz="240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395288" y="188913"/>
            <a:ext cx="47879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96863"/>
            <a:r>
              <a:rPr lang="ru-RU" sz="2400" b="1">
                <a:solidFill>
                  <a:srgbClr val="29166F"/>
                </a:solidFill>
                <a:ea typeface="Times New Roman" pitchFamily="18" charset="0"/>
                <a:cs typeface="Arabic Typesetting" pitchFamily="66" charset="-78"/>
              </a:rPr>
              <a:t> Национальный воспитательный идеал</a:t>
            </a:r>
            <a:endParaRPr lang="ru-RU" sz="2400">
              <a:ea typeface="Times New Roman" pitchFamily="18" charset="0"/>
              <a:cs typeface="Arabic Typesetting" pitchFamily="66" charset="-78"/>
            </a:endParaRPr>
          </a:p>
          <a:p>
            <a:pPr indent="296863" eaLnBrk="0" hangingPunct="0"/>
            <a:r>
              <a:rPr lang="ru-RU" sz="2400" b="1">
                <a:solidFill>
                  <a:srgbClr val="333333"/>
                </a:solidFill>
                <a:ea typeface="Times New Roman" pitchFamily="18" charset="0"/>
                <a:cs typeface="Arabic Typesetting" pitchFamily="66" charset="-78"/>
              </a:rPr>
              <a:t>  </a:t>
            </a:r>
            <a:endParaRPr lang="ru-RU" sz="2400">
              <a:ea typeface="Times New Roman" pitchFamily="18" charset="0"/>
              <a:cs typeface="Arabic Typesetting" pitchFamily="66" charset="-78"/>
            </a:endParaRPr>
          </a:p>
          <a:p>
            <a:pPr indent="296863" eaLnBrk="0" hangingPunct="0"/>
            <a:r>
              <a:rPr lang="ru-RU" sz="2400">
                <a:solidFill>
                  <a:srgbClr val="333333"/>
                </a:solidFill>
                <a:ea typeface="Times New Roman" pitchFamily="18" charset="0"/>
                <a:cs typeface="Arabic Typesetting" pitchFamily="66" charset="-78"/>
              </a:rPr>
              <a:t>Национальный воспитательный идеал — высшая цель образования, абсолютно нравственное (идеальное) представление о человеке, на воспитание, обучение и развитие которого направлены усилия основных субъектов национальной жизни: государства, семьи, школы, политических партий, религиозных и общественных организаций.   </a:t>
            </a:r>
            <a:endParaRPr lang="ru-RU" sz="2400">
              <a:ea typeface="Times New Roman" pitchFamily="18" charset="0"/>
              <a:cs typeface="Arabic Typesetting" pitchFamily="66" charset="-78"/>
            </a:endParaRPr>
          </a:p>
        </p:txBody>
      </p:sp>
      <p:pic>
        <p:nvPicPr>
          <p:cNvPr id="38914" name="Picture 2" descr="Картинка 66 из 10469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324215"/>
            <a:ext cx="4237369" cy="4533785"/>
          </a:xfrm>
          <a:prstGeom prst="flowChartMultidocumen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140200" y="1093788"/>
            <a:ext cx="47879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96863"/>
            <a:r>
              <a:rPr lang="ru-RU" sz="2400">
                <a:solidFill>
                  <a:srgbClr val="0E0E0C"/>
                </a:solidFill>
                <a:ea typeface="Times New Roman" pitchFamily="18" charset="0"/>
                <a:cs typeface="Arabic Typesetting" pitchFamily="66" charset="-78"/>
              </a:rPr>
              <a:t> Современный национальный воспитательный идеал — высоконравственный, творческий, компетентный гражданин России, принимающий судьбу Отечества как свою личную, осознающий ответственность за настоящее и будущее своей страны, укорененный в духовных и культурных традициях российского народа</a:t>
            </a:r>
            <a:r>
              <a:rPr lang="ru-RU" sz="2400" b="1">
                <a:solidFill>
                  <a:srgbClr val="0E0E0C"/>
                </a:solidFill>
                <a:ea typeface="Times New Roman" pitchFamily="18" charset="0"/>
                <a:cs typeface="Arabic Typesetting" pitchFamily="66" charset="-78"/>
              </a:rPr>
              <a:t>.</a:t>
            </a:r>
            <a:endParaRPr lang="ru-RU" sz="2400">
              <a:solidFill>
                <a:srgbClr val="0E0E0C"/>
              </a:solidFill>
              <a:ea typeface="Times New Roman" pitchFamily="18" charset="0"/>
              <a:cs typeface="Arabic Typesetting" pitchFamily="66" charset="-78"/>
            </a:endParaRPr>
          </a:p>
          <a:p>
            <a:pPr indent="296863" eaLnBrk="0" hangingPunct="0"/>
            <a:endParaRPr lang="ru-RU" sz="2400">
              <a:ea typeface="Times New Roman" pitchFamily="18" charset="0"/>
              <a:cs typeface="Arabic Typesetting" pitchFamily="66" charset="-78"/>
            </a:endParaRPr>
          </a:p>
        </p:txBody>
      </p:sp>
      <p:pic>
        <p:nvPicPr>
          <p:cNvPr id="37890" name="Picture 2" descr="Картинка 122 из 10469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46255">
            <a:off x="278611" y="1980122"/>
            <a:ext cx="3955131" cy="4495403"/>
          </a:xfrm>
          <a:prstGeom prst="flowChartMultidocumen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4356100" y="436563"/>
            <a:ext cx="4427538" cy="443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96863"/>
            <a:r>
              <a:rPr lang="ru-RU" sz="2400" b="1">
                <a:solidFill>
                  <a:srgbClr val="29166F"/>
                </a:solidFill>
                <a:cs typeface="Times New Roman" pitchFamily="18" charset="0"/>
              </a:rPr>
              <a:t>Цель и задачи воспитания школьников</a:t>
            </a:r>
          </a:p>
          <a:p>
            <a:pPr indent="296863"/>
            <a:endParaRPr lang="ru-RU" sz="2400">
              <a:cs typeface="Times New Roman" pitchFamily="18" charset="0"/>
            </a:endParaRPr>
          </a:p>
          <a:p>
            <a:pPr indent="296863" eaLnBrk="0" hangingPunct="0"/>
            <a:r>
              <a:rPr lang="ru-RU" sz="2400" b="1">
                <a:solidFill>
                  <a:srgbClr val="333333"/>
                </a:solidFill>
                <a:cs typeface="Times New Roman" pitchFamily="18" charset="0"/>
              </a:rPr>
              <a:t>Цель современного образования</a:t>
            </a: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, одна из приоритетных задач общества и государства — воспитание ответственного, инициативного и компетентного гражданина России.</a:t>
            </a:r>
            <a:endParaRPr lang="ru-RU" sz="2400">
              <a:cs typeface="Times New Roman" pitchFamily="18" charset="0"/>
            </a:endParaRPr>
          </a:p>
          <a:p>
            <a:pPr indent="296863" eaLnBrk="0" hangingPunct="0"/>
            <a:endParaRPr lang="ru-RU">
              <a:cs typeface="Times New Roman" pitchFamily="18" charset="0"/>
            </a:endParaRPr>
          </a:p>
        </p:txBody>
      </p:sp>
      <p:pic>
        <p:nvPicPr>
          <p:cNvPr id="3" name="Picture 2" descr="Картинка 55 из 10469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52936"/>
            <a:ext cx="3960440" cy="33887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а 17 из 622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26450">
            <a:off x="6395092" y="3910027"/>
            <a:ext cx="2801415" cy="2552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0" y="0"/>
            <a:ext cx="7092950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333333"/>
                </a:solidFill>
                <a:cs typeface="Times New Roman" pitchFamily="18" charset="0"/>
              </a:rPr>
              <a:t>Личностная культура:</a:t>
            </a:r>
            <a:endParaRPr lang="ru-RU" sz="2400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готовность и способность учащихся к нравственному самосовершенствованию  — «становиться лучше»;</a:t>
            </a:r>
          </a:p>
          <a:p>
            <a:pPr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сформированность   нравственных ценностей: честность, доброта, искренность, милосердие и др.;</a:t>
            </a:r>
          </a:p>
          <a:p>
            <a:pPr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развитие самосознания, позитивной самооценки и самоуважения;</a:t>
            </a:r>
          </a:p>
          <a:p>
            <a:pPr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готовность и способность открыто выражать и отстаивать свою нравственно оправданную позицию;  </a:t>
            </a:r>
          </a:p>
          <a:p>
            <a:pPr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  целеустремленность и настойчивость в достижении результата;</a:t>
            </a:r>
          </a:p>
          <a:p>
            <a:pPr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трудолюбие, жизненный оптимизм, способность к преодолению трудностей;</a:t>
            </a:r>
          </a:p>
          <a:p>
            <a:pPr eaLnBrk="0" hangingPunct="0">
              <a:buFontTx/>
              <a:buChar char="•"/>
            </a:pPr>
            <a:r>
              <a:rPr lang="ru-RU" sz="2400">
                <a:solidFill>
                  <a:srgbClr val="333333"/>
                </a:solidFill>
                <a:cs typeface="Times New Roman" pitchFamily="18" charset="0"/>
              </a:rPr>
              <a:t>осознание ценности человеческой жизни;</a:t>
            </a:r>
            <a:endParaRPr lang="ru-RU" sz="2400"/>
          </a:p>
          <a:p>
            <a:pPr eaLnBrk="0" hangingPunct="0"/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5">
      <a:dk1>
        <a:srgbClr val="66A7B8"/>
      </a:dk1>
      <a:lt1>
        <a:sysClr val="window" lastClr="FFFFFF"/>
      </a:lt1>
      <a:dk2>
        <a:srgbClr val="676A55"/>
      </a:dk2>
      <a:lt2>
        <a:srgbClr val="EAEBDE"/>
      </a:lt2>
      <a:accent1>
        <a:srgbClr val="D7D9C1"/>
      </a:accent1>
      <a:accent2>
        <a:srgbClr val="B0CCB0"/>
      </a:accent2>
      <a:accent3>
        <a:srgbClr val="A8CDD7"/>
      </a:accent3>
      <a:accent4>
        <a:srgbClr val="CAE0E6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_dlc_DocId xmlns="c71519f2-859d-46c1-a1b6-2941efed936d">T4CTUPCNHN5M-239060810-1</_dlc_DocId>
    <_dlc_DocIdUrl xmlns="c71519f2-859d-46c1-a1b6-2941efed936d">
      <Url>http://edu-sps.koiro.local/chuhloma/jarov/_layouts/15/DocIdRedir.aspx?ID=T4CTUPCNHN5M-239060810-1</Url>
      <Description>T4CTUPCNHN5M-239060810-1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0BFC3F9C5117C408FF8B64D10ED6DCF" ma:contentTypeVersion="1" ma:contentTypeDescription="Создание документа." ma:contentTypeScope="" ma:versionID="92d55105b03543396751c03750088e9f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ffa5264f57cd45d0824f5e35b57f2a87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52706D-9110-4C28-AD74-5AA728A256FC}"/>
</file>

<file path=customXml/itemProps2.xml><?xml version="1.0" encoding="utf-8"?>
<ds:datastoreItem xmlns:ds="http://schemas.openxmlformats.org/officeDocument/2006/customXml" ds:itemID="{5EE15D8C-F803-46CA-A94F-BCECFF5C7BE7}"/>
</file>

<file path=customXml/itemProps3.xml><?xml version="1.0" encoding="utf-8"?>
<ds:datastoreItem xmlns:ds="http://schemas.openxmlformats.org/officeDocument/2006/customXml" ds:itemID="{2397320F-DD27-4F77-8526-B4BA6838F6BB}"/>
</file>

<file path=customXml/itemProps4.xml><?xml version="1.0" encoding="utf-8"?>
<ds:datastoreItem xmlns:ds="http://schemas.openxmlformats.org/officeDocument/2006/customXml" ds:itemID="{7E0C8C6D-4A01-4FD3-A29E-E8DAAD69646A}"/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221</TotalTime>
  <Words>266</Words>
  <Application>Microsoft Office PowerPoint</Application>
  <PresentationFormat>Экран (4:3)</PresentationFormat>
  <Paragraphs>186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0" baseType="lpstr">
      <vt:lpstr>Arial</vt:lpstr>
      <vt:lpstr>Franklin Gothic Book</vt:lpstr>
      <vt:lpstr>Wingdings 2</vt:lpstr>
      <vt:lpstr>Calibri</vt:lpstr>
      <vt:lpstr>Times New Roman</vt:lpstr>
      <vt:lpstr>Arabic Typesetting</vt:lpstr>
      <vt:lpstr>Wingdings</vt:lpstr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Пользователь</cp:lastModifiedBy>
  <cp:revision>24</cp:revision>
  <dcterms:created xsi:type="dcterms:W3CDTF">2012-03-25T08:08:00Z</dcterms:created>
  <dcterms:modified xsi:type="dcterms:W3CDTF">2012-03-29T15:05:53Z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0x010100A0BFC3F9C5117C408FF8B64D10ED6DCF</vt:lpwstr>
  </property>
  <property fmtid="{D5CDD505-2E9C-101B-9397-08002B2CF9AE}" pid="3" name="_dlc_DocIdItemGuid">
    <vt:lpwstr>56a6b27d-932f-4a69-b86c-1869591de9a3</vt:lpwstr>
  </property>
</Properties>
</file>