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DAC1-E95C-4A96-BC25-68BC4B6C0C67}" type="datetimeFigureOut">
              <a:rPr lang="ru-RU" smtClean="0"/>
              <a:pPr/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CF3C-D062-4E97-8C47-FAEE5142FA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0"/>
            <a:ext cx="6984776" cy="3600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Мероприятие «Обеспечение жильем молодых семей Костромской области»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4664"/>
            <a:ext cx="3528392" cy="2880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Условия участия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764704"/>
            <a:ext cx="1512168" cy="7920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возраст каждого из супругов либо одного родителя в неполной семье не превышает 35 лет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1628800"/>
            <a:ext cx="1516814" cy="5760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молодая семья признана нуждающейся в жилом помещении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764704"/>
            <a:ext cx="1944216" cy="14401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Ø"/>
            </a:pP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наличие </a:t>
            </a:r>
            <a:r>
              <a:rPr lang="ru-RU" sz="1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семьи доходов, позволяющих получить кредит, либо иных денежных средств, достаточных для оплаты расчетной (средней) стоимости жилья в части, превышающей размер предоставляемой социальной </a:t>
            </a: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выплаты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30707" cy="1512168"/>
          </a:xfrm>
          <a:prstGeom prst="rect">
            <a:avLst/>
          </a:prstGeom>
          <a:noFill/>
        </p:spPr>
      </p:pic>
      <p:sp>
        <p:nvSpPr>
          <p:cNvPr id="19" name="Подзаголовок 2"/>
          <p:cNvSpPr txBox="1">
            <a:spLocks/>
          </p:cNvSpPr>
          <p:nvPr/>
        </p:nvSpPr>
        <p:spPr>
          <a:xfrm>
            <a:off x="5508104" y="404664"/>
            <a:ext cx="3456384" cy="237626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социальной выплаты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000" b="0" dirty="0" smtClean="0"/>
              <a:t> </a:t>
            </a: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30 процентов расчетной (средней) стоимости жилья для молодых семей, не имеющих детей;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35 процентов расчетной (средней) стоимости жилья, имеющих одного ребенка или более, а также для неполных молодых семей, состоящих из одного молодого родителя и одного ребенка или более.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Расчетная (средняя) стоимость жилья, используемая при расчете размера социальной выплаты, определяется по формуле:</a:t>
            </a:r>
            <a: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СтЖ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Н </a:t>
            </a: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РЖ </a:t>
            </a:r>
            <a:r>
              <a:rPr lang="en-US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(Количество членов семьи), 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где: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норматив стоимости 1 кв. м общей площади жилья по муниципальному образованию;  </a:t>
            </a:r>
            <a:r>
              <a:rPr lang="ru-RU" sz="900" b="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РЖ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- размер общей площади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(для семьи, состоящей из 3 или более человек – 18 кв.м на человека; для семьи, состоящей из 2 человек – 42 кв.м).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9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9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0" dirty="0" smtClean="0"/>
              <a:t/>
            </a:r>
            <a:br>
              <a:rPr lang="ru-RU" sz="1050" b="0" dirty="0" smtClean="0"/>
            </a:br>
            <a:endParaRPr lang="ru-RU" sz="1050" b="0" dirty="0" smtClean="0"/>
          </a:p>
          <a:p>
            <a:endParaRPr lang="ru-RU" sz="105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dirty="0" smtClean="0"/>
              <a:t/>
            </a:r>
            <a:br>
              <a:rPr lang="ru-RU" sz="1050" dirty="0" smtClean="0"/>
            </a:br>
            <a:endParaRPr lang="ru-RU" sz="1050" dirty="0" smtClean="0"/>
          </a:p>
          <a:p>
            <a:pPr algn="ctr"/>
            <a:r>
              <a:rPr lang="ru-RU" sz="1400" b="0" dirty="0" smtClean="0"/>
              <a:t/>
            </a:r>
            <a:br>
              <a:rPr lang="ru-RU" sz="1400" b="0" dirty="0" smtClean="0"/>
            </a:br>
            <a:endParaRPr lang="ru-RU" sz="1400" b="0" dirty="0" smtClean="0"/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995936" y="2852936"/>
            <a:ext cx="4968552" cy="38884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lvl="0" algn="ctr"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участия</a:t>
            </a:r>
          </a:p>
          <a:p>
            <a:pPr algn="ctr">
              <a:defRPr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Для участия в мероприятии молодая семья подает в орган местного самоуправления по месту жительства следующие документы: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документ, подтверждающий признание молодой семьи нуждающейся в жилых помещениях;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 по установленной Правилами форме;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документов, удостоверяющих личность каждого члена семьи;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свидетельства о браке (на неполную семью не распространяется);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признание молодой семьи имеющей доходы, позволяющие получить кредит, либо иные денежные средства для оплаты расчетной (средней) стоимости жилья в части, превышающей размер предоставляемой социальной выплаты;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заявление, подтверждающее согласие всех совершеннолетних членов молодой семьи на обработку персональных данных о членах молодой семьи;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обязательство, подтверждающее согласие всех совершеннолетних членов семьи не использовать средства социальной выплаты на приобретение жилого помещения у близких родственников;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копия документа, подтверждающего участие одного или обоих супругов молодой семьи либо одного родителя в неполной молодой семье в СВО на территориях Украины, Донецкой Народной Республики, Луганской Народной Республики, Запорожской области и Херсонской области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(при наличии)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9388" indent="-179388" algn="just">
              <a:defRPr/>
            </a:pP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 документы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подаются путем личного обращения в орган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местного самоуправления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месту жительства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в электронной форме посредством федеральной государственной информационной системы «Единый портал государственных и муниципальных услуг (функций)»</a:t>
            </a:r>
            <a:endParaRPr lang="ru-RU" sz="9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defRPr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2276872"/>
            <a:ext cx="5221088" cy="5040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 первую очередь в указанные списки включаются молодые семьи имеющие 3 и более детей, а также молодые семьи, в которых один или оба супруга либо один родитель в неполной молодой семье принимают (принимали) участие в специальной военной операции.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2852936"/>
            <a:ext cx="3672408" cy="21602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Направления использования социальной выплаты: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068960"/>
            <a:ext cx="3672408" cy="172819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 покупка жилого помещения (первичный и вторичный рынки жилья)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уплата первоначального взноса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погашение долга и уплаты процентов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оплаты цены договора строительного подряда на строительство жилого дома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осуществление последнего паевого взноса членом жилищно-строительного кооператива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уплаты цены договора участия в долевом строительстве</a:t>
            </a:r>
            <a:endParaRPr lang="ru-RU" sz="1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869160"/>
            <a:ext cx="3672408" cy="18722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Правовая база</a:t>
            </a:r>
            <a:endParaRPr lang="ru-RU" sz="9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Федеральные нормативные акты: 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«Об утверждении ГП РФ «Обеспечение доступным и комфортным жильем и коммунальными услугами граждан РФ»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(постановление Правительства РФ от 30.12.2017 № 1710)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«Правила предоставления молодым семьям социальных выплат на приобретение (строительство) жилья и их использования»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(постановление Правительства РФ от 17.12.2010 № 1050).</a:t>
            </a: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Региональные нормативные акты: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«Об утверждении Правил предоставления молодым семьям Костромской области социальных выплат на приобретение (строительство) жилья и их использования (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постановление Департамента строительства, жилищно-коммунального хозяйства и топливно-энергетического комплекса Костромской области от 25.12.2023 № 12-НП)</a:t>
            </a:r>
          </a:p>
          <a:p>
            <a:pPr algn="ctr"/>
            <a:endParaRPr lang="ru-RU" sz="9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FA644CFA3232649B743ADEAEC21FE88" ma:contentTypeVersion="1" ma:contentTypeDescription="Создание документа." ma:contentTypeScope="" ma:versionID="f5d2ef320b62642ad29f13b2c8fa8eb8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8d8ae606f9f21459115ac0c95d74bcae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T4CTUPCNHN5M-1243394413-717</_dlc_DocId>
    <_dlc_DocIdUrl xmlns="c71519f2-859d-46c1-a1b6-2941efed936d">
      <Url>https://www.eduportal44.ru/chuhloma/duimovochka/2/_layouts/15/DocIdRedir.aspx?ID=T4CTUPCNHN5M-1243394413-717</Url>
      <Description>T4CTUPCNHN5M-1243394413-717</Description>
    </_dlc_DocIdUrl>
  </documentManagement>
</p:properties>
</file>

<file path=customXml/itemProps1.xml><?xml version="1.0" encoding="utf-8"?>
<ds:datastoreItem xmlns:ds="http://schemas.openxmlformats.org/officeDocument/2006/customXml" ds:itemID="{7B046A42-8803-4E86-9A13-E80EE17FA660}"/>
</file>

<file path=customXml/itemProps2.xml><?xml version="1.0" encoding="utf-8"?>
<ds:datastoreItem xmlns:ds="http://schemas.openxmlformats.org/officeDocument/2006/customXml" ds:itemID="{4FA1F3D5-3A91-4FE8-BD28-F03AC1B678E7}"/>
</file>

<file path=customXml/itemProps3.xml><?xml version="1.0" encoding="utf-8"?>
<ds:datastoreItem xmlns:ds="http://schemas.openxmlformats.org/officeDocument/2006/customXml" ds:itemID="{05C9B8F3-49EC-403A-91D0-A24D2FFB0FD9}"/>
</file>

<file path=customXml/itemProps4.xml><?xml version="1.0" encoding="utf-8"?>
<ds:datastoreItem xmlns:ds="http://schemas.openxmlformats.org/officeDocument/2006/customXml" ds:itemID="{9B4D5926-3149-4222-A337-565E00ACC4F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Words>503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Мероприятие «Обеспечение жильем молодых семей Костромской области»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Мероприятие «Обеспечение жильем молодых семей Костромской области»</dc:title>
  <dc:creator>nbogdanova</dc:creator>
  <cp:lastModifiedBy>user</cp:lastModifiedBy>
  <cp:revision>53</cp:revision>
  <dcterms:created xsi:type="dcterms:W3CDTF">2025-05-02T07:51:42Z</dcterms:created>
  <dcterms:modified xsi:type="dcterms:W3CDTF">2025-05-14T07:06:49Z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0x0101003FA644CFA3232649B743ADEAEC21FE88</vt:lpwstr>
  </property>
  <property fmtid="{D5CDD505-2E9C-101B-9397-08002B2CF9AE}" pid="3" name="_dlc_DocIdItemGuid">
    <vt:lpwstr>28b6faf8-6739-44ad-bd35-7fc6560a9dfd</vt:lpwstr>
  </property>
</Properties>
</file>