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4" r:id="rId8"/>
    <p:sldId id="263" r:id="rId9"/>
    <p:sldId id="266" r:id="rId10"/>
    <p:sldId id="267" r:id="rId11"/>
    <p:sldId id="26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11B8-3973-4EE8-97AE-FCDE2A2C00EA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501D-76BE-4C04-94ED-7D142D146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54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11B8-3973-4EE8-97AE-FCDE2A2C00EA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501D-76BE-4C04-94ED-7D142D146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330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11B8-3973-4EE8-97AE-FCDE2A2C00EA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501D-76BE-4C04-94ED-7D142D146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623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11B8-3973-4EE8-97AE-FCDE2A2C00EA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501D-76BE-4C04-94ED-7D142D146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9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11B8-3973-4EE8-97AE-FCDE2A2C00EA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501D-76BE-4C04-94ED-7D142D146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09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11B8-3973-4EE8-97AE-FCDE2A2C00EA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501D-76BE-4C04-94ED-7D142D146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13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11B8-3973-4EE8-97AE-FCDE2A2C00EA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501D-76BE-4C04-94ED-7D142D146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1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11B8-3973-4EE8-97AE-FCDE2A2C00EA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501D-76BE-4C04-94ED-7D142D146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48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11B8-3973-4EE8-97AE-FCDE2A2C00EA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501D-76BE-4C04-94ED-7D142D146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8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11B8-3973-4EE8-97AE-FCDE2A2C00EA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501D-76BE-4C04-94ED-7D142D146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6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11B8-3973-4EE8-97AE-FCDE2A2C00EA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501D-76BE-4C04-94ED-7D142D146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44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011B8-3973-4EE8-97AE-FCDE2A2C00EA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C501D-76BE-4C04-94ED-7D142D146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02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2906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Тема 8. «Первая медицинская помощь при массовых поражениях»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301249"/>
            <a:ext cx="9144000" cy="165576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8.1 Первая медицинская помощь при массовых поражениях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87453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57400" y="481263"/>
            <a:ext cx="7928811" cy="72189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Цель и объем МП в ЧС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4693" y="2490536"/>
            <a:ext cx="5486401" cy="294773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Цель МП в ЧС: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сохранение жизни пораженных (больных), предупреждение осложнений и быстрейшее восстановление их здоровья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36105" y="2490536"/>
            <a:ext cx="5751093" cy="374182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Объем МП в ЧС  –   совокупность лечебно-профилактических мероприятий, которые должны быть проведены для определенного числа пораженных при определенных поражениях на данном этапе медицинской эвакуации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>
            <a:stCxn id="4" idx="2"/>
            <a:endCxn id="5" idx="0"/>
          </p:cNvCxnSpPr>
          <p:nvPr/>
        </p:nvCxnSpPr>
        <p:spPr>
          <a:xfrm flipH="1">
            <a:off x="3007894" y="1203158"/>
            <a:ext cx="3013912" cy="1287378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  <a:endCxn id="6" idx="0"/>
          </p:cNvCxnSpPr>
          <p:nvPr/>
        </p:nvCxnSpPr>
        <p:spPr>
          <a:xfrm>
            <a:off x="6021806" y="1203158"/>
            <a:ext cx="2989846" cy="1287378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4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9073" y="0"/>
            <a:ext cx="115743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Вопросы:</a:t>
            </a:r>
          </a:p>
          <a:p>
            <a:r>
              <a:rPr lang="ru-RU" sz="2800" b="1" dirty="0" smtClean="0"/>
              <a:t>1. Какие мероприятия по оказанию первой медицинской помощи могут осуществляться в местах массового поражения людей?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2. Вследствие каких причин могут возникнуть массовые поражения людей?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3. Что представляет собой медицинская первая помощь при массовом поражении людей?</a:t>
            </a:r>
          </a:p>
          <a:p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17776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1026000" y="101798"/>
            <a:ext cx="9427270" cy="6514705"/>
            <a:chOff x="965842" y="326991"/>
            <a:chExt cx="9427270" cy="6514705"/>
          </a:xfrm>
        </p:grpSpPr>
        <p:sp>
          <p:nvSpPr>
            <p:cNvPr id="30" name="Полилиния 29"/>
            <p:cNvSpPr/>
            <p:nvPr/>
          </p:nvSpPr>
          <p:spPr>
            <a:xfrm rot="4918463">
              <a:off x="1996238" y="4143249"/>
              <a:ext cx="999633" cy="5958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9794"/>
                  </a:moveTo>
                  <a:lnTo>
                    <a:pt x="999633" y="2979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олилиния 18"/>
            <p:cNvSpPr/>
            <p:nvPr/>
          </p:nvSpPr>
          <p:spPr>
            <a:xfrm rot="1608523">
              <a:off x="3378472" y="3387638"/>
              <a:ext cx="999633" cy="5958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9794"/>
                  </a:moveTo>
                  <a:lnTo>
                    <a:pt x="999633" y="2979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 19"/>
            <p:cNvSpPr/>
            <p:nvPr/>
          </p:nvSpPr>
          <p:spPr>
            <a:xfrm rot="19938535">
              <a:off x="3414905" y="1744848"/>
              <a:ext cx="1306958" cy="577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9794"/>
                  </a:moveTo>
                  <a:lnTo>
                    <a:pt x="727563" y="2979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Овал 20"/>
            <p:cNvSpPr/>
            <p:nvPr/>
          </p:nvSpPr>
          <p:spPr>
            <a:xfrm>
              <a:off x="965842" y="1151145"/>
              <a:ext cx="2690812" cy="2690812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олилиния 21"/>
            <p:cNvSpPr/>
            <p:nvPr/>
          </p:nvSpPr>
          <p:spPr>
            <a:xfrm>
              <a:off x="3877567" y="326991"/>
              <a:ext cx="2193333" cy="2169560"/>
            </a:xfrm>
            <a:custGeom>
              <a:avLst/>
              <a:gdLst>
                <a:gd name="connsiteX0" fmla="*/ 0 w 1893842"/>
                <a:gd name="connsiteY0" fmla="*/ 858391 h 1716781"/>
                <a:gd name="connsiteX1" fmla="*/ 946921 w 1893842"/>
                <a:gd name="connsiteY1" fmla="*/ 0 h 1716781"/>
                <a:gd name="connsiteX2" fmla="*/ 1893842 w 1893842"/>
                <a:gd name="connsiteY2" fmla="*/ 858391 h 1716781"/>
                <a:gd name="connsiteX3" fmla="*/ 946921 w 1893842"/>
                <a:gd name="connsiteY3" fmla="*/ 1716782 h 1716781"/>
                <a:gd name="connsiteX4" fmla="*/ 0 w 1893842"/>
                <a:gd name="connsiteY4" fmla="*/ 858391 h 17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842" h="1716781">
                  <a:moveTo>
                    <a:pt x="0" y="858391"/>
                  </a:moveTo>
                  <a:cubicBezTo>
                    <a:pt x="0" y="384315"/>
                    <a:pt x="423951" y="0"/>
                    <a:pt x="946921" y="0"/>
                  </a:cubicBezTo>
                  <a:cubicBezTo>
                    <a:pt x="1469891" y="0"/>
                    <a:pt x="1893842" y="384315"/>
                    <a:pt x="1893842" y="858391"/>
                  </a:cubicBezTo>
                  <a:cubicBezTo>
                    <a:pt x="1893842" y="1332467"/>
                    <a:pt x="1469891" y="1716782"/>
                    <a:pt x="946921" y="1716782"/>
                  </a:cubicBezTo>
                  <a:cubicBezTo>
                    <a:pt x="423951" y="1716782"/>
                    <a:pt x="0" y="1332467"/>
                    <a:pt x="0" y="858391"/>
                  </a:cubicBezTo>
                  <a:close/>
                </a:path>
              </a:pathLst>
            </a:cu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0047" tIns="264117" rIns="290047" bIns="26411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i="0" kern="1200" dirty="0" smtClean="0"/>
                <a:t>природных стихийных бедствий </a:t>
              </a:r>
              <a:endParaRPr lang="ru-RU" sz="2400" b="1" kern="1200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191372" y="492469"/>
              <a:ext cx="2840763" cy="1716781"/>
            </a:xfrm>
            <a:custGeom>
              <a:avLst/>
              <a:gdLst>
                <a:gd name="connsiteX0" fmla="*/ 0 w 2840763"/>
                <a:gd name="connsiteY0" fmla="*/ 0 h 1716781"/>
                <a:gd name="connsiteX1" fmla="*/ 2840763 w 2840763"/>
                <a:gd name="connsiteY1" fmla="*/ 0 h 1716781"/>
                <a:gd name="connsiteX2" fmla="*/ 2840763 w 2840763"/>
                <a:gd name="connsiteY2" fmla="*/ 1716781 h 1716781"/>
                <a:gd name="connsiteX3" fmla="*/ 0 w 2840763"/>
                <a:gd name="connsiteY3" fmla="*/ 1716781 h 1716781"/>
                <a:gd name="connsiteX4" fmla="*/ 0 w 2840763"/>
                <a:gd name="connsiteY4" fmla="*/ 0 h 17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0763" h="1716781">
                  <a:moveTo>
                    <a:pt x="0" y="0"/>
                  </a:moveTo>
                  <a:lnTo>
                    <a:pt x="2840763" y="0"/>
                  </a:lnTo>
                  <a:lnTo>
                    <a:pt x="2840763" y="1716781"/>
                  </a:lnTo>
                  <a:lnTo>
                    <a:pt x="0" y="17167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3100" kern="1200" dirty="0" smtClean="0"/>
                <a:t>землетрясения</a:t>
              </a:r>
              <a:endParaRPr lang="ru-RU" sz="3100" kern="1200" dirty="0"/>
            </a:p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3100" kern="1200" dirty="0" smtClean="0"/>
                <a:t>Ураганы</a:t>
              </a:r>
              <a:endParaRPr lang="ru-RU" sz="3100" kern="1200" dirty="0"/>
            </a:p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3100" kern="1200" dirty="0" smtClean="0"/>
                <a:t>наводнения</a:t>
              </a:r>
              <a:endParaRPr lang="ru-RU" sz="3100" kern="1200" dirty="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4244478" y="2895301"/>
              <a:ext cx="2420525" cy="2292742"/>
            </a:xfrm>
            <a:custGeom>
              <a:avLst/>
              <a:gdLst>
                <a:gd name="connsiteX0" fmla="*/ 0 w 2175021"/>
                <a:gd name="connsiteY0" fmla="*/ 833568 h 1667135"/>
                <a:gd name="connsiteX1" fmla="*/ 1087511 w 2175021"/>
                <a:gd name="connsiteY1" fmla="*/ 0 h 1667135"/>
                <a:gd name="connsiteX2" fmla="*/ 2175022 w 2175021"/>
                <a:gd name="connsiteY2" fmla="*/ 833568 h 1667135"/>
                <a:gd name="connsiteX3" fmla="*/ 1087511 w 2175021"/>
                <a:gd name="connsiteY3" fmla="*/ 1667136 h 1667135"/>
                <a:gd name="connsiteX4" fmla="*/ 0 w 2175021"/>
                <a:gd name="connsiteY4" fmla="*/ 833568 h 166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021" h="1667135">
                  <a:moveTo>
                    <a:pt x="0" y="833568"/>
                  </a:moveTo>
                  <a:cubicBezTo>
                    <a:pt x="0" y="373201"/>
                    <a:pt x="486895" y="0"/>
                    <a:pt x="1087511" y="0"/>
                  </a:cubicBezTo>
                  <a:cubicBezTo>
                    <a:pt x="1688127" y="0"/>
                    <a:pt x="2175022" y="373201"/>
                    <a:pt x="2175022" y="833568"/>
                  </a:cubicBezTo>
                  <a:cubicBezTo>
                    <a:pt x="2175022" y="1293935"/>
                    <a:pt x="1688127" y="1667136"/>
                    <a:pt x="1087511" y="1667136"/>
                  </a:cubicBezTo>
                  <a:cubicBezTo>
                    <a:pt x="486895" y="1667136"/>
                    <a:pt x="0" y="1293935"/>
                    <a:pt x="0" y="833568"/>
                  </a:cubicBezTo>
                  <a:close/>
                </a:path>
              </a:pathLst>
            </a:cu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1224" tIns="256846" rIns="331224" bIns="256846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i="0" kern="1200" dirty="0" smtClean="0"/>
                <a:t>техногенных катастроф</a:t>
              </a:r>
              <a:endParaRPr lang="ru-RU" sz="2400" b="1" kern="1200" dirty="0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7130580" y="2496551"/>
              <a:ext cx="3262532" cy="1667135"/>
            </a:xfrm>
            <a:custGeom>
              <a:avLst/>
              <a:gdLst>
                <a:gd name="connsiteX0" fmla="*/ 0 w 3262532"/>
                <a:gd name="connsiteY0" fmla="*/ 0 h 1667135"/>
                <a:gd name="connsiteX1" fmla="*/ 3262532 w 3262532"/>
                <a:gd name="connsiteY1" fmla="*/ 0 h 1667135"/>
                <a:gd name="connsiteX2" fmla="*/ 3262532 w 3262532"/>
                <a:gd name="connsiteY2" fmla="*/ 1667135 h 1667135"/>
                <a:gd name="connsiteX3" fmla="*/ 0 w 3262532"/>
                <a:gd name="connsiteY3" fmla="*/ 1667135 h 1667135"/>
                <a:gd name="connsiteX4" fmla="*/ 0 w 3262532"/>
                <a:gd name="connsiteY4" fmla="*/ 0 h 166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2532" h="1667135">
                  <a:moveTo>
                    <a:pt x="0" y="0"/>
                  </a:moveTo>
                  <a:lnTo>
                    <a:pt x="3262532" y="0"/>
                  </a:lnTo>
                  <a:lnTo>
                    <a:pt x="3262532" y="1667135"/>
                  </a:lnTo>
                  <a:lnTo>
                    <a:pt x="0" y="16671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3100" kern="1200" dirty="0"/>
            </a:p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3100" kern="1200" dirty="0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6678550" y="4548954"/>
              <a:ext cx="2421731" cy="1614487"/>
            </a:xfrm>
            <a:custGeom>
              <a:avLst/>
              <a:gdLst>
                <a:gd name="connsiteX0" fmla="*/ 0 w 2421731"/>
                <a:gd name="connsiteY0" fmla="*/ 0 h 1614487"/>
                <a:gd name="connsiteX1" fmla="*/ 2421731 w 2421731"/>
                <a:gd name="connsiteY1" fmla="*/ 0 h 1614487"/>
                <a:gd name="connsiteX2" fmla="*/ 2421731 w 2421731"/>
                <a:gd name="connsiteY2" fmla="*/ 1614487 h 1614487"/>
                <a:gd name="connsiteX3" fmla="*/ 0 w 2421731"/>
                <a:gd name="connsiteY3" fmla="*/ 1614487 h 1614487"/>
                <a:gd name="connsiteX4" fmla="*/ 0 w 2421731"/>
                <a:gd name="connsiteY4" fmla="*/ 0 h 16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1731" h="1614487">
                  <a:moveTo>
                    <a:pt x="0" y="0"/>
                  </a:moveTo>
                  <a:lnTo>
                    <a:pt x="2421731" y="0"/>
                  </a:lnTo>
                  <a:lnTo>
                    <a:pt x="2421731" y="1614487"/>
                  </a:lnTo>
                  <a:lnTo>
                    <a:pt x="0" y="16144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3100" kern="1200" dirty="0"/>
            </a:p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3100" kern="1200" dirty="0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1333025" y="4338314"/>
              <a:ext cx="2671359" cy="2503382"/>
            </a:xfrm>
            <a:custGeom>
              <a:avLst/>
              <a:gdLst>
                <a:gd name="connsiteX0" fmla="*/ 0 w 2175021"/>
                <a:gd name="connsiteY0" fmla="*/ 833568 h 1667135"/>
                <a:gd name="connsiteX1" fmla="*/ 1087511 w 2175021"/>
                <a:gd name="connsiteY1" fmla="*/ 0 h 1667135"/>
                <a:gd name="connsiteX2" fmla="*/ 2175022 w 2175021"/>
                <a:gd name="connsiteY2" fmla="*/ 833568 h 1667135"/>
                <a:gd name="connsiteX3" fmla="*/ 1087511 w 2175021"/>
                <a:gd name="connsiteY3" fmla="*/ 1667136 h 1667135"/>
                <a:gd name="connsiteX4" fmla="*/ 0 w 2175021"/>
                <a:gd name="connsiteY4" fmla="*/ 833568 h 166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021" h="1667135">
                  <a:moveTo>
                    <a:pt x="0" y="833568"/>
                  </a:moveTo>
                  <a:cubicBezTo>
                    <a:pt x="0" y="373201"/>
                    <a:pt x="486895" y="0"/>
                    <a:pt x="1087511" y="0"/>
                  </a:cubicBezTo>
                  <a:cubicBezTo>
                    <a:pt x="1688127" y="0"/>
                    <a:pt x="2175022" y="373201"/>
                    <a:pt x="2175022" y="833568"/>
                  </a:cubicBezTo>
                  <a:cubicBezTo>
                    <a:pt x="2175022" y="1293935"/>
                    <a:pt x="1688127" y="1667136"/>
                    <a:pt x="1087511" y="1667136"/>
                  </a:cubicBezTo>
                  <a:cubicBezTo>
                    <a:pt x="486895" y="1667136"/>
                    <a:pt x="0" y="1293935"/>
                    <a:pt x="0" y="833568"/>
                  </a:cubicBezTo>
                  <a:close/>
                </a:path>
              </a:pathLst>
            </a:cu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1224" tIns="256846" rIns="331224" bIns="256846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/>
                <a:t>в результате террористического акта</a:t>
              </a:r>
              <a:endParaRPr lang="ru-RU" sz="2400" b="1" kern="12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49162" y="1301862"/>
            <a:ext cx="2033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Массовые поражения людей могут возникнуть вследствие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917129" y="2718234"/>
            <a:ext cx="45760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● разрушением    емкостей, содержащих АХОВ</a:t>
            </a:r>
          </a:p>
          <a:p>
            <a:r>
              <a:rPr lang="ru-RU" sz="2400" b="1" dirty="0" smtClean="0"/>
              <a:t>● при авариях на атомных электростанциях</a:t>
            </a:r>
          </a:p>
          <a:p>
            <a:r>
              <a:rPr lang="ru-RU" sz="2400" b="1" dirty="0" smtClean="0"/>
              <a:t>● при применении современных средств поражения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450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 стрелкой 24"/>
          <p:cNvCxnSpPr>
            <a:endCxn id="10" idx="0"/>
          </p:cNvCxnSpPr>
          <p:nvPr/>
        </p:nvCxnSpPr>
        <p:spPr>
          <a:xfrm flipH="1">
            <a:off x="6075947" y="3395027"/>
            <a:ext cx="4066673" cy="1225098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0" idx="0"/>
          </p:cNvCxnSpPr>
          <p:nvPr/>
        </p:nvCxnSpPr>
        <p:spPr>
          <a:xfrm>
            <a:off x="1864895" y="3347770"/>
            <a:ext cx="4211052" cy="1272355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989220" y="224106"/>
            <a:ext cx="81534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Поражающие факторы, воздействующие на население при возникновении аварий и катастроф различного характера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1421" y="2083150"/>
            <a:ext cx="2935705" cy="1335505"/>
          </a:xfrm>
          <a:prstGeom prst="round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mtClean="0"/>
              <a:t>травматическое поражение</a:t>
            </a:r>
            <a:endParaRPr lang="ru-RU" sz="2400" b="1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638673" y="2083150"/>
            <a:ext cx="2935705" cy="1335505"/>
          </a:xfrm>
          <a:prstGeom prst="round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mtClean="0"/>
              <a:t>химическое поражение </a:t>
            </a:r>
            <a:endParaRPr lang="ru-RU" sz="2400" b="1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90047" y="2130407"/>
            <a:ext cx="2935705" cy="1335505"/>
          </a:xfrm>
          <a:prstGeom prst="round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mtClean="0"/>
              <a:t>радиационное поражение</a:t>
            </a:r>
            <a:endParaRPr lang="ru-RU" sz="2400" b="1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34126" y="4620125"/>
            <a:ext cx="7483642" cy="1335505"/>
          </a:xfrm>
          <a:prstGeom prst="round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или их комбинации</a:t>
            </a:r>
          </a:p>
        </p:txBody>
      </p:sp>
      <p:cxnSp>
        <p:nvCxnSpPr>
          <p:cNvPr id="12" name="Прямая со стрелкой 11"/>
          <p:cNvCxnSpPr>
            <a:stCxn id="4" idx="2"/>
            <a:endCxn id="5" idx="0"/>
          </p:cNvCxnSpPr>
          <p:nvPr/>
        </p:nvCxnSpPr>
        <p:spPr>
          <a:xfrm flipH="1">
            <a:off x="2009274" y="1055103"/>
            <a:ext cx="4056646" cy="1028047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  <a:endCxn id="8" idx="0"/>
          </p:cNvCxnSpPr>
          <p:nvPr/>
        </p:nvCxnSpPr>
        <p:spPr>
          <a:xfrm>
            <a:off x="6065920" y="1055103"/>
            <a:ext cx="4040606" cy="1028047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2"/>
            <a:endCxn id="9" idx="0"/>
          </p:cNvCxnSpPr>
          <p:nvPr/>
        </p:nvCxnSpPr>
        <p:spPr>
          <a:xfrm flipH="1">
            <a:off x="6057900" y="1055103"/>
            <a:ext cx="8020" cy="1075304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0" idx="0"/>
          </p:cNvCxnSpPr>
          <p:nvPr/>
        </p:nvCxnSpPr>
        <p:spPr>
          <a:xfrm>
            <a:off x="6043863" y="3465912"/>
            <a:ext cx="32084" cy="1154213"/>
          </a:xfrm>
          <a:prstGeom prst="straightConnector1">
            <a:avLst/>
          </a:prstGeom>
          <a:ln w="76200">
            <a:prstDash val="dash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49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6726" y="85633"/>
            <a:ext cx="11610474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Первая медицинская помощь при массовом поражении людей представляет собой комплекс простейших мероприятий, проводимых на месте получения поражения самим пострадавшим (самопомощь) или другим лицом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6726" y="1360975"/>
            <a:ext cx="11610474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Оказание </a:t>
            </a:r>
            <a:r>
              <a:rPr lang="ru-RU" sz="2400" b="1" dirty="0">
                <a:solidFill>
                  <a:srgbClr val="FF0000"/>
                </a:solidFill>
              </a:rPr>
              <a:t>первой медицинской помощи проводится с использованием табельных или подручных средств с целью устранения последствий поражения, угрожающих жизни, и предупреждения опасных осложнений.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61936" y="2696477"/>
            <a:ext cx="9625264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</a:rPr>
              <a:t>Первая медицинская помощь в местах массового поражения людей может включать проведение следующих мероприятий: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61936" y="3638583"/>
            <a:ext cx="962526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извлечение пострадавшего из-под завала, из убежища, укрытия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1935" y="4204067"/>
            <a:ext cx="962526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тушение </a:t>
            </a:r>
            <a:r>
              <a:rPr lang="ru-RU" sz="2400" b="1" dirty="0">
                <a:solidFill>
                  <a:srgbClr val="FF0000"/>
                </a:solidFill>
              </a:rPr>
              <a:t>на нем горящей одежды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1935" y="4768732"/>
            <a:ext cx="962526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</a:rPr>
              <a:t>введение обезболивающих средств при помощи шприц-тюбика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61934" y="5333397"/>
            <a:ext cx="962526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</a:rPr>
              <a:t>освобождение верхних дыхательных путей от слизи, крови, предмета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61934" y="5895275"/>
            <a:ext cx="9625263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</a:rPr>
              <a:t>придание телу правильного положения, проведение искусственной вентиляции легких и непрямого массажа сердца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1191126" y="3115949"/>
            <a:ext cx="1070808" cy="0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203158" y="3091885"/>
            <a:ext cx="0" cy="3218888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7" idx="1"/>
          </p:cNvCxnSpPr>
          <p:nvPr/>
        </p:nvCxnSpPr>
        <p:spPr>
          <a:xfrm>
            <a:off x="1191126" y="3869415"/>
            <a:ext cx="1070810" cy="1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187111" y="4418864"/>
            <a:ext cx="1070810" cy="1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187114" y="4984345"/>
            <a:ext cx="1070810" cy="1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187110" y="5549830"/>
            <a:ext cx="1070810" cy="1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187110" y="6271726"/>
            <a:ext cx="1070810" cy="1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43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1816767" y="2544674"/>
            <a:ext cx="2538663" cy="2934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5727032" y="4596063"/>
            <a:ext cx="12031" cy="2033337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>
            <a:off x="5450297" y="169021"/>
            <a:ext cx="2" cy="342254"/>
          </a:xfrm>
          <a:prstGeom prst="straightConnector1">
            <a:avLst/>
          </a:prstGeom>
          <a:ln w="381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5456315" y="637671"/>
            <a:ext cx="2" cy="342254"/>
          </a:xfrm>
          <a:prstGeom prst="straightConnector1">
            <a:avLst/>
          </a:prstGeom>
          <a:ln w="381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7522216" y="2468824"/>
            <a:ext cx="2" cy="342254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199021" y="24064"/>
            <a:ext cx="2538663" cy="3128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Розыск пострадавшего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99020" y="505322"/>
            <a:ext cx="2538663" cy="3128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Оценка сознания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46358" y="974558"/>
            <a:ext cx="3043991" cy="4932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Оценка видимого дыхания , пульса на сонной артерии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64115" y="1076825"/>
            <a:ext cx="2538663" cy="2887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Пораженный мертв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>
            <a:stCxn id="6" idx="3"/>
            <a:endCxn id="7" idx="1"/>
          </p:cNvCxnSpPr>
          <p:nvPr/>
        </p:nvCxnSpPr>
        <p:spPr>
          <a:xfrm flipV="1">
            <a:off x="6990349" y="1221204"/>
            <a:ext cx="673766" cy="1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66278" y="893341"/>
            <a:ext cx="512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нет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99020" y="1810105"/>
            <a:ext cx="2538663" cy="2954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Оценка удушья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18" name="Прямая со стрелкой 17"/>
          <p:cNvCxnSpPr>
            <a:stCxn id="6" idx="2"/>
            <a:endCxn id="16" idx="0"/>
          </p:cNvCxnSpPr>
          <p:nvPr/>
        </p:nvCxnSpPr>
        <p:spPr>
          <a:xfrm flipH="1">
            <a:off x="5468352" y="1467851"/>
            <a:ext cx="2" cy="342254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70837" y="1440772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есть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816768" y="2231848"/>
            <a:ext cx="2538663" cy="4391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Оценка состояния дыхательной системы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16767" y="2719132"/>
            <a:ext cx="2538663" cy="14919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FF0000"/>
                </a:solidFill>
              </a:rPr>
              <a:t>Закупорка верхних дыхательных путей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FF0000"/>
                </a:solidFill>
              </a:rPr>
              <a:t>Напряженный пневмоторакс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FF0000"/>
                </a:solidFill>
              </a:rPr>
              <a:t>Открытый пневмоторакс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34" name="Прямая соединительная линия 33"/>
          <p:cNvCxnSpPr>
            <a:stCxn id="16" idx="1"/>
          </p:cNvCxnSpPr>
          <p:nvPr/>
        </p:nvCxnSpPr>
        <p:spPr>
          <a:xfrm flipH="1" flipV="1">
            <a:off x="3104147" y="1949116"/>
            <a:ext cx="1094873" cy="8699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20" idx="0"/>
          </p:cNvCxnSpPr>
          <p:nvPr/>
        </p:nvCxnSpPr>
        <p:spPr>
          <a:xfrm flipH="1">
            <a:off x="3086100" y="1949116"/>
            <a:ext cx="18047" cy="282732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298013" y="1597183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есть</a:t>
            </a:r>
            <a:endParaRPr lang="ru-RU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244385" y="2231848"/>
            <a:ext cx="2538663" cy="3128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Оценка кровотечения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196261" y="2809360"/>
            <a:ext cx="2646948" cy="7459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Остановка кровотечения в зависимости от характера и локализация повреждения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40267" y="2468826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есть</a:t>
            </a:r>
            <a:endParaRPr lang="ru-RU" b="1" dirty="0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6737683" y="1973170"/>
            <a:ext cx="1094873" cy="8699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7802477" y="1967472"/>
            <a:ext cx="18047" cy="282732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970369" y="1637470"/>
            <a:ext cx="512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нет</a:t>
            </a:r>
            <a:endParaRPr lang="ru-RU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2634916" y="4283224"/>
            <a:ext cx="6208293" cy="4451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Первая медицинская помощь в зависимости от характера и локализации повреждения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634915" y="4800587"/>
            <a:ext cx="6208293" cy="3308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Укрытие и группировка пораженных в «гнезда пораженных»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634915" y="5203619"/>
            <a:ext cx="6208293" cy="3308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Обозначение «гнезд пораженных»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634914" y="5612698"/>
            <a:ext cx="6208293" cy="3308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Вынос и вывоз пораженных с места происшествия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634913" y="6012761"/>
            <a:ext cx="6208293" cy="4240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Защита пораженных при неблагоприятных </a:t>
            </a:r>
            <a:r>
              <a:rPr lang="ru-RU" sz="1600" b="1" dirty="0" err="1" smtClean="0">
                <a:solidFill>
                  <a:srgbClr val="FF0000"/>
                </a:solidFill>
              </a:rPr>
              <a:t>климато</a:t>
            </a:r>
            <a:r>
              <a:rPr lang="ru-RU" sz="1600" b="1" dirty="0" smtClean="0">
                <a:solidFill>
                  <a:srgbClr val="FF0000"/>
                </a:solidFill>
              </a:rPr>
              <a:t>-географических условиях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634912" y="6503081"/>
            <a:ext cx="6208293" cy="3308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Эвакуация пораженных на ближайший пункт эвакуации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53" name="Соединительная линия уступом 52"/>
          <p:cNvCxnSpPr/>
          <p:nvPr/>
        </p:nvCxnSpPr>
        <p:spPr>
          <a:xfrm rot="5400000">
            <a:off x="6040229" y="3585770"/>
            <a:ext cx="727906" cy="667002"/>
          </a:xfrm>
          <a:prstGeom prst="bentConnector3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39" idx="3"/>
          </p:cNvCxnSpPr>
          <p:nvPr/>
        </p:nvCxnSpPr>
        <p:spPr>
          <a:xfrm flipV="1">
            <a:off x="8783048" y="2382253"/>
            <a:ext cx="914405" cy="6008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Соединительная линия уступом 56"/>
          <p:cNvCxnSpPr/>
          <p:nvPr/>
        </p:nvCxnSpPr>
        <p:spPr>
          <a:xfrm rot="5400000">
            <a:off x="7938218" y="2548050"/>
            <a:ext cx="1925035" cy="1545312"/>
          </a:xfrm>
          <a:prstGeom prst="bentConnector3">
            <a:avLst>
              <a:gd name="adj1" fmla="val 72500"/>
            </a:avLst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933446" y="2045377"/>
            <a:ext cx="512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нет</a:t>
            </a:r>
            <a:endParaRPr lang="ru-RU" b="1" dirty="0"/>
          </a:p>
        </p:txBody>
      </p:sp>
      <p:cxnSp>
        <p:nvCxnSpPr>
          <p:cNvPr id="69" name="Прямая соединительная линия 68"/>
          <p:cNvCxnSpPr>
            <a:stCxn id="21" idx="3"/>
          </p:cNvCxnSpPr>
          <p:nvPr/>
        </p:nvCxnSpPr>
        <p:spPr>
          <a:xfrm flipV="1">
            <a:off x="4355430" y="3465089"/>
            <a:ext cx="818149" cy="1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5173579" y="3435009"/>
            <a:ext cx="0" cy="842230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68436" y="575"/>
            <a:ext cx="35974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Алгоритм оказания первой медицинской помощи:</a:t>
            </a:r>
            <a:endParaRPr lang="ru-RU" sz="2800" b="1" dirty="0"/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4828" y="4065790"/>
            <a:ext cx="3017172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0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822" y="-9525"/>
            <a:ext cx="6451182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7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1758" y="60156"/>
            <a:ext cx="8951495" cy="6376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Фазы оказания первой медицинской помощи пораженным при ЧС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187" y="914400"/>
            <a:ext cx="3501189" cy="57992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r>
              <a:rPr lang="ru-RU" sz="2400" b="1" dirty="0" smtClean="0">
                <a:solidFill>
                  <a:srgbClr val="FF0000"/>
                </a:solidFill>
              </a:rPr>
              <a:t> – фаза (изоляция)</a:t>
            </a:r>
          </a:p>
          <a:p>
            <a:pPr algn="ctr"/>
            <a:endParaRPr lang="ru-RU" sz="12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Продолжительность: от момента катастрофы до начала выполнения спасательных работ (минуты, часы, сутки).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Характеристика: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–  Помощь пораженному населению извне невозможна;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–  Масштабы бедствия еще не оценены;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– незащищенное население проблему выживания решает  путем оказания само- и взаимопомощи</a:t>
            </a:r>
          </a:p>
          <a:p>
            <a:pPr algn="just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69635" y="914397"/>
            <a:ext cx="4307292" cy="57992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II</a:t>
            </a:r>
            <a:r>
              <a:rPr lang="ru-RU" sz="2400" b="1" dirty="0" smtClean="0">
                <a:solidFill>
                  <a:srgbClr val="FF0000"/>
                </a:solidFill>
              </a:rPr>
              <a:t> – фаза (спасение)</a:t>
            </a:r>
          </a:p>
          <a:p>
            <a:endParaRPr lang="ru-RU" sz="12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Продолжительность: 10-12 дней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Характеристика: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– Спасательные работы отрядами, прибывшими из районов, которые не пострадали от бедствия;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–  развертываются медицинские формирования для оказания неотложной медицинской помощи;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– осуществление сортировки пораженных;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–  рассредоточение пораженных;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– оказание помощи по жизненным показаниям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– эвакуация.    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73186" y="914397"/>
            <a:ext cx="4042638" cy="57992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III</a:t>
            </a:r>
            <a:r>
              <a:rPr lang="ru-RU" sz="2400" b="1" dirty="0" smtClean="0">
                <a:solidFill>
                  <a:srgbClr val="FF0000"/>
                </a:solidFill>
              </a:rPr>
              <a:t> – фаза (восстановление)</a:t>
            </a:r>
          </a:p>
          <a:p>
            <a:endParaRPr lang="ru-RU" sz="12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Продолжительность: для пораженных эта фаза начинается после эвакуации в безопасные районы до окончательного исхода.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Характеристика: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– полноценное обследование;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–  дальнейшее лечение;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–  последующая реабилитация согласно современным достижениям науки и практики.</a:t>
            </a: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  </a:t>
            </a: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0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15517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00989" y="156411"/>
            <a:ext cx="8386011" cy="73392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Организация медицинской помощи при ЧС предусматривает решение следующих задач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1101" y="1570120"/>
            <a:ext cx="2478505" cy="12031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Поиск и спасение пораженных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32000" y="1576135"/>
            <a:ext cx="2478505" cy="12031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Медицинская сортировка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6655" y="1570120"/>
            <a:ext cx="2478505" cy="12031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Эвакуация пораженных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61310" y="1570120"/>
            <a:ext cx="2478505" cy="12031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Медицинская помощь и лечение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0945" y="3380871"/>
            <a:ext cx="2598818" cy="268304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Производится аварийно-спасательными формирования-ми РСЧС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68840" y="3380872"/>
            <a:ext cx="2598818" cy="320040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Определяются объем и вид медицинской помощи, возможность и очередность последующей эвакуации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86499" y="3380871"/>
            <a:ext cx="2598818" cy="320040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Комплекс мероприятий по выносу и вывозу пораженных из зоны ЧС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204159" y="3380871"/>
            <a:ext cx="2598818" cy="320040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Система научно обоснованных мероприятий по сохранению здоровья пораженных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20" name="Прямая соединительная линия 19"/>
          <p:cNvCxnSpPr>
            <a:stCxn id="4" idx="2"/>
          </p:cNvCxnSpPr>
          <p:nvPr/>
        </p:nvCxnSpPr>
        <p:spPr>
          <a:xfrm flipH="1">
            <a:off x="6093994" y="890337"/>
            <a:ext cx="1" cy="204537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660353" y="1082839"/>
            <a:ext cx="8746963" cy="12031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660353" y="1082839"/>
            <a:ext cx="0" cy="487281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676277" y="1078823"/>
            <a:ext cx="0" cy="487281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599952" y="1078823"/>
            <a:ext cx="0" cy="487281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0391286" y="1066791"/>
            <a:ext cx="0" cy="487281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Стрелка вниз 27"/>
          <p:cNvSpPr/>
          <p:nvPr/>
        </p:nvSpPr>
        <p:spPr>
          <a:xfrm>
            <a:off x="1455820" y="2773278"/>
            <a:ext cx="409073" cy="607593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4411585" y="2781294"/>
            <a:ext cx="409073" cy="607593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7395419" y="2769262"/>
            <a:ext cx="409073" cy="607593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10343157" y="2757230"/>
            <a:ext cx="409073" cy="607593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9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23D157FCDDD7C4699D79C50E3755AEC" ma:contentTypeVersion="2" ma:contentTypeDescription="Создание документа." ma:contentTypeScope="" ma:versionID="4ae031b9fb119beb936c3baa3cf98c46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0f1a79fbf3b54a4e7e1fbdad297d0f0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T4CTUPCNHN5M-1247183403-1506</_dlc_DocId>
    <_dlc_DocIdUrl xmlns="c71519f2-859d-46c1-a1b6-2941efed936d">
      <Url>http://edu-sps.koiro.local/chuhloma/Ved/1/obrasovanie/distanzionnoe/_layouts/15/DocIdRedir.aspx?ID=T4CTUPCNHN5M-1247183403-1506</Url>
      <Description>T4CTUPCNHN5M-1247183403-1506</Description>
    </_dlc_DocIdUrl>
  </documentManagement>
</p:properties>
</file>

<file path=customXml/itemProps1.xml><?xml version="1.0" encoding="utf-8"?>
<ds:datastoreItem xmlns:ds="http://schemas.openxmlformats.org/officeDocument/2006/customXml" ds:itemID="{C2A09A38-E4A0-42CE-859D-D4CDAE833D7D}"/>
</file>

<file path=customXml/itemProps2.xml><?xml version="1.0" encoding="utf-8"?>
<ds:datastoreItem xmlns:ds="http://schemas.openxmlformats.org/officeDocument/2006/customXml" ds:itemID="{D75FE0F6-2F4A-4E33-A903-E6222B1CBFA4}"/>
</file>

<file path=customXml/itemProps3.xml><?xml version="1.0" encoding="utf-8"?>
<ds:datastoreItem xmlns:ds="http://schemas.openxmlformats.org/officeDocument/2006/customXml" ds:itemID="{919C253F-BC9F-45AA-A837-344DAE09C288}"/>
</file>

<file path=customXml/itemProps4.xml><?xml version="1.0" encoding="utf-8"?>
<ds:datastoreItem xmlns:ds="http://schemas.openxmlformats.org/officeDocument/2006/customXml" ds:itemID="{48EA14BB-C28E-42EE-AE60-74F615A3ADA6}"/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587</Words>
  <Application>Microsoft Office PowerPoint</Application>
  <PresentationFormat>Произвольный</PresentationFormat>
  <Paragraphs>95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Тема 8. «Первая медицинская помощь при массовых поражениях»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8. «Первая медицинская помощь при массовых поражениях»</dc:title>
  <dc:creator>Dmitry Shevchenko</dc:creator>
  <cp:lastModifiedBy>Валя</cp:lastModifiedBy>
  <cp:revision>35</cp:revision>
  <dcterms:created xsi:type="dcterms:W3CDTF">2016-04-10T07:40:31Z</dcterms:created>
  <dcterms:modified xsi:type="dcterms:W3CDTF">2020-05-17T12:51:59Z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0x010100E23D157FCDDD7C4699D79C50E3755AEC</vt:lpwstr>
  </property>
  <property fmtid="{D5CDD505-2E9C-101B-9397-08002B2CF9AE}" pid="3" name="_dlc_DocIdItemGuid">
    <vt:lpwstr>d7e03cbf-c1bd-4a1a-ab06-3290137e2d1b</vt:lpwstr>
  </property>
</Properties>
</file>