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showNarration="1" useTimings="0">
    <p:present/>
    <p:sldAll/>
    <p:penClr>
      <a:schemeClr val="tx1"/>
    </p:penClr>
  </p:showPr>
  <p:clrMru>
    <a:srgbClr val="BABCB1"/>
    <a:srgbClr val="CEDA9D"/>
    <a:srgbClr val="999933"/>
    <a:srgbClr val="9DA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1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92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3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96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1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9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3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6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7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80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4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81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8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7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7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9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4DF0-ADA8-4956-A4B9-C39305ED3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5FF2-44C9-423E-B344-448DEA393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2D0A3-D495-4389-B802-776595ED3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776E3-20E8-44C1-96D3-6C53B57F9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E925-BA96-4437-9AD8-684AD5509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045D8-4BE5-4EDB-99D3-7C320C7B2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13C64-0FB2-4349-9FF1-121A3FF20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F561C-83D0-452E-9F87-273676AC5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83CC-5C51-4653-9EC9-876868E1A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A1764-B5E2-4FAC-8972-B134D4EBA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447A-A1D9-443A-829F-57A8FF88F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77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3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6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9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79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8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84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5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035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ED0702B-8595-4C39-88EF-514A9482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5762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Безопасное лето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en-US" sz="4000" b="1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341438"/>
            <a:ext cx="6048375" cy="460851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0" smtClean="0"/>
              <a:t>Правила дорожного движения</a:t>
            </a:r>
            <a:r>
              <a:rPr lang="ru-RU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Правила дорожного движения существуют не только для водителей транспортных средств, но и для пешеходов. 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1. </a:t>
            </a:r>
            <a:r>
              <a:rPr lang="ru-RU" sz="1800" smtClean="0"/>
              <a:t>Перед тем как выйти на проезжую часть, остановись и скажи себе: «Будь осторожен!».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2.</a:t>
            </a:r>
            <a:r>
              <a:rPr lang="ru-RU" sz="1800" smtClean="0"/>
              <a:t> Никогда не выбегай на дорогу перед приближающимся автомобилем: водитель не может остановить машину сразу.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3.</a:t>
            </a:r>
            <a:r>
              <a:rPr lang="ru-RU" sz="1800" smtClean="0"/>
              <a:t> Перед тем как выйти на проезжую часть, убедись, что слева, справа и сзади, если это перекресток, нет приближающегося транспорта.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4. </a:t>
            </a:r>
            <a:r>
              <a:rPr lang="ru-RU" sz="1800" smtClean="0"/>
              <a:t>Выйдя из автобуса, троллейбуса и трамвая, не обходи его спереди или сзади – подожди, пока он отъедет. Найди пешеходный переход, а если поблизости его нет, осмотрись по сторонам и при отсутствии машин переходи дорогу. 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5.</a:t>
            </a:r>
            <a:r>
              <a:rPr lang="ru-RU" sz="1800" smtClean="0"/>
              <a:t> Не выезжай на улицы и дороги на роликовых коньках, велосипеде, самокате, санках.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6.</a:t>
            </a:r>
            <a:r>
              <a:rPr lang="ru-RU" sz="1800" smtClean="0"/>
              <a:t> Не играй в мяч и другие игры рядом с проезжей частью. Для игр есть двор, детская площадка или стадион.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7. </a:t>
            </a:r>
            <a:r>
              <a:rPr lang="ru-RU" sz="1800" smtClean="0"/>
              <a:t>Переходи дорогу только поперек, а не наискосок, иначе ты будешь дольше находиться на ней и можешь попасть под машину.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8.</a:t>
            </a:r>
            <a:r>
              <a:rPr lang="ru-RU" sz="1800" smtClean="0"/>
              <a:t> Никогда не спеши, знай, что бежать по дороге нельзя.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9.</a:t>
            </a:r>
            <a:r>
              <a:rPr lang="ru-RU" sz="1800" smtClean="0"/>
              <a:t> Когда выходишь с другими детьми на проезжую часть, не болтай, сосредоточься и скажи себе и ребятам: «Будьте осторожны».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i="0" smtClean="0"/>
              <a:t>Правила дорожного движения  для велосипедистов</a:t>
            </a:r>
            <a:r>
              <a:rPr lang="ru-RU" sz="400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6046788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    </a:t>
            </a:r>
            <a:r>
              <a:rPr lang="ru-RU" sz="2000" b="1" i="1" u="sng" smtClean="0"/>
              <a:t>Технические требования</a:t>
            </a:r>
            <a:endParaRPr lang="ru-RU" sz="20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Велосипед должен иметь исправные тормоз, руль и звуковой сигнал, быть оборудован спереди световозвращателем и фонарем или фарой (для движения в темное время суток и в условиях недостаточной видимости) белого цвета, сзади – световозвращателем или фонарем красного цвета, а с каждой боковой стороны — световозвращателем оранжевого или красного цвета.</a:t>
            </a:r>
            <a:endParaRPr lang="ru-RU" sz="2000" b="1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    </a:t>
            </a:r>
            <a:r>
              <a:rPr lang="ru-RU" sz="2000" b="1" i="1" u="sng" smtClean="0"/>
              <a:t>Движение</a:t>
            </a:r>
            <a:endParaRPr lang="ru-RU" sz="20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Велосипеды должны двигаться по велосипедной дорожке, а при ее отсутствии – по крайней правой полосе проезжей части в один ряд возможно правее. Допускается движение по обочине, если это не создает помех пешеходам. Движение велосипедов (как и любых других транспортных средств) по тротуарам запрещено.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196975"/>
            <a:ext cx="18923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0"/>
            <a:ext cx="7772400" cy="48244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b="1" i="1" smtClean="0"/>
              <a:t>Водителям велосипеда запрещается: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1800" smtClean="0"/>
              <a:t>   ездить, не держась за руль хотя бы одной рукой;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1800" smtClean="0"/>
              <a:t>   перевозить груз, который выступает более чем на 0,5 м по длине или ширине за габариты, или груз, мешающий управлению;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1800" smtClean="0"/>
              <a:t>    двигаться по дороге при наличии рядом велосипедной дорожки;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1800" smtClean="0"/>
              <a:t>    поворачивать налево или разворачиваться на дорогах с трамвайным движением и на дорогах, имеющих более одной полосы для движения в данном направлении (в этом случае нужно слезть с велосипеда и перейти дорогу по пешеходному переходу);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1800" smtClean="0"/>
              <a:t>    двигаться по автомагистралям;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1800" smtClean="0"/>
              <a:t>    двигаться по дороге в темное время суток без включенного переднего белого фонаря. </a:t>
            </a:r>
          </a:p>
          <a:p>
            <a:pPr marL="609600" indent="-609600" eaLnBrk="1" hangingPunct="1">
              <a:buFontTx/>
              <a:buNone/>
            </a:pPr>
            <a:endParaRPr lang="ru-RU" sz="180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508500"/>
            <a:ext cx="3095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561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i="0" smtClean="0"/>
              <a:t>Безопасность при грозе</a:t>
            </a:r>
            <a:br>
              <a:rPr lang="ru-RU" sz="4000" i="0" smtClean="0"/>
            </a:br>
            <a:endParaRPr lang="ru-RU" sz="4000" i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6265863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Для уменьшения вероятности поражения молнией тело человека должно иметь как можно меньший контакт с землей. Наиболее безопасной позой считается следующая: присесть, ступни поставить вместе, опустить голову и грудь на колени и предплечья, руками обхватить колени.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Можно сесть или встать на изоляционный материал: бревно, доску, камень, палатку, спальный мешок, рюкзак.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Не располагайтесь во время грозы рядом с железнодорожным полотном, у водоема, у высотного объекта без молниеотвода.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– Не касайтесь головой, спиной или другими частями тела поверхности скал, стволов деревьев, металлических конструкций.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В зоне относительной безопасности займите сухое место на расстоянии 1,5–2 метра от высоких объектов: дерево, скала, опора ЛЭП.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Не находитесь рядом с включенными электроприборами, проводкой, металлическими предметами, не касайтесь их руками.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Отключите мобильный телефон, снимите с себя металлические предметы.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Обойдите участок земли, куда попала молния, или переждите несколько минут, когда электричество рассеется.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125538"/>
            <a:ext cx="237648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42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0" smtClean="0"/>
              <a:t>Электробезопасность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55435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оставляйте без присмотра включенные электроприборы.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допускайте игр с включенными электроприборами.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пользуйтесь мокрыми и неисправными электроприборами.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берите в руки электроприборы, стоя босыми ногами на полу.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используйте поломанную вилку и розетку.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втыкайте в розетку посторонние предметы: гвозди, ножницы, спицы, провода.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занимайтесь ремонтом электрооборудования и приборов. Об их поломке сообщите родителям. Эту работу должен выполнять специалист.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вытаскивайте вилку из штепсельной розетки, дергая за питающий электропровод.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подходите к торчащим, лежащим на земле, висящим электропроводам.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перемещайте электроприборы и не производите их влажную уборку, не отключив от электросети.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В случае возгорания электроприбора его следует обесточить и накрыть плотной тканью для прекращения доступа кислорода в зону горения. Нельзя тушить водой горящие электроприборы, которые находятся под напряжением. Если пожар не удалось потушить, то необходимо немедленно вызвать пожарных.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судите об отсутствии электрического тока по тому, что не включаются бытовые электроприборы или не горит лампочка.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допускайте халатности и небрежности при обращении с электричеством.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143000"/>
            <a:ext cx="280828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6334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0" smtClean="0"/>
              <a:t>Безопасность при встрече с собакой</a:t>
            </a:r>
            <a:br>
              <a:rPr lang="ru-RU" sz="3600" b="1" i="0" smtClean="0"/>
            </a:br>
            <a:endParaRPr lang="ru-RU" sz="3600" b="1" i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761037" cy="5473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Чтобы избежать нападения и укусов собаки, необходимо соблюдать следующие правила: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приближаться к собаке, у которой нет намордника, лучше обойти ее стороной.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тревожить собаку во время приема пищи и сна.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– Не прикасаться к чужой собаке, не пытаться брать ее на руки, не кормить.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подходить к собаке сзади, не прикасаться к ней неожиданно.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приближаться к собаке, которая находится на привязи (цепи).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Держаться при неожиданном появлении собаки уверенно, без страха. Если вы боитесь собаки, то она набросится на вас. Если вы не боитесь ее, то она будет только рычать и скалить зубы. Нужно быть спокойным.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проявлять активных и агрессивных действий по отношению к хозяину собаки.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Никогда не убегать от собаки.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замахиваться на собаку рукой, палкой, другим предметом, не дразнить собаку.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трогать щенков.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Уступать дорогу собаке и ее хозяину в узком коридоре, проходе, лифте.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– Не смотреть пристально в глаза собаке, не улыбаться, не показывать зубы.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557338"/>
            <a:ext cx="23034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6334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0" smtClean="0"/>
              <a:t>Безопасность на переменах</a:t>
            </a:r>
            <a:br>
              <a:rPr lang="ru-RU" sz="4000" b="1" i="0" smtClean="0"/>
            </a:br>
            <a:endParaRPr lang="ru-RU" sz="4000" b="1" i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83247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 Не нарушать дисциплину.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Быть внимательным и осторожным при передвижении по лестницам, кафельному, асфальтовому и ледовому покрытию. Даже незначительное падение на таком твердом покрытии может привести к серьезной травме.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Не бросать друг в друга камни, палки и другие предметы. Такие действия могут привести к потере зрения, травмам лица, головы и внутренних органов.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Не лазать по деревьям, заборам, крышам зданий. При нахождении на высоте достаточно одного неловкого движения, чтобы произошло падение, которое может привести к ушибам, ссадинам, переломам, черепно-мозговой травме, гибели упавшего.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Не применять самодельных и покупных пиротехнических изделий и каких-либо взрывных устройств. По статистике, именно эти «шалости» являются главной причиной потери зрения школьниками.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Не подходить близко к котлованам, траншеям, открытым люкам, ямам.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Не дразнить животных, оказавшихся на территории школьного двора.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– Не провоцировать конфликты с окружающими, не участвовать в них.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 – Избегать опасностей, прогнозировать их развитие и выживать в них.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628775"/>
            <a:ext cx="25209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Помни: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>
                <a:solidFill>
                  <a:schemeClr val="accent2"/>
                </a:solidFill>
              </a:rPr>
              <a:t> </a:t>
            </a:r>
            <a:r>
              <a:rPr lang="ru-RU" sz="6000" smtClean="0">
                <a:solidFill>
                  <a:schemeClr val="accent2"/>
                </a:solidFill>
              </a:rPr>
              <a:t>Твоя безопасность – в твоих руках.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Если ты заблудился в лесу 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4608513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Отправляясь в лес за грибами, на прогулку или в поход, люди часто не задумываются о своей безопасности. Ежегодно спасательные службы регистрируют сотни случаев, когда люди теряются в лесу. </a:t>
            </a:r>
            <a:br>
              <a:rPr lang="ru-RU" sz="1800" smtClean="0"/>
            </a:br>
            <a:r>
              <a:rPr lang="ru-RU" sz="1800" smtClean="0"/>
              <a:t>Благоприятный исход подобных происшествий зависит от многих факторов: физического и психологического состояния, запасов пищи и воды, умения ориентироваться на местности, эффективности снаряжения и т.д. Известно немало случаев, когда люди, отправившись в лес и не имея достаточного опыта и знаний местных условий, легко сбивались с дороги и, потеряв ориентировку, оказывались в бедственном положении. </a:t>
            </a:r>
            <a:endParaRPr lang="en-US" sz="180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16113"/>
            <a:ext cx="3816350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849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smtClean="0"/>
              <a:t>Как же должен вести себя человек, заблудившийся в лесу?</a:t>
            </a:r>
            <a:r>
              <a:rPr lang="ru-RU" sz="4000" smtClean="0"/>
              <a:t> </a:t>
            </a:r>
            <a:endParaRPr 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Прекратить движение и попытаться восстановить ориентировку с помощью компаса или пользуясь различными природными признаками;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организовать временную стоянку на сухом месте, чтобы успокоиться и продумать дальнейшие действия;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если «прогулка» затянулась, следует поискать пищу вокруг себя;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попытаться обозначить свое местонахождение поисковым группам (солнечный зайчик, сигнальный флаг, электрический фонарик, костер);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если вы решили не дожидаться помощи спасателей и отправились в путь, оставляйте метки по ходу своего движения. Помните, часто поставленные метки облегчают поиск спасателям;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ориентируйтесь по звукам: гудкам, стуку колес поезда, сигналу автомобиля, лаю собак;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если идти вниз по течению реки, ручья, можно выйти к морю, а там – и к жилью.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   Помните, что отчаяние – плохой помощник.</a:t>
            </a:r>
            <a:r>
              <a:rPr lang="ru-RU" smtClean="0"/>
              <a:t> Никогда не опускайте рук. Ваша задача – как можно дольше продержаться до прихода помощи. Не сомневайтесь – вас обязательно найдут! </a:t>
            </a:r>
            <a:endParaRPr lang="en-US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924175"/>
            <a:ext cx="48482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52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0" smtClean="0"/>
              <a:t>Пожар в лесу</a:t>
            </a:r>
            <a:r>
              <a:rPr lang="ru-RU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4681538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Когда вокруг все горит – это страшно. Тем более страшно, когда пожар происходит в лесу, на торфяниках, в степи или тундре, охватывая огромные площади.</a:t>
            </a:r>
            <a:br>
              <a:rPr lang="ru-RU" sz="2000" smtClean="0"/>
            </a:br>
            <a:r>
              <a:rPr lang="ru-RU" sz="2000" smtClean="0"/>
              <a:t>Непотушенный костер, горящая спичка, брошенная на сухую подстилку из листьев или в торф, могут стать причиной пожара. Причем очаг возникновения пожара может оказаться за десятки и сотни километров от жилья, а его масштабы становятся ясными тогда, когда горят уже огромные площади тайги или тундры. Дым от таких пожаров (особенно в условиях открытой местности) переносится ветром на десятки километров.</a:t>
            </a:r>
            <a:r>
              <a:rPr lang="ru-RU" sz="1800" smtClean="0"/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125538"/>
            <a:ext cx="36004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С целью недопущения пожаров в природной среде запрещается:</a:t>
            </a:r>
            <a:r>
              <a:rPr lang="ru-RU" sz="40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90700"/>
            <a:ext cx="7772400" cy="4662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Бросать в лесу горящие спички, окурки, тлеющие тряпки.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Разводить костер в густых зарослях и хвойном молодняке, под низко свисающими кронами деревьев, рядом со складами древесины, торфа, в непосредственной близости от созревших сельхозкультур.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Оставлять в лесу самовозгораемый материал: тряпку и ветошь, пропитанные маслом, бензином, стеклянную посуду, которая в солнечную погоду может сфокусировать солнечный луч и воспламенить сухую растительность.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Выжигать сухую траву на лесных полянах, в садах, на полях, под деревьями.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Поджигать камыш.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Разводить костер в ветреную погоду и оставлять его без присмотра.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Оставлять костер горящим после покидания стоянки.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356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При обнаружении природного пожара постарайтесь ликвидировать очаг возгорания собственными силами; если это не удалось сделать, быстро покиньте опасную зону.</a:t>
            </a:r>
            <a:br>
              <a:rPr lang="ru-RU" sz="2400" smtClean="0"/>
            </a:br>
            <a:r>
              <a:rPr lang="ru-RU" sz="2400" smtClean="0"/>
              <a:t>Обязательно сообщите о месте пожара в лесную охрану, администрацию, полицию, спасателям.</a:t>
            </a:r>
            <a:br>
              <a:rPr lang="ru-RU" sz="2400" smtClean="0"/>
            </a:br>
            <a:r>
              <a:rPr lang="ru-RU" sz="2400" smtClean="0"/>
              <a:t>Выходить нужно на дорогу, широкую просеку, опушку леса, к водоему. Двигаться следует перпендикулярно к направлению распространения огня. Если обстоятельства мешают вам уйти от огня, войдите в водоем или укройтесь на открытой поляне, накрывшись мокрой одеждой. Дышать нужно воздухом возле земли (он менее задымлен), прикрывая рот и нос марлевой повязкой или мокрой тряпкой.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Безопасность на воде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3887787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Как известно, купание не только доставляют удовольствие, но и служит хорошим средством закаливания организма. Но необходимо помнить, что небрежность, лихачество, излишняя шалость на воде нередко приводят к беде. Из-за несоблюдения техники безопасности в водоемах ежегодно гибнут тысячи людей.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916113"/>
            <a:ext cx="38877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242888"/>
            <a:ext cx="7772400" cy="1052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i="0" smtClean="0"/>
              <a:t>Правила безопасного поведения на воде:</a:t>
            </a:r>
            <a:r>
              <a:rPr lang="ru-RU" sz="400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13787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купаться и загорать лучше на оборудованном пляже;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если вы не умеете плавать, не следует заходить в воду выше пояса;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находится в воде не более 15–20 минут, при переохлаждении могут возникнуть судороги;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Нельзя входить в воду или нырять после длительного пребывания на солнце, сразу после приема пищи, в состоянии утомления;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нельзя нырять с мостов, пристаней даже в тех местах, где ныряли прошлым летом, так как за год мог понизиться уровень воды или было что-то брошено в воду;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прыгать с берега в незнакомых местах категорически запрещается;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нельзя заплывать за буйки, так как они ограничивают акваторию с проверенным дном – там нет водоворотов;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если вы оказались в водовороте, не теряйтесь, наберите больше воздуха в легкие и погрузитесь на глубину, сделав сильный рывок в сторону, всплывите на поверхность воды;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нельзя заплывать далеко, так как можно не рассчитать своих сил, чтобы вернуться к берегу;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если вы почувствовали усталость, не стремитесь как можно быстрее доплыть до берега, «отдохните» на воде, лежа на спине или спокойно расправив руки и ноги, закрыть глаза, лечь головой на воду и расслабиться;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опасно подныривать друг под друга, хватать за ноги, пугать, сталкивать в воду и заводить на глубину не умеющих плавать;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если вас захватило сильное течение, не стоит пытаться бороться с ним, надо плыть вниз по течению под углом, приближаясь к берегу;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опасно купаться в воде ниже +17–19 градусов;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не следует купаться в шторм и в грозу;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не следует купаться ночью.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«Берег моря»">
  <a:themeElements>
    <a:clrScheme name="Шаблон «Берег моря»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Шаблон «Берег моря»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«Берег моря»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«Берег моря»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«Берег моря»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3D157FCDDD7C4699D79C50E3755AEC" ma:contentTypeVersion="2" ma:contentTypeDescription="Создание документа." ma:contentTypeScope="" ma:versionID="4ae031b9fb119beb936c3baa3cf98c46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0f1a79fbf3b54a4e7e1fbdad297d0f0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T4CTUPCNHN5M-1247183403-1791</_dlc_DocId>
    <_dlc_DocIdUrl xmlns="c71519f2-859d-46c1-a1b6-2941efed936d">
      <Url>http://xn--44-6kcadhwnl3cfdx.xn--p1ai/chuhloma/Ved/1/obrasovanie/distanzionnoe/_layouts/15/DocIdRedir.aspx?ID=T4CTUPCNHN5M-1247183403-1791</Url>
      <Description>T4CTUPCNHN5M-1247183403-1791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C82280A-27CE-4BDD-B945-B73AA83BE1C8}"/>
</file>

<file path=customXml/itemProps2.xml><?xml version="1.0" encoding="utf-8"?>
<ds:datastoreItem xmlns:ds="http://schemas.openxmlformats.org/officeDocument/2006/customXml" ds:itemID="{7F0D7150-A860-4330-90E6-590CAC6CF35B}"/>
</file>

<file path=customXml/itemProps3.xml><?xml version="1.0" encoding="utf-8"?>
<ds:datastoreItem xmlns:ds="http://schemas.openxmlformats.org/officeDocument/2006/customXml" ds:itemID="{762C39AD-DA65-4013-90E8-CC9BF91754CD}"/>
</file>

<file path=customXml/itemProps4.xml><?xml version="1.0" encoding="utf-8"?>
<ds:datastoreItem xmlns:ds="http://schemas.openxmlformats.org/officeDocument/2006/customXml" ds:itemID="{349139EF-6CAA-4926-9AC4-7FA5DC10E921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«Берег моря»</Template>
  <TotalTime>116</TotalTime>
  <Words>1202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Calibri</vt:lpstr>
      <vt:lpstr>Шаблон «Берег моря»</vt:lpstr>
      <vt:lpstr>Безопасное лето </vt:lpstr>
      <vt:lpstr>Если ты заблудился в лесу </vt:lpstr>
      <vt:lpstr>Как же должен вести себя человек, заблудившийся в лесу? </vt:lpstr>
      <vt:lpstr>Слайд 4</vt:lpstr>
      <vt:lpstr>Пожар в лесу </vt:lpstr>
      <vt:lpstr>С целью недопущения пожаров в природной среде запрещается: </vt:lpstr>
      <vt:lpstr>Слайд 7</vt:lpstr>
      <vt:lpstr>Безопасность на воде </vt:lpstr>
      <vt:lpstr>Правила безопасного поведения на воде: </vt:lpstr>
      <vt:lpstr>Правила дорожного движения </vt:lpstr>
      <vt:lpstr>Правила дорожного движения  для велосипедистов </vt:lpstr>
      <vt:lpstr>Слайд 12</vt:lpstr>
      <vt:lpstr>Безопасность при грозе </vt:lpstr>
      <vt:lpstr>Электробезопасность </vt:lpstr>
      <vt:lpstr>Безопасность при встрече с собакой </vt:lpstr>
      <vt:lpstr>Безопасность на переменах </vt:lpstr>
      <vt:lpstr>Помни: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Mr. Smith</dc:creator>
  <cp:lastModifiedBy>Гимназия 20</cp:lastModifiedBy>
  <cp:revision>8</cp:revision>
  <dcterms:created xsi:type="dcterms:W3CDTF">2008-01-06T10:18:49Z</dcterms:created>
  <dcterms:modified xsi:type="dcterms:W3CDTF">2017-06-21T09:29:12Z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TC010690671049</vt:lpwstr>
  </property>
  <property fmtid="{D5CDD505-2E9C-101B-9397-08002B2CF9AE}" pid="3" name="ContentTypeId">
    <vt:lpwstr>0x010100E23D157FCDDD7C4699D79C50E3755AEC</vt:lpwstr>
  </property>
  <property fmtid="{D5CDD505-2E9C-101B-9397-08002B2CF9AE}" pid="4" name="_dlc_DocIdItemGuid">
    <vt:lpwstr>5c71f140-a914-4412-8240-a8a35c3ae8fd</vt:lpwstr>
  </property>
</Properties>
</file>