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1" r:id="rId6"/>
    <p:sldId id="262" r:id="rId7"/>
    <p:sldId id="259" r:id="rId8"/>
    <p:sldId id="263" r:id="rId9"/>
    <p:sldId id="260" r:id="rId10"/>
    <p:sldId id="264" r:id="rId11"/>
    <p:sldId id="265" r:id="rId12"/>
    <p:sldId id="266" r:id="rId13"/>
    <p:sldId id="267" r:id="rId14"/>
    <p:sldId id="268" r:id="rId15"/>
    <p:sldId id="269" r:id="rId16"/>
    <p:sldId id="258" r:id="rId1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87DA1"/>
    <a:srgbClr val="FC5CAC"/>
    <a:srgbClr val="CFA973"/>
    <a:srgbClr val="EBABC6"/>
    <a:srgbClr val="D383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6433" autoAdjust="0"/>
  </p:normalViewPr>
  <p:slideViewPr>
    <p:cSldViewPr snapToGrid="0">
      <p:cViewPr>
        <p:scale>
          <a:sx n="81" d="100"/>
          <a:sy n="81" d="100"/>
        </p:scale>
        <p:origin x="-258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610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2731A-4716-4A20-99A4-F9BA6CAF33D5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F1920-C435-48D6-BD57-0116385CE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7580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A60BE7-38BA-4BAE-B236-3C6EB12E06B7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324C99-3CAC-4108-BC3C-DCD7D0436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1093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A2116C-B416-49CE-BCFF-8995F6CFDAB0}" type="slidenum">
              <a:rPr 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517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E174-B9A8-4FDF-B12F-032B2ED0ED26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1B5C-BD49-473B-8251-721052041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489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E174-B9A8-4FDF-B12F-032B2ED0ED26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1B5C-BD49-473B-8251-721052041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09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95400" y="2557463"/>
            <a:ext cx="9601200" cy="3317875"/>
          </a:xfrm>
        </p:spPr>
        <p:txBody>
          <a:bodyPr/>
          <a:lstStyle>
            <a:lvl1pPr marL="0" indent="0" algn="ctr" fontAlgn="auto">
              <a:buFont typeface="Arial"/>
              <a:buNone/>
              <a:defRPr sz="16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BE5B6-FA3B-4CE0-B539-2AF08C7EE863}" type="datetimeFigureOut">
              <a:rPr lang="en-US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794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E174-B9A8-4FDF-B12F-032B2ED0ED26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1B5C-BD49-473B-8251-721052041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2378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E174-B9A8-4FDF-B12F-032B2ED0ED26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1B5C-BD49-473B-8251-721052041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61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E174-B9A8-4FDF-B12F-032B2ED0ED26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1B5C-BD49-473B-8251-721052041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178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E174-B9A8-4FDF-B12F-032B2ED0ED26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1B5C-BD49-473B-8251-721052041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118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E174-B9A8-4FDF-B12F-032B2ED0ED26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1B5C-BD49-473B-8251-721052041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158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E174-B9A8-4FDF-B12F-032B2ED0ED26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1B5C-BD49-473B-8251-721052041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540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E174-B9A8-4FDF-B12F-032B2ED0ED26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1B5C-BD49-473B-8251-721052041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769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E174-B9A8-4FDF-B12F-032B2ED0ED26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1B5C-BD49-473B-8251-721052041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649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2667002" y="-2667000"/>
            <a:ext cx="6857998" cy="121920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71" y="4909638"/>
            <a:ext cx="1502653" cy="17316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artisticCrisscrossEtching trans="32000" pressure="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95794">
            <a:off x="877381" y="353512"/>
            <a:ext cx="11025277" cy="6064767"/>
          </a:xfrm>
          <a:prstGeom prst="rect">
            <a:avLst/>
          </a:prstGeom>
          <a:effectLst>
            <a:softEdge rad="9017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2E174-B9A8-4FDF-B12F-032B2ED0ED26}" type="datetimeFigureOut">
              <a:rPr lang="ru-RU" smtClean="0"/>
              <a:pPr/>
              <a:t>12.05.2020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31B5C-BD49-473B-8251-7210520410A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17898" y="6181696"/>
            <a:ext cx="476250" cy="4762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98808" y="2667876"/>
            <a:ext cx="565310" cy="56531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545402" y="4461504"/>
            <a:ext cx="570743" cy="5707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407351">
            <a:off x="10829502" y="5201697"/>
            <a:ext cx="565310" cy="56531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157949" flipH="1">
            <a:off x="11402608" y="5091295"/>
            <a:ext cx="570743" cy="5707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891402" y="5522950"/>
            <a:ext cx="1308026" cy="1308026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 userDrawn="1"/>
        </p:nvSpPr>
        <p:spPr bwMode="auto">
          <a:xfrm>
            <a:off x="10632558" y="6441278"/>
            <a:ext cx="15486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ru-RU" sz="1800" i="1" dirty="0" smtClean="0">
                <a:solidFill>
                  <a:srgbClr val="C00000"/>
                </a:solidFill>
                <a:latin typeface="Bickham Script Two" panose="03000207080000090004" pitchFamily="66" charset="0"/>
                <a:cs typeface="AngsanaUPC" panose="02020603050405020304" pitchFamily="18" charset="-34"/>
              </a:rPr>
              <a:t>В. Полшкова</a:t>
            </a:r>
            <a:r>
              <a:rPr lang="en-US" sz="1800" i="1" dirty="0" smtClean="0">
                <a:solidFill>
                  <a:srgbClr val="C00000"/>
                </a:solidFill>
                <a:latin typeface="Bickham Script Two" panose="03000207080000090004" pitchFamily="66" charset="0"/>
                <a:cs typeface="AngsanaUPC" panose="02020603050405020304" pitchFamily="18" charset="-34"/>
              </a:rPr>
              <a:t> </a:t>
            </a:r>
            <a:endParaRPr lang="ru-RU" sz="1800" i="1" dirty="0" smtClean="0">
              <a:solidFill>
                <a:srgbClr val="C00000"/>
              </a:solidFill>
              <a:latin typeface="Bickham Script Two" panose="03000207080000090004" pitchFamily="66" charset="0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19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4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</a:ln>
        </p:spPr>
        <p:txBody>
          <a:bodyPr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r>
              <a:rPr lang="ru-RU" dirty="0" smtClean="0">
                <a:ln>
                  <a:noFill/>
                </a:ln>
                <a:solidFill>
                  <a:srgbClr val="FC5CAC"/>
                </a:solidFill>
                <a:effectLst>
                  <a:glow rad="139700">
                    <a:srgbClr val="EBABC6">
                      <a:alpha val="40000"/>
                    </a:srgbClr>
                  </a:glow>
                  <a:outerShdw blurRad="50800" dist="38100" algn="l" rotWithShape="0">
                    <a:srgbClr val="CFA973">
                      <a:alpha val="40000"/>
                    </a:srgbClr>
                  </a:outerShdw>
                </a:effectLst>
              </a:rPr>
              <a:t>Балет </a:t>
            </a:r>
            <a:br>
              <a:rPr lang="ru-RU" dirty="0" smtClean="0">
                <a:ln>
                  <a:noFill/>
                </a:ln>
                <a:solidFill>
                  <a:srgbClr val="FC5CAC"/>
                </a:solidFill>
                <a:effectLst>
                  <a:glow rad="139700">
                    <a:srgbClr val="EBABC6">
                      <a:alpha val="40000"/>
                    </a:srgbClr>
                  </a:glow>
                  <a:outerShdw blurRad="50800" dist="38100" algn="l" rotWithShape="0">
                    <a:srgbClr val="CFA973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>
                  <a:noFill/>
                </a:ln>
                <a:solidFill>
                  <a:srgbClr val="FC5CAC"/>
                </a:solidFill>
                <a:effectLst>
                  <a:glow rad="139700">
                    <a:srgbClr val="EBABC6">
                      <a:alpha val="40000"/>
                    </a:srgbClr>
                  </a:glow>
                  <a:outerShdw blurRad="50800" dist="38100" algn="l" rotWithShape="0">
                    <a:srgbClr val="CFA973">
                      <a:alpha val="40000"/>
                    </a:srgbClr>
                  </a:outerShdw>
                </a:effectLst>
              </a:rPr>
              <a:t>Единство музыки и танца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13 мая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D87DA1"/>
                </a:solidFill>
              </a:rPr>
              <a:t>Балет в России</a:t>
            </a:r>
            <a:endParaRPr lang="ru-RU" sz="5400" b="1" dirty="0">
              <a:solidFill>
                <a:srgbClr val="D87DA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4410"/>
            <a:ext cx="10515600" cy="488255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D87DA1"/>
                </a:solidFill>
              </a:rPr>
              <a:t>Первый балетный спектакль в России состоялся 8 февраля 1673 г. При дворе царя Алексея Михайловича в подмосковном селе </a:t>
            </a:r>
            <a:r>
              <a:rPr lang="ru-RU" sz="2000" b="1" dirty="0" err="1" smtClean="0">
                <a:solidFill>
                  <a:srgbClr val="D87DA1"/>
                </a:solidFill>
              </a:rPr>
              <a:t>Приображенское</a:t>
            </a:r>
            <a:r>
              <a:rPr lang="ru-RU" sz="2000" b="1" dirty="0" smtClean="0">
                <a:solidFill>
                  <a:srgbClr val="D87DA1"/>
                </a:solidFill>
              </a:rPr>
              <a:t>. Национальное своеобразие русского балета начало формироваться в начале </a:t>
            </a:r>
            <a:r>
              <a:rPr lang="en-US" sz="2000" b="1" dirty="0" smtClean="0">
                <a:solidFill>
                  <a:srgbClr val="D87DA1"/>
                </a:solidFill>
              </a:rPr>
              <a:t>XIX</a:t>
            </a:r>
            <a:r>
              <a:rPr lang="ru-RU" sz="2000" b="1" dirty="0" smtClean="0">
                <a:solidFill>
                  <a:srgbClr val="D87DA1"/>
                </a:solidFill>
              </a:rPr>
              <a:t> века благодаря деятельности французского балетмейстера </a:t>
            </a:r>
            <a:r>
              <a:rPr lang="ru-RU" sz="2000" b="1" dirty="0" err="1" smtClean="0">
                <a:solidFill>
                  <a:srgbClr val="D87DA1"/>
                </a:solidFill>
              </a:rPr>
              <a:t>Ш.Дидло</a:t>
            </a:r>
            <a:r>
              <a:rPr lang="ru-RU" sz="2000" b="1" dirty="0" smtClean="0">
                <a:solidFill>
                  <a:srgbClr val="D87DA1"/>
                </a:solidFill>
              </a:rPr>
              <a:t>. </a:t>
            </a:r>
            <a:r>
              <a:rPr lang="ru-RU" sz="2000" b="1" dirty="0" err="1" smtClean="0">
                <a:solidFill>
                  <a:srgbClr val="D87DA1"/>
                </a:solidFill>
              </a:rPr>
              <a:t>Дидло</a:t>
            </a:r>
            <a:r>
              <a:rPr lang="ru-RU" sz="2000" b="1" dirty="0" smtClean="0">
                <a:solidFill>
                  <a:srgbClr val="D87DA1"/>
                </a:solidFill>
              </a:rPr>
              <a:t> усиливает роль кордебалета, утверждает приоритет женского танца.</a:t>
            </a:r>
            <a:endParaRPr lang="ru-RU" sz="2000" b="1" dirty="0">
              <a:solidFill>
                <a:srgbClr val="D87DA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59440" y="2782218"/>
            <a:ext cx="2929433" cy="36709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43553" y="2760460"/>
            <a:ext cx="2679865" cy="3692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86051" y="2782218"/>
            <a:ext cx="2480384" cy="36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0265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D87DA1"/>
                </a:solidFill>
              </a:rPr>
              <a:t>Балетные спектакли</a:t>
            </a:r>
            <a:endParaRPr lang="ru-RU" b="1" dirty="0">
              <a:solidFill>
                <a:srgbClr val="D87DA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8161"/>
            <a:ext cx="10515600" cy="485880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D87DA1"/>
                </a:solidFill>
              </a:rPr>
              <a:t>Читая программу балетного спектакля, зрители могут встретиться с такими французскими словами, как па-де-де (танец вдвоём), па-де-труа (танец втроём), гран-па (большой танец), Так называют отдельные номера балета. А красивым итальянским словом </a:t>
            </a:r>
            <a:r>
              <a:rPr lang="ru-RU" sz="2400" b="1" i="1" u="sng" dirty="0" smtClean="0">
                <a:solidFill>
                  <a:srgbClr val="D87DA1"/>
                </a:solidFill>
              </a:rPr>
              <a:t>адажио, </a:t>
            </a:r>
            <a:r>
              <a:rPr lang="ru-RU" sz="1800" b="1" dirty="0" smtClean="0">
                <a:solidFill>
                  <a:srgbClr val="D87DA1"/>
                </a:solidFill>
              </a:rPr>
              <a:t>называющим темп музыки, в балете называют медленный лирический танец главных героев.</a:t>
            </a:r>
            <a:endParaRPr lang="ru-RU" sz="1800" b="1" dirty="0">
              <a:solidFill>
                <a:srgbClr val="D87DA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55717" y="2643724"/>
            <a:ext cx="4816217" cy="32108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26428" y="2643724"/>
            <a:ext cx="4808519" cy="320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0040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D87DA1"/>
                </a:solidFill>
              </a:rPr>
              <a:t>Современный балетный спектакль во много отличается от классического. Он может включать в себя ритмопластические танцы, пантомиму, элементы акробатики, светозвуковые эффекты, оригинальные декорации и костюмы. Этого требует новый музыкальный язык современного балета.</a:t>
            </a:r>
            <a:endParaRPr lang="ru-RU" sz="2400" b="1" dirty="0">
              <a:solidFill>
                <a:srgbClr val="D87DA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61371" y="1690688"/>
            <a:ext cx="3697960" cy="25131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35346" y="1690688"/>
            <a:ext cx="4918454" cy="25131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76457" y="4368654"/>
            <a:ext cx="3048000" cy="21640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19961" y="4289921"/>
            <a:ext cx="3479321" cy="232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5633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914400" y="365125"/>
            <a:ext cx="10439400" cy="22960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>
                  <a:noFill/>
                </a:ln>
              </a:rPr>
              <a:t>Домашнее задание:</a:t>
            </a:r>
            <a:br>
              <a:rPr lang="ru-RU" dirty="0" smtClean="0">
                <a:ln>
                  <a:noFill/>
                </a:ln>
              </a:rPr>
            </a:br>
            <a:r>
              <a:rPr lang="ru-RU" dirty="0" smtClean="0"/>
              <a:t>изучить материал, выписать термины в тетрадь, подготовить доклад </a:t>
            </a:r>
            <a:r>
              <a:rPr lang="ru-RU" smtClean="0"/>
              <a:t>по теме: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«Балет в России» </a:t>
            </a:r>
            <a:endParaRPr lang="ru-RU" dirty="0" smtClean="0">
              <a:ln>
                <a:noFill/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6066" y="1690688"/>
            <a:ext cx="10227733" cy="4486275"/>
          </a:xfrm>
          <a:noFill/>
        </p:spPr>
        <p:txBody>
          <a:bodyPr rtlCol="0">
            <a:normAutofit/>
          </a:bodyPr>
          <a:lstStyle/>
          <a:p>
            <a:pPr marL="0" indent="0" algn="ctr">
              <a:buNone/>
            </a:pPr>
            <a:endParaRPr lang="ru-RU" sz="4400" b="1" dirty="0" smtClean="0">
              <a:solidFill>
                <a:srgbClr val="D87DA1"/>
              </a:solidFill>
            </a:endParaRPr>
          </a:p>
          <a:p>
            <a:pPr marL="0" indent="0" algn="ctr">
              <a:buNone/>
            </a:pPr>
            <a:endParaRPr lang="ru-RU" sz="4400" b="1" dirty="0">
              <a:solidFill>
                <a:srgbClr val="D87DA1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D87DA1"/>
                </a:solidFill>
              </a:rPr>
              <a:t>Спасибо за внимание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5" y="104775"/>
            <a:ext cx="9271660" cy="1325563"/>
          </a:xfrm>
        </p:spPr>
        <p:txBody>
          <a:bodyPr>
            <a:noAutofit/>
          </a:bodyPr>
          <a:lstStyle/>
          <a:p>
            <a:r>
              <a:rPr lang="ru-RU" sz="2800" i="1" u="sng" dirty="0" smtClean="0">
                <a:solidFill>
                  <a:srgbClr val="D87DA1"/>
                </a:solidFill>
              </a:rPr>
              <a:t>Балет</a:t>
            </a:r>
            <a:r>
              <a:rPr lang="ru-RU" sz="2800" dirty="0" smtClean="0">
                <a:solidFill>
                  <a:srgbClr val="D87DA1"/>
                </a:solidFill>
              </a:rPr>
              <a:t> (фр. </a:t>
            </a:r>
            <a:r>
              <a:rPr lang="en-US" sz="2800" dirty="0" smtClean="0">
                <a:solidFill>
                  <a:srgbClr val="D87DA1"/>
                </a:solidFill>
              </a:rPr>
              <a:t>Ballet - </a:t>
            </a:r>
            <a:r>
              <a:rPr lang="ru-RU" sz="2800" dirty="0" smtClean="0">
                <a:solidFill>
                  <a:srgbClr val="D87DA1"/>
                </a:solidFill>
              </a:rPr>
              <a:t>танцую) вид сценического искусства, основным выразительным средством которого являются неразрывно связанные между собой музыка и танец</a:t>
            </a:r>
            <a:endParaRPr lang="ru-RU" sz="2800" dirty="0">
              <a:solidFill>
                <a:srgbClr val="D87DA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76650" y="1681163"/>
            <a:ext cx="8791100" cy="439554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671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D87DA1"/>
                </a:solidFill>
              </a:rPr>
              <a:t>Балет возник в эпоху Возрождения в </a:t>
            </a:r>
            <a:r>
              <a:rPr lang="en-US" sz="2400" b="1" dirty="0" smtClean="0">
                <a:solidFill>
                  <a:srgbClr val="D87DA1"/>
                </a:solidFill>
              </a:rPr>
              <a:t>XIV-XV </a:t>
            </a:r>
            <a:r>
              <a:rPr lang="ru-RU" sz="2400" b="1" dirty="0" smtClean="0">
                <a:solidFill>
                  <a:srgbClr val="D87DA1"/>
                </a:solidFill>
              </a:rPr>
              <a:t>вв. в Италии. В это время начинают различать бытовые танцы как часть уклада жизни , предназначенные для развлечения, и сценические танцы.</a:t>
            </a:r>
            <a:endParaRPr lang="ru-RU" sz="2400" b="1" dirty="0">
              <a:solidFill>
                <a:srgbClr val="D87DA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32853" y="1690688"/>
            <a:ext cx="4464722" cy="449995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02353" y="1690689"/>
            <a:ext cx="4663570" cy="4499954"/>
          </a:xfrm>
        </p:spPr>
      </p:pic>
    </p:spTree>
    <p:extLst>
      <p:ext uri="{BB962C8B-B14F-4D97-AF65-F5344CB8AC3E}">
        <p14:creationId xmlns:p14="http://schemas.microsoft.com/office/powerpoint/2010/main" xmlns="" val="888561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ln>
                  <a:noFill/>
                </a:ln>
                <a:solidFill>
                  <a:srgbClr val="D87DA1"/>
                </a:solidFill>
              </a:rPr>
              <a:t>Основными видами танца в балете являются  </a:t>
            </a:r>
            <a:br>
              <a:rPr lang="ru-RU" sz="2400" b="1" dirty="0" smtClean="0">
                <a:ln>
                  <a:noFill/>
                </a:ln>
                <a:solidFill>
                  <a:srgbClr val="D87DA1"/>
                </a:solidFill>
              </a:rPr>
            </a:br>
            <a:r>
              <a:rPr lang="ru-RU" sz="2400" b="1" u="sng" dirty="0" smtClean="0">
                <a:ln>
                  <a:noFill/>
                </a:ln>
                <a:solidFill>
                  <a:srgbClr val="D87DA1"/>
                </a:solidFill>
              </a:rPr>
              <a:t>классический танец </a:t>
            </a:r>
            <a:r>
              <a:rPr lang="ru-RU" sz="2400" b="1" dirty="0" smtClean="0">
                <a:ln>
                  <a:noFill/>
                </a:ln>
                <a:solidFill>
                  <a:srgbClr val="D87DA1"/>
                </a:solidFill>
              </a:rPr>
              <a:t>и </a:t>
            </a:r>
            <a:r>
              <a:rPr lang="ru-RU" sz="2400" b="1" u="sng" dirty="0" smtClean="0">
                <a:ln>
                  <a:noFill/>
                </a:ln>
                <a:solidFill>
                  <a:srgbClr val="D87DA1"/>
                </a:solidFill>
              </a:rPr>
              <a:t>характерный танец. </a:t>
            </a:r>
            <a:br>
              <a:rPr lang="ru-RU" sz="2400" b="1" u="sng" dirty="0" smtClean="0">
                <a:ln>
                  <a:noFill/>
                </a:ln>
                <a:solidFill>
                  <a:srgbClr val="D87DA1"/>
                </a:solidFill>
              </a:rPr>
            </a:br>
            <a:r>
              <a:rPr lang="ru-RU" sz="2400" b="1" dirty="0" smtClean="0">
                <a:solidFill>
                  <a:srgbClr val="D87DA1"/>
                </a:solidFill>
              </a:rPr>
              <a:t>Немаловажную роль здесь играет пантомима, с помощью которой актёры передают чувства героев, их «разговор» между собой, суть происходящего.</a:t>
            </a:r>
            <a:endParaRPr lang="ru-RU" sz="2400" b="1" dirty="0" smtClean="0">
              <a:ln>
                <a:noFill/>
              </a:ln>
              <a:solidFill>
                <a:srgbClr val="D87DA1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87285" y="1900810"/>
            <a:ext cx="8817429" cy="383691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888" y="127802"/>
            <a:ext cx="3932237" cy="1760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D87DA1"/>
                </a:solidFill>
              </a:rPr>
              <a:t>Традиции танца развивались в </a:t>
            </a:r>
            <a:r>
              <a:rPr lang="ru-RU" sz="3600" b="1" dirty="0" smtClean="0">
                <a:solidFill>
                  <a:srgbClr val="D87DA1"/>
                </a:solidFill>
              </a:rPr>
              <a:t/>
            </a:r>
            <a:br>
              <a:rPr lang="ru-RU" sz="3600" b="1" dirty="0" smtClean="0">
                <a:solidFill>
                  <a:srgbClr val="D87DA1"/>
                </a:solidFill>
              </a:rPr>
            </a:br>
            <a:r>
              <a:rPr lang="ru-RU" sz="3600" b="1" dirty="0" smtClean="0">
                <a:solidFill>
                  <a:srgbClr val="D87DA1"/>
                </a:solidFill>
              </a:rPr>
              <a:t>Китае</a:t>
            </a:r>
            <a:r>
              <a:rPr lang="ru-RU" sz="3600" b="1" dirty="0">
                <a:solidFill>
                  <a:srgbClr val="D87DA1"/>
                </a:solidFill>
              </a:rPr>
              <a:t/>
            </a:r>
            <a:br>
              <a:rPr lang="ru-RU" sz="3600" b="1" dirty="0">
                <a:solidFill>
                  <a:srgbClr val="D87DA1"/>
                </a:solidFill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7" y="267841"/>
            <a:ext cx="6172200" cy="54038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D87DA1"/>
                </a:solidFill>
              </a:rPr>
              <a:t> В Индии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D87DA1"/>
              </a:solidFill>
            </a:endParaRPr>
          </a:p>
          <a:p>
            <a:pPr algn="ctr"/>
            <a:endParaRPr lang="ru-RU" sz="2800" b="1" dirty="0">
              <a:solidFill>
                <a:srgbClr val="D87DA1"/>
              </a:solidFill>
            </a:endParaRPr>
          </a:p>
          <a:p>
            <a:pPr algn="ctr"/>
            <a:endParaRPr lang="ru-RU" sz="2800" b="1" dirty="0" smtClean="0">
              <a:solidFill>
                <a:srgbClr val="D87DA1"/>
              </a:solidFill>
            </a:endParaRPr>
          </a:p>
          <a:p>
            <a:pPr algn="ctr"/>
            <a:endParaRPr lang="ru-RU" sz="2800" b="1" dirty="0">
              <a:solidFill>
                <a:srgbClr val="D87DA1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D87DA1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D87DA1"/>
                </a:solidFill>
              </a:rPr>
              <a:t>В Древней Греции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3914" y="1642735"/>
            <a:ext cx="3391314" cy="24620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80615" y="790896"/>
            <a:ext cx="3377343" cy="25330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97040" y="3846391"/>
            <a:ext cx="4476996" cy="24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753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D87DA1"/>
                </a:solidFill>
              </a:rPr>
              <a:t>Придворный балет</a:t>
            </a:r>
            <a:endParaRPr lang="ru-RU" b="1" dirty="0">
              <a:solidFill>
                <a:srgbClr val="D87DA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2535"/>
            <a:ext cx="10515600" cy="4894428"/>
          </a:xfrm>
        </p:spPr>
        <p:txBody>
          <a:bodyPr/>
          <a:lstStyle/>
          <a:p>
            <a:r>
              <a:rPr lang="ru-RU" b="1" dirty="0" smtClean="0">
                <a:solidFill>
                  <a:srgbClr val="D87DA1"/>
                </a:solidFill>
              </a:rPr>
              <a:t>Балет зародился в конце </a:t>
            </a:r>
            <a:r>
              <a:rPr lang="en-US" b="1" dirty="0" smtClean="0">
                <a:solidFill>
                  <a:srgbClr val="D87DA1"/>
                </a:solidFill>
              </a:rPr>
              <a:t>XV</a:t>
            </a:r>
            <a:r>
              <a:rPr lang="ru-RU" b="1" dirty="0" smtClean="0">
                <a:solidFill>
                  <a:srgbClr val="D87DA1"/>
                </a:solidFill>
              </a:rPr>
              <a:t> века в Италии, где князья нанимали профессиональных мастеров танца для постановки пышных зрелищ, чтобы произвести впечатление на знатных гостей. Помимо элементов драмы, эти представления включали величавые танцы, шествия в исполнении придворных дам и кавалеров. Став супругов французского короля, итальянка Екатерина Медичи привезла во Францию и моду на диковинные балеты.</a:t>
            </a:r>
            <a:endParaRPr lang="ru-RU" b="1" dirty="0">
              <a:solidFill>
                <a:srgbClr val="D87DA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67107" y="4069711"/>
            <a:ext cx="1967902" cy="244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2890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9788" y="1009403"/>
            <a:ext cx="10515600" cy="47501"/>
          </a:xfrm>
        </p:spPr>
        <p:txBody>
          <a:bodyPr>
            <a:normAutofit fontScale="90000"/>
          </a:bodyPr>
          <a:lstStyle/>
          <a:p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296883"/>
            <a:ext cx="5157787" cy="220819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D87DA1"/>
                </a:solidFill>
              </a:rPr>
              <a:t>Популярность придворных балетов клонилось к закату, когда 1643 г. На французский престол взошёл Людовик </a:t>
            </a:r>
            <a:r>
              <a:rPr lang="en-US" dirty="0">
                <a:solidFill>
                  <a:srgbClr val="D87DA1"/>
                </a:solidFill>
              </a:rPr>
              <a:t>XIV</a:t>
            </a:r>
            <a:r>
              <a:rPr lang="ru-RU" dirty="0">
                <a:solidFill>
                  <a:srgbClr val="D87DA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20418" y="2090738"/>
            <a:ext cx="3311519" cy="409892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296883"/>
            <a:ext cx="5183188" cy="220819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D87DA1"/>
                </a:solidFill>
              </a:rPr>
              <a:t>Новый король не только возродил угасающую традицию, но и принимал живое участие: в спектаклях, пока не слишком растолстел для танцев. Даже его льстивое прозвище пришло из балета «</a:t>
            </a:r>
            <a:r>
              <a:rPr lang="en-US" dirty="0" smtClean="0">
                <a:solidFill>
                  <a:srgbClr val="D87DA1"/>
                </a:solidFill>
              </a:rPr>
              <a:t>Ballet de la </a:t>
            </a:r>
            <a:r>
              <a:rPr lang="en-US" dirty="0" err="1" smtClean="0">
                <a:solidFill>
                  <a:srgbClr val="D87DA1"/>
                </a:solidFill>
              </a:rPr>
              <a:t>nuit</a:t>
            </a:r>
            <a:r>
              <a:rPr lang="ru-RU" dirty="0" smtClean="0">
                <a:solidFill>
                  <a:srgbClr val="D87DA1"/>
                </a:solidFill>
              </a:rPr>
              <a:t>», где он выступил в роли Короля-Солнца</a:t>
            </a:r>
            <a:endParaRPr lang="ru-RU" dirty="0">
              <a:solidFill>
                <a:srgbClr val="D87DA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61242" y="2505075"/>
            <a:ext cx="2405104" cy="3684588"/>
          </a:xfrm>
        </p:spPr>
      </p:pic>
    </p:spTree>
    <p:extLst>
      <p:ext uri="{BB962C8B-B14F-4D97-AF65-F5344CB8AC3E}">
        <p14:creationId xmlns:p14="http://schemas.microsoft.com/office/powerpoint/2010/main" xmlns="" val="209396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D87DA1"/>
                </a:solidFill>
              </a:rPr>
              <a:t>Романтический балет</a:t>
            </a:r>
            <a:endParaRPr lang="ru-RU" b="1" dirty="0">
              <a:solidFill>
                <a:srgbClr val="D87DA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70660"/>
            <a:ext cx="10515600" cy="490630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D87DA1"/>
                </a:solidFill>
              </a:rPr>
              <a:t>В начале </a:t>
            </a:r>
            <a:r>
              <a:rPr lang="en-US" sz="2000" b="1" dirty="0" smtClean="0">
                <a:solidFill>
                  <a:srgbClr val="D87DA1"/>
                </a:solidFill>
              </a:rPr>
              <a:t>XIX</a:t>
            </a:r>
            <a:r>
              <a:rPr lang="ru-RU" sz="2000" b="1" dirty="0" smtClean="0">
                <a:solidFill>
                  <a:srgbClr val="D87DA1"/>
                </a:solidFill>
              </a:rPr>
              <a:t> века все виды искусства, в том числе и балет, оказались под мощным влиянием романтизма, как художественного течения. Возродился интерес к фольклору и фантазии. Ярким проявлением романтизма в балете стали спектакли «Сильфида» и «Жизель». Примерно тогда же балерины начали танцевать на кончиках пальцев – стали на ПУАНТЫ.</a:t>
            </a:r>
          </a:p>
          <a:p>
            <a:endParaRPr lang="ru-RU" sz="1600" b="1" dirty="0">
              <a:solidFill>
                <a:srgbClr val="D87DA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51709" y="2968832"/>
            <a:ext cx="3875314" cy="29064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9523" y="2913909"/>
            <a:ext cx="4021776" cy="301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9003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D87DA1"/>
                </a:solidFill>
              </a:rPr>
              <a:t>Классический балет</a:t>
            </a:r>
            <a:endParaRPr lang="ru-RU" b="1" dirty="0">
              <a:solidFill>
                <a:srgbClr val="D87DA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487067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D87DA1"/>
                </a:solidFill>
              </a:rPr>
              <a:t>В 1847 г. Французский танцовщик </a:t>
            </a:r>
            <a:r>
              <a:rPr lang="ru-RU" sz="2000" b="1" dirty="0" err="1" smtClean="0">
                <a:solidFill>
                  <a:srgbClr val="D87DA1"/>
                </a:solidFill>
              </a:rPr>
              <a:t>Мариус</a:t>
            </a:r>
            <a:r>
              <a:rPr lang="ru-RU" sz="2000" b="1" dirty="0" smtClean="0">
                <a:solidFill>
                  <a:srgbClr val="D87DA1"/>
                </a:solidFill>
              </a:rPr>
              <a:t> Петипа был приглашён ведущим солистом в балетную труппу Санкт-Петербургского театра. К тому времени он успел поставить несколько балетов в Западной Европе, но только в 1862 году осуществил первую балетную постановку в России – «Дочь фараона». Дебют оказался настолько успешным, что ему тот час же предложили должность балетмейстера, на которой он достойно прослужил 40 лет.</a:t>
            </a:r>
            <a:endParaRPr lang="ru-RU" sz="2000" b="1" dirty="0">
              <a:solidFill>
                <a:srgbClr val="D87DA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83140" y="2833833"/>
            <a:ext cx="2442596" cy="34801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2807" y="2833832"/>
            <a:ext cx="2502388" cy="35660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71648" y="2833832"/>
            <a:ext cx="2241131" cy="356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348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аблон «Музыка» 16" id="{B4E4CFC0-83D1-4F0C-B03A-10C7569C3E4E}" vid="{2A53003F-5C08-4031-9B40-5281F6D4A3C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T4CTUPCNHN5M-1247183403-1308</_dlc_DocId>
    <_dlc_DocIdUrl xmlns="c71519f2-859d-46c1-a1b6-2941efed936d">
      <Url>http://edu-sps.koiro.local/chuhloma/Ved/1/obrasovanie/distanzionnoe/_layouts/15/DocIdRedir.aspx?ID=T4CTUPCNHN5M-1247183403-1308</Url>
      <Description>T4CTUPCNHN5M-1247183403-1308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23D157FCDDD7C4699D79C50E3755AEC" ma:contentTypeVersion="2" ma:contentTypeDescription="Создание документа." ma:contentTypeScope="" ma:versionID="4ae031b9fb119beb936c3baa3cf98c46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0f1a79fbf3b54a4e7e1fbdad297d0f0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AAD1BC-74AD-4C68-B203-2F7FB8DEB843}"/>
</file>

<file path=customXml/itemProps2.xml><?xml version="1.0" encoding="utf-8"?>
<ds:datastoreItem xmlns:ds="http://schemas.openxmlformats.org/officeDocument/2006/customXml" ds:itemID="{A7E83326-025A-442C-9181-5B799CA42E27}"/>
</file>

<file path=customXml/itemProps3.xml><?xml version="1.0" encoding="utf-8"?>
<ds:datastoreItem xmlns:ds="http://schemas.openxmlformats.org/officeDocument/2006/customXml" ds:itemID="{E6557AAE-7161-4729-A7E8-4D9F59CC83F5}"/>
</file>

<file path=customXml/itemProps4.xml><?xml version="1.0" encoding="utf-8"?>
<ds:datastoreItem xmlns:ds="http://schemas.openxmlformats.org/officeDocument/2006/customXml" ds:itemID="{EAAF76B4-7254-4654-BAE0-E906029DDEAE}"/>
</file>

<file path=docProps/app.xml><?xml version="1.0" encoding="utf-8"?>
<Properties xmlns="http://schemas.openxmlformats.org/officeDocument/2006/extended-properties" xmlns:vt="http://schemas.openxmlformats.org/officeDocument/2006/docPropsVTypes">
  <Template>Шаблон «Музыка» 16</Template>
  <TotalTime>126</TotalTime>
  <Words>482</Words>
  <Application>Microsoft Office PowerPoint</Application>
  <PresentationFormat>Произвольный</PresentationFormat>
  <Paragraphs>31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Специальное оформление</vt:lpstr>
      <vt:lpstr>Балет  Единство музыки и танца</vt:lpstr>
      <vt:lpstr>Балет (фр. Ballet - танцую) вид сценического искусства, основным выразительным средством которого являются неразрывно связанные между собой музыка и танец</vt:lpstr>
      <vt:lpstr>Балет возник в эпоху Возрождения в XIV-XV вв. в Италии. В это время начинают различать бытовые танцы как часть уклада жизни , предназначенные для развлечения, и сценические танцы.</vt:lpstr>
      <vt:lpstr>Основными видами танца в балете являются   классический танец и характерный танец.  Немаловажную роль здесь играет пантомима, с помощью которой актёры передают чувства героев, их «разговор» между собой, суть происходящего.</vt:lpstr>
      <vt:lpstr>Традиции танца развивались в  Китае </vt:lpstr>
      <vt:lpstr>Придворный балет</vt:lpstr>
      <vt:lpstr>Слайд 7</vt:lpstr>
      <vt:lpstr>Романтический балет</vt:lpstr>
      <vt:lpstr>Классический балет</vt:lpstr>
      <vt:lpstr>Балет в России</vt:lpstr>
      <vt:lpstr>Балетные спектакли</vt:lpstr>
      <vt:lpstr>Современный балетный спектакль во много отличается от классического. Он может включать в себя ритмопластические танцы, пантомиму, элементы акробатики, светозвуковые эффекты, оригинальные декорации и костюмы. Этого требует новый музыкальный язык современного балета.</vt:lpstr>
      <vt:lpstr>Домашнее задание: изучить материал, выписать термины в тетрадь, подготовить доклад по теме:  «Балет в России»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Балет  Единство музыки и танца</dc:title>
  <dc:creator>Валерия Тычинина</dc:creator>
  <cp:keywords>шаблон музыка;шаблон музыкальный, шаблоны для создания презентаций;пользовательские шаблоны</cp:keywords>
  <cp:lastModifiedBy>User</cp:lastModifiedBy>
  <cp:revision>16</cp:revision>
  <dcterms:created xsi:type="dcterms:W3CDTF">2016-10-20T18:07:43Z</dcterms:created>
  <dcterms:modified xsi:type="dcterms:W3CDTF">2020-05-12T15:33:39Z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0x010100E23D157FCDDD7C4699D79C50E3755AEC</vt:lpwstr>
  </property>
  <property fmtid="{D5CDD505-2E9C-101B-9397-08002B2CF9AE}" pid="3" name="_dlc_DocIdItemGuid">
    <vt:lpwstr>56ef7893-c414-416f-9123-a274d2af68b1</vt:lpwstr>
  </property>
</Properties>
</file>