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8"/>
  </p:notesMasterIdLst>
  <p:sldIdLst>
    <p:sldId id="260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79" r:id="rId14"/>
    <p:sldId id="281" r:id="rId15"/>
    <p:sldId id="282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09" autoAdjust="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image" Target="../media/image1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нач. 18 в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Колич мануфактур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1725 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Лист1!$A$2</c:f>
              <c:strCache>
                <c:ptCount val="1"/>
                <c:pt idx="0">
                  <c:v>Колич мануфактур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1750 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Лист1!$A$2</c:f>
              <c:strCache>
                <c:ptCount val="1"/>
                <c:pt idx="0">
                  <c:v>Колич мануфактур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1800 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Лист1!$A$2</c:f>
              <c:strCache>
                <c:ptCount val="1"/>
                <c:pt idx="0">
                  <c:v>Колич мануфактур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035200"/>
        <c:axId val="82172672"/>
        <c:axId val="86432896"/>
      </c:bar3DChart>
      <c:catAx>
        <c:axId val="9003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172672"/>
        <c:crosses val="autoZero"/>
        <c:auto val="1"/>
        <c:lblAlgn val="ctr"/>
        <c:lblOffset val="100"/>
        <c:noMultiLvlLbl val="0"/>
      </c:catAx>
      <c:valAx>
        <c:axId val="82172672"/>
        <c:scaling>
          <c:orientation val="minMax"/>
        </c:scaling>
        <c:delete val="0"/>
        <c:axPos val="l"/>
        <c:majorGridlines>
          <c:spPr>
            <a:ln w="34943">
              <a:solidFill>
                <a:srgbClr val="FF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0035200"/>
        <c:crosses val="autoZero"/>
        <c:crossBetween val="between"/>
      </c:valAx>
      <c:serAx>
        <c:axId val="8643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2172672"/>
        <c:crosses val="autoZero"/>
        <c:tickLblSkip val="1"/>
        <c:tickMarkSkip val="1"/>
      </c:serAx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3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30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591836734693888"/>
          <c:y val="2.0092735703245754E-2"/>
        </c:manualLayout>
      </c:layout>
      <c:overlay val="0"/>
      <c:txPr>
        <a:bodyPr/>
        <a:lstStyle/>
        <a:p>
          <a:pPr>
            <a:defRPr sz="2400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25417232360238"/>
          <c:y val="9.4887709105979504E-2"/>
          <c:w val="0.72940271231633391"/>
          <c:h val="0.79542301167535689"/>
        </c:manualLayout>
      </c:layout>
      <c:area3D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 металла тыс.т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8.0711371052933856E-2"/>
                  <c:y val="1.3871742091078519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2400" b="1" i="1" u="none" strike="noStrike" kern="1200" cap="none" spc="0" baseline="0">
                      <a:ln w="1905"/>
                      <a:solidFill>
                        <a:srgbClr val="00206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249237843629422"/>
                  <c:y val="-6.5065180023692784E-2"/>
                </c:manualLayout>
              </c:layout>
              <c:spPr/>
              <c:txPr>
                <a:bodyPr/>
                <a:lstStyle/>
                <a:p>
                  <a:pPr>
                    <a:defRPr sz="2400" b="1" i="1" cap="none" spc="0">
                      <a:ln w="1905"/>
                      <a:solidFill>
                        <a:srgbClr val="00206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 i="1">
                    <a:ln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80-е г</c:v>
                </c:pt>
                <c:pt idx="1">
                  <c:v>нач 19 века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800000</c:v>
                </c:pt>
                <c:pt idx="1">
                  <c:v>4000000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31872"/>
        <c:axId val="132006464"/>
        <c:axId val="0"/>
      </c:area3DChart>
      <c:catAx>
        <c:axId val="9403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ru-RU" sz="2400" b="1" i="1" u="none" strike="noStrike" kern="1200" cap="none" spc="0" baseline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32006464"/>
        <c:crosses val="autoZero"/>
        <c:auto val="1"/>
        <c:lblAlgn val="ctr"/>
        <c:lblOffset val="100"/>
        <c:noMultiLvlLbl val="0"/>
      </c:catAx>
      <c:valAx>
        <c:axId val="132006464"/>
        <c:scaling>
          <c:orientation val="minMax"/>
        </c:scaling>
        <c:delete val="0"/>
        <c:axPos val="l"/>
        <c:majorGridlines>
          <c:spPr>
            <a:ln w="38097">
              <a:solidFill>
                <a:schemeClr val="accent6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ru-RU" sz="2400" b="1" i="1" u="none" strike="noStrike" kern="1200" cap="none" spc="0" baseline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94031872"/>
        <c:crosses val="autoZero"/>
        <c:crossBetween val="midCat"/>
      </c:valAx>
      <c:spPr>
        <a:noFill/>
        <a:ln w="25398">
          <a:noFill/>
        </a:ln>
      </c:spPr>
    </c:plotArea>
    <c:plotVisOnly val="1"/>
    <c:dispBlanksAs val="zero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E85EA5-5D96-446E-94AC-1BCBA5D59A27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99BC83-FDD5-40AC-B3CB-27525977B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1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85BD71-E949-4952-8BB7-D654DB8A273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30F083-1CE4-4FD4-B864-F2625ACDA9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D49A4B-D759-4E8D-A080-48F9625451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6961E1-6034-477D-88F5-2E9CAC5136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D718AB-E83E-4BDB-A439-BAB396E46C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B2352B-F1EE-4F1B-B3A0-15BABD30E8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27DFD0-6F30-4F4D-9C7A-B00C809C74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4AF547-C73E-463C-AC2E-DCCC574F1D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889E12-590B-4CA4-A468-5F52FFDBCC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3F1FCD-AE74-4327-AB69-3F683F58DC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321710-0496-4D9D-9FC5-1075EB4CDB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49E76-E998-4517-9E27-2D74A53417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A5CBBA-E11F-4234-ACEF-C335E0E12A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E00D46-1C55-4EBE-9F8E-99C92CBD24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C350B1-1E1B-4220-BA13-B03A8EE55F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F048-B9E3-4524-9B26-D49E07163C68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9DED-51E0-4622-A69D-D6E01CF9A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53C7-8178-4F0A-AEA4-1E6DBC1060ED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DFBB0-473C-4D9B-A5A2-8F7080B52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CCB1-563E-4BB5-A442-19EC93BB1F02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A2DF-7896-456F-B6A3-E4B7A24A4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B7C6-DA7C-4859-9F02-5D85B9A82EE7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08345-CD06-4A38-9D35-E67C53703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3400-272B-4D2E-A255-5CEB98F779D6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3F42-6772-45B7-99A7-338A21138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9E8D-663A-4C97-83EA-732F549C501D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71A20-79B3-473C-8980-D08744E8E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8688-F18C-4D16-918C-3A6298ADC475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75B1-6720-4C6E-B7D5-88C46BDB5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71EE-D4A3-4B39-896E-E105DFF569FC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3DED5-C708-4D21-A4D8-6E5672416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05D1-610F-4722-A957-61CC652DF6F0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6E48-F819-43D7-8668-C22DFD6B5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C66D-1D4C-47A4-8E1D-D129480E94B0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F1A6-3E60-4379-9166-AF47D8A9D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08A8-EF1E-49C0-AB0F-72973D44F415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FA53-DEFD-400E-9BEA-D90DB4036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9A96-80CF-4EF6-BB81-9D695F68F439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5CFF-46C3-42CE-A2EE-5C460D425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2C048-EA80-42E4-B60B-F52EB219060B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BA0E-2A15-4A79-A4D7-D34F5A943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88CBE-F226-4441-B042-D7628C0DBB87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F66F7-F454-4BBF-937C-4AC947BD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27DBD-9C17-448D-B2F6-E877762293F2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BFA3-7952-44F3-9A16-DECA940F5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2506-A6A5-4779-A206-B6F08ECBD78A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D4C4-D965-4A70-80AC-0F9222008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B8BC-CDB8-46C4-9661-BD430683BDAC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4306-69A2-4B3E-9322-6B4B16E30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0495-4762-4B3E-A8D2-B809D173D06E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8739-5B4D-465A-93CA-975BAAB0E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96E35-01C6-4AF3-B492-DE11E3128A89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3026-10AD-4E3B-A8FE-57E803B0A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5478-F6C1-4107-B80F-F0CAFF07C0B1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D491-EF25-4A31-BDC1-283734218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8168F-8C32-4D13-83C6-E1087F1638F7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BED1-3F37-40A3-B9C1-BD2F7BD1F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BBA2-D286-4F0D-8A67-EBCEF7AEA014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4B26-13C4-4BA1-84DB-05D68A222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66EBEBD-2071-4651-8128-F473D466D285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E6EABD1-AA40-412E-9FB9-BFA06D689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3D09FEE-6CC5-4908-AF96-2B3766CD7109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1BD77A-386C-492E-B8D1-B91721D5C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308225" y="1916113"/>
            <a:ext cx="550068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России во второй половине </a:t>
            </a:r>
            <a:r>
              <a:rPr lang="en-US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</a:rPr>
              <a:t>Чупров Л.А. МКОУ СОШ №3 с. Камень-Рыболов Ханкайского района Приморского края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404813"/>
            <a:ext cx="3600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Крупнейшими торговыми центрами страны были Москва и Петербург.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36600" y="4508500"/>
            <a:ext cx="36004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крупные ярмарки возникли на Украине и в Сибири. </a:t>
            </a:r>
          </a:p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Крупнейшей из них была Нежинская ярмарка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97413" y="3927475"/>
            <a:ext cx="36369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центрами внешней торговли были Рига и Санкт-Петербург. Началось строительство южных портов — Одессы, Херсона и др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423863"/>
            <a:ext cx="356235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846263"/>
            <a:ext cx="36004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250825" y="260350"/>
          <a:ext cx="8497888" cy="640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476250"/>
            <a:ext cx="3600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Главным экспортным товаром был металл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60413" y="4437063"/>
            <a:ext cx="3595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Зерно стало одним из главных экспортных товаров России более чем на сто лет.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57338"/>
            <a:ext cx="360045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52120" y="475511"/>
            <a:ext cx="18002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Финансы.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16463" y="957263"/>
            <a:ext cx="3490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Войны требовали колоссальных материальных затрат.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00588" y="5027613"/>
            <a:ext cx="35115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приводило к росту налогов, которыми облагали главным образом крестьян.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3288" y="2155825"/>
            <a:ext cx="34988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404813"/>
            <a:ext cx="36718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время правления Екатерины население страны увеличилось вдвое, а доходы казны — в четыре раза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4365625"/>
            <a:ext cx="36925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Впервые были взяты  внешние займы, выданные под большие проценты голландскими, а затем и генуэзскими купцами.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30738" y="2425700"/>
            <a:ext cx="35639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Начался выпуск бумажных денег. </a:t>
            </a:r>
          </a:p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Вскоре бумажный рубль стоил уже на 40% меньше, чем серебряный.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2457450"/>
            <a:ext cx="36544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76250"/>
            <a:ext cx="35512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9788" y="4365625"/>
            <a:ext cx="194627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4437063"/>
            <a:ext cx="17875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3600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развития экономики.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55650" y="1052513"/>
            <a:ext cx="36004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годы царствования Екатерины II в социально-экономическом развитии России наблюдались два противоречивых процесса.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43438" y="261938"/>
            <a:ext cx="3563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Нарастало развитие новых форм хозяйства, основанных на наемном труде и рыночных отношениях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43438" y="4330700"/>
            <a:ext cx="3589337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крепостнической системы тяжелым бременем ложилось на экономику страны, в особенности на крестьянское хозяйство.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13" y="3730625"/>
            <a:ext cx="366077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925" y="2047875"/>
            <a:ext cx="3154363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97375"/>
            <a:ext cx="351013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Отсюда — противоречивый характер результатов экономического развития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32856"/>
            <a:ext cx="3564396" cy="1499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Высокие результаты были лишь там, где меньшим было влияние крепостнических порядков.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293096"/>
            <a:ext cx="3694947" cy="2042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Bce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это свидетельствовало о необходимости изменения самих основ господствующего феодально-крепостнического строя.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76672"/>
            <a:ext cx="284712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ВОПРОСЫ И ЗАДАНИЯ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11700" y="836613"/>
            <a:ext cx="38147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dirty="0">
                <a:latin typeface="Calibri" pitchFamily="34" charset="0"/>
              </a:rPr>
              <a:t>1</a:t>
            </a:r>
            <a:r>
              <a:rPr lang="ru-RU" sz="2000" dirty="0" smtClean="0">
                <a:latin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</a:rPr>
              <a:t>Чем можно объяснить успехи развития сельского хозяйства в условиях разложения феодально-крепостнической системы?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2</a:t>
            </a:r>
            <a:r>
              <a:rPr lang="ru-RU" sz="2000" dirty="0" smtClean="0">
                <a:latin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</a:rPr>
              <a:t>Как вы можете объяснить успехи мануфактурного производства?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3</a:t>
            </a:r>
            <a:r>
              <a:rPr lang="ru-RU" sz="2000" dirty="0" smtClean="0">
                <a:latin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</a:rPr>
              <a:t>Какие новые черты в торговле появились во второй половине XVIII века?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41363" y="1282700"/>
            <a:ext cx="3673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Сельское хозяйство  в 60—90-х годах развивалось довольно успешно.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36724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16438" y="4056063"/>
            <a:ext cx="3671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было связано не с новыми формами труда, а с освоением новых земель, которые Россия завоевала в Северном Причерноморье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423863"/>
            <a:ext cx="35623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082925"/>
            <a:ext cx="3589338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20725" y="6024563"/>
            <a:ext cx="36306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Художник Григорий Васильевич Сорока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02150" y="3427413"/>
            <a:ext cx="3632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Художник Григорий Васильевич Сорока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92650" y="4532313"/>
            <a:ext cx="34575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Кроме того, участки размером 60 десятин здесь могли получить любые желающие, кроме крепостных крестьян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6113" y="434975"/>
            <a:ext cx="38163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Стремясь быстро освоить новые земли и заселить их, Екатерина II приказала выделять помещикам, согласным на переселение своих крепостных в южные районы, от 1,5 тысячи до 12 тысяч десятин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716338"/>
            <a:ext cx="362108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50888" y="6496050"/>
            <a:ext cx="36306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Художник Григорий Васильевич Сорока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79413"/>
            <a:ext cx="35750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31838" y="692150"/>
            <a:ext cx="3600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результате к концу царствования Екатерины II Новороссия стала в большом количестве не просто производить, но и вывозить за границу хлеб.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76672"/>
            <a:ext cx="352759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Промышленность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284538"/>
            <a:ext cx="36591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716463" y="3587750"/>
            <a:ext cx="33162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промышленности, основой которой было мануфактурное производство, шло более высокими темпами.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6450" y="1074738"/>
            <a:ext cx="3517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94225" y="958850"/>
            <a:ext cx="35290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заинтересованность зарубежных потребителей в дешевых русских товарах </a:t>
            </a:r>
          </a:p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(металле и парусине, сале и пеньке).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7667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Причины: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1188" y="912813"/>
            <a:ext cx="37449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непрекращающиеся войны, требовавшие производства сукна для нужд армии и флота, парусины для строящихся судов, металла для пушек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" y="3429000"/>
            <a:ext cx="357187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700" y="3429000"/>
            <a:ext cx="341153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539750" y="1052513"/>
          <a:ext cx="7777163" cy="541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294" y="402253"/>
            <a:ext cx="734481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Рост численности мануфактур в России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06438" y="476250"/>
            <a:ext cx="3787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Быстрыми темпами развивалась отечественная металлургия.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96925" y="2205038"/>
            <a:ext cx="35702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Начали появляться предприятия по добыче и выплавке драгоценных металлов — золота и платины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06450" y="4525963"/>
            <a:ext cx="35702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Ведущим центром текстильной промышленности была Москва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71500"/>
            <a:ext cx="3176587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59338" y="4143375"/>
            <a:ext cx="3175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Сруб шахты XVIII века, найденный летом золотодобытчиками на Мурзинском месторождении в Алтайском крае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92275" y="1831975"/>
            <a:ext cx="180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41450" y="4292600"/>
            <a:ext cx="180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60413" y="452438"/>
            <a:ext cx="35702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Центрами парусно-полотняной промышленности были Ярославль и Кострома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72000" y="3860800"/>
            <a:ext cx="36004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Возникла новая отрасль в легкой промышленности — хлопчатобумажное производство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620713"/>
            <a:ext cx="348773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3463" y="2022475"/>
            <a:ext cx="302418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9176" y="502500"/>
            <a:ext cx="173672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Торговля.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11213" y="871538"/>
            <a:ext cx="3600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 стало сельских торжков и ярмарок, что говорило о постепенном втягивании крестьян в рыночные отношения.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Усилился товарообмен между городом и деревней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24388" y="4811713"/>
            <a:ext cx="35766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Торговля в городах стала ежедневной, а не по выходным дням, как прежде.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5450"/>
            <a:ext cx="35385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8" y="3859213"/>
            <a:ext cx="351472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7725" y="2395538"/>
            <a:ext cx="35242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3D157FCDDD7C4699D79C50E3755AEC" ma:contentTypeVersion="2" ma:contentTypeDescription="Создание документа." ma:contentTypeScope="" ma:versionID="4ae031b9fb119beb936c3baa3cf98c46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0f1a79fbf3b54a4e7e1fbdad297d0f0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T4CTUPCNHN5M-1247183403-869</_dlc_DocId>
    <_dlc_DocIdUrl xmlns="c71519f2-859d-46c1-a1b6-2941efed936d">
      <Url>http://edu-sps.koiro.local/chuhloma/Ved/1/obrasovanie/distanzionnoe/_layouts/15/DocIdRedir.aspx?ID=T4CTUPCNHN5M-1247183403-869</Url>
      <Description>T4CTUPCNHN5M-1247183403-869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F26AD12-0DF4-4B72-927C-7056C5F4A512}"/>
</file>

<file path=customXml/itemProps2.xml><?xml version="1.0" encoding="utf-8"?>
<ds:datastoreItem xmlns:ds="http://schemas.openxmlformats.org/officeDocument/2006/customXml" ds:itemID="{5D45FF34-FD44-4DF4-8C7F-74742FC05114}"/>
</file>

<file path=customXml/itemProps3.xml><?xml version="1.0" encoding="utf-8"?>
<ds:datastoreItem xmlns:ds="http://schemas.openxmlformats.org/officeDocument/2006/customXml" ds:itemID="{D68AB3D2-4F39-428B-B102-CD09C905B1A3}"/>
</file>

<file path=customXml/itemProps4.xml><?xml version="1.0" encoding="utf-8"?>
<ds:datastoreItem xmlns:ds="http://schemas.openxmlformats.org/officeDocument/2006/customXml" ds:itemID="{D1C8849F-A545-42BC-AF29-9F64F150A6BF}"/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580</Words>
  <Application>Microsoft Office PowerPoint</Application>
  <PresentationFormat>Экран (4:3)</PresentationFormat>
  <Paragraphs>71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Лепонид</dc:creator>
  <cp:lastModifiedBy>admin</cp:lastModifiedBy>
  <cp:revision>81</cp:revision>
  <dcterms:created xsi:type="dcterms:W3CDTF">2012-03-31T00:55:34Z</dcterms:created>
  <dcterms:modified xsi:type="dcterms:W3CDTF">2020-04-21T10:17:55Z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0x010100E23D157FCDDD7C4699D79C50E3755AEC</vt:lpwstr>
  </property>
  <property fmtid="{D5CDD505-2E9C-101B-9397-08002B2CF9AE}" pid="3" name="_dlc_DocIdItemGuid">
    <vt:lpwstr>fa664701-bc68-49a2-9cd3-4f604408169a</vt:lpwstr>
  </property>
</Properties>
</file>