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9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4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4" Type="http://schemas.openxmlformats.org/officeDocument/2006/relationships/image" Target="../media/image3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47901-B7F4-4FFE-99D5-836716DF8F29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6EC65-01CF-4674-956A-5824B159F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424CF-EA49-4B22-BF63-4A0628BF82D3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6F66C-9F58-49B9-B982-E1DA67F87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1C6-28A9-4625-B09C-89BADBE5A348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20A4-4084-4BD8-A0E3-2F7D72697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11417-A83C-41CB-9C18-FB234303DCE6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CFBB-BB0B-4871-94E8-2C30F1B63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A88E-4F42-4B2E-94D7-D3C0088F8514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4C447-92AB-4CC7-AC7B-EDB705C50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AE10-5F9C-4657-A703-4131767ECC3C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6858E-B175-43A0-8E43-F8F926C1D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7CBB-CAB6-470E-ABFD-537504B43A11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A1A9C-5773-40BC-8D8F-D3122625F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D298F-8042-4F89-94B2-9DAF6B920152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7444-115F-4D3D-BE6E-56FD01218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5F6A4-FCF1-4671-B17A-BD3D36978469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85723-3D4A-41B2-B858-39E5F5EDE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AADB-807E-4D1A-A6A4-290C6DB48C11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9FE90-E9C3-457E-9626-A1C51C022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1B341-AA5E-4F18-8DC2-D3B536F200A8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AD15-4C06-4284-8C48-D4C26D598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8BA7-F6E2-4872-BD8C-050149F74E38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5672E-5D28-4553-807B-769FEED789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62CE04-A4A5-45A1-9673-7DE6C40642D2}" type="datetimeFigureOut">
              <a:rPr lang="ru-RU"/>
              <a:pPr>
                <a:defRPr/>
              </a:pPr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92850A-797E-457F-A532-F5ADF5897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88"/>
            <a:ext cx="9144000" cy="1857375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Исследовательская работа по теме: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«Влияет ли зубная паста на прочность зубов?»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4099" name="Рисунок 3" descr="IMG_4285_enl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58000" y="3983038"/>
            <a:ext cx="2286000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Прямоугольник 8"/>
          <p:cNvSpPr>
            <a:spLocks noChangeArrowheads="1"/>
          </p:cNvSpPr>
          <p:nvPr/>
        </p:nvSpPr>
        <p:spPr bwMode="auto">
          <a:xfrm>
            <a:off x="3500438" y="4641850"/>
            <a:ext cx="32861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Monotype Corsiva" pitchFamily="66" charset="0"/>
              </a:rPr>
              <a:t>Работу  выполнила:  </a:t>
            </a:r>
          </a:p>
          <a:p>
            <a:r>
              <a:rPr lang="ru-RU" sz="2400" dirty="0">
                <a:latin typeface="Monotype Corsiva" pitchFamily="66" charset="0"/>
              </a:rPr>
              <a:t>ученица 11 класса</a:t>
            </a:r>
          </a:p>
          <a:p>
            <a:r>
              <a:rPr lang="ru-RU" sz="2400" dirty="0">
                <a:latin typeface="Monotype Corsiva" pitchFamily="66" charset="0"/>
              </a:rPr>
              <a:t>Иванова Ксения</a:t>
            </a:r>
          </a:p>
          <a:p>
            <a:r>
              <a:rPr lang="ru-RU" sz="2400" dirty="0">
                <a:latin typeface="Monotype Corsiva" pitchFamily="66" charset="0"/>
              </a:rPr>
              <a:t>Руководитель работы:</a:t>
            </a:r>
          </a:p>
          <a:p>
            <a:r>
              <a:rPr lang="ru-RU" sz="2400" dirty="0">
                <a:latin typeface="Monotype Corsiva" pitchFamily="66" charset="0"/>
              </a:rPr>
              <a:t>Смирнова Л.Н</a:t>
            </a:r>
            <a:r>
              <a:rPr lang="ru-RU" sz="2400" dirty="0" smtClean="0">
                <a:latin typeface="Monotype Corsiva" pitchFamily="66" charset="0"/>
              </a:rPr>
              <a:t>.</a:t>
            </a:r>
          </a:p>
          <a:p>
            <a:r>
              <a:rPr lang="ru-RU" sz="1600" dirty="0" smtClean="0">
                <a:latin typeface="Monotype Corsiva" pitchFamily="66" charset="0"/>
              </a:rPr>
              <a:t>2012 год</a:t>
            </a:r>
            <a:endParaRPr lang="ru-RU" sz="1600" dirty="0">
              <a:latin typeface="Monotype Corsiva" pitchFamily="66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313"/>
            <a:ext cx="9144000" cy="1214437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Эксперимент 1:</a:t>
            </a:r>
          </a:p>
        </p:txBody>
      </p:sp>
      <p:grpSp>
        <p:nvGrpSpPr>
          <p:cNvPr id="13315" name="Группа 4"/>
          <p:cNvGrpSpPr>
            <a:grpSpLocks/>
          </p:cNvGrpSpPr>
          <p:nvPr/>
        </p:nvGrpSpPr>
        <p:grpSpPr bwMode="auto">
          <a:xfrm>
            <a:off x="0" y="1714500"/>
            <a:ext cx="214313" cy="5143500"/>
            <a:chOff x="0" y="1714500"/>
            <a:chExt cx="214313" cy="5143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714875" y="1571625"/>
            <a:ext cx="142875" cy="5286375"/>
          </a:xfrm>
          <a:prstGeom prst="rect">
            <a:avLst/>
          </a:prstGeom>
          <a:solidFill>
            <a:schemeClr val="accent6">
              <a:lumMod val="40000"/>
              <a:lumOff val="60000"/>
              <a:alpha val="4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3318" name="Группа 18"/>
          <p:cNvGrpSpPr>
            <a:grpSpLocks/>
          </p:cNvGrpSpPr>
          <p:nvPr/>
        </p:nvGrpSpPr>
        <p:grpSpPr bwMode="auto">
          <a:xfrm>
            <a:off x="571500" y="1000125"/>
            <a:ext cx="3500438" cy="5407025"/>
            <a:chOff x="571500" y="1000125"/>
            <a:chExt cx="3500438" cy="5407025"/>
          </a:xfrm>
        </p:grpSpPr>
        <p:pic>
          <p:nvPicPr>
            <p:cNvPr id="11" name="Рисунок 10" descr="PIC_1390.JPG"/>
            <p:cNvPicPr>
              <a:picLocks noChangeAspect="1"/>
            </p:cNvPicPr>
            <p:nvPr/>
          </p:nvPicPr>
          <p:blipFill>
            <a:blip r:embed="rId2" cstate="email"/>
            <a:srcRect t="-2963"/>
            <a:stretch>
              <a:fillRect/>
            </a:stretch>
          </p:blipFill>
          <p:spPr>
            <a:xfrm>
              <a:off x="571500" y="1500188"/>
              <a:ext cx="1612900" cy="192881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3" name="Рисунок 12" descr="PIC_1391.JPG"/>
            <p:cNvPicPr>
              <a:picLocks noChangeAspect="1"/>
            </p:cNvPicPr>
            <p:nvPr/>
          </p:nvPicPr>
          <p:blipFill>
            <a:blip r:embed="rId3" cstate="email"/>
            <a:srcRect t="-2377"/>
            <a:stretch>
              <a:fillRect/>
            </a:stretch>
          </p:blipFill>
          <p:spPr>
            <a:xfrm>
              <a:off x="2428875" y="1500188"/>
              <a:ext cx="1643063" cy="194151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5" name="Рисунок 14" descr="PIC_1404.JPG"/>
            <p:cNvPicPr>
              <a:picLocks noChangeAspect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>
            <a:xfrm>
              <a:off x="571500" y="3714750"/>
              <a:ext cx="1643063" cy="2692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6" name="Рисунок 15" descr="PIC_1431.JPG"/>
            <p:cNvPicPr>
              <a:picLocks noChangeAspect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>
            <a:xfrm>
              <a:off x="2500313" y="5143500"/>
              <a:ext cx="1428750" cy="125888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7" name="Рисунок 16" descr="PIC_1418.JPG"/>
            <p:cNvPicPr>
              <a:picLocks noChangeAspect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>
            <a:xfrm>
              <a:off x="2500313" y="3714750"/>
              <a:ext cx="1446212" cy="1285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3330" name="TextBox 17"/>
            <p:cNvSpPr txBox="1">
              <a:spLocks noChangeArrowheads="1"/>
            </p:cNvSpPr>
            <p:nvPr/>
          </p:nvSpPr>
          <p:spPr bwMode="auto">
            <a:xfrm>
              <a:off x="1000125" y="1000125"/>
              <a:ext cx="25717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Monotype Corsiva" pitchFamily="66" charset="0"/>
                </a:rPr>
                <a:t>Лимонная кислота</a:t>
              </a:r>
            </a:p>
          </p:txBody>
        </p:sp>
      </p:grpSp>
      <p:grpSp>
        <p:nvGrpSpPr>
          <p:cNvPr id="13319" name="Группа 22"/>
          <p:cNvGrpSpPr>
            <a:grpSpLocks/>
          </p:cNvGrpSpPr>
          <p:nvPr/>
        </p:nvGrpSpPr>
        <p:grpSpPr bwMode="auto">
          <a:xfrm>
            <a:off x="5572125" y="1000125"/>
            <a:ext cx="3214688" cy="5430838"/>
            <a:chOff x="5572125" y="1000125"/>
            <a:chExt cx="3214688" cy="5430838"/>
          </a:xfrm>
        </p:grpSpPr>
        <p:pic>
          <p:nvPicPr>
            <p:cNvPr id="10" name="Рисунок 9" descr="PIC_1390.JPG"/>
            <p:cNvPicPr>
              <a:picLocks noChangeAspect="1"/>
            </p:cNvPicPr>
            <p:nvPr/>
          </p:nvPicPr>
          <p:blipFill>
            <a:blip r:embed="rId7" cstate="email"/>
            <a:srcRect t="-2617"/>
            <a:stretch>
              <a:fillRect/>
            </a:stretch>
          </p:blipFill>
          <p:spPr>
            <a:xfrm>
              <a:off x="5572125" y="1571625"/>
              <a:ext cx="1428750" cy="18065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3321" name="TextBox 18"/>
            <p:cNvSpPr txBox="1">
              <a:spLocks noChangeArrowheads="1"/>
            </p:cNvSpPr>
            <p:nvPr/>
          </p:nvSpPr>
          <p:spPr bwMode="auto">
            <a:xfrm>
              <a:off x="5929313" y="1000125"/>
              <a:ext cx="23574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Monotype Corsiva" pitchFamily="66" charset="0"/>
                </a:rPr>
                <a:t>Уксусная кислота</a:t>
              </a:r>
            </a:p>
          </p:txBody>
        </p:sp>
        <p:pic>
          <p:nvPicPr>
            <p:cNvPr id="20" name="Рисунок 19" descr="PIC_1391.JPG"/>
            <p:cNvPicPr>
              <a:picLocks noChangeAspect="1"/>
            </p:cNvPicPr>
            <p:nvPr/>
          </p:nvPicPr>
          <p:blipFill>
            <a:blip r:embed="rId8" cstate="email"/>
            <a:srcRect t="-1"/>
            <a:stretch>
              <a:fillRect/>
            </a:stretch>
          </p:blipFill>
          <p:spPr>
            <a:xfrm>
              <a:off x="7358063" y="1643063"/>
              <a:ext cx="1357312" cy="169703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Рисунок 20" descr="PIC_1404.JPG"/>
            <p:cNvPicPr>
              <a:picLocks noChangeAspect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>
            <a:xfrm>
              <a:off x="7358063" y="3571875"/>
              <a:ext cx="1428750" cy="2857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Рисунок 21" descr="PIC_1389.JPG"/>
            <p:cNvPicPr>
              <a:picLocks noChangeAspect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>
            <a:xfrm>
              <a:off x="5580063" y="3573463"/>
              <a:ext cx="1489075" cy="2857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Эксперимент 2: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714375" y="1928813"/>
            <a:ext cx="8143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latin typeface="Monotype Corsiva" pitchFamily="66" charset="0"/>
              </a:rPr>
              <a:t>Оборудование</a:t>
            </a:r>
            <a:r>
              <a:rPr lang="ru-RU" sz="2400">
                <a:latin typeface="Monotype Corsiva" pitchFamily="66" charset="0"/>
              </a:rPr>
              <a:t>: 2 куриных яйца, лимонная кислота, уксусная кислота, 2 химических стакана.</a:t>
            </a:r>
          </a:p>
          <a:p>
            <a:r>
              <a:rPr lang="ru-RU" sz="2400" u="sng">
                <a:latin typeface="Monotype Corsiva" pitchFamily="66" charset="0"/>
              </a:rPr>
              <a:t>Порядок выполнения</a:t>
            </a:r>
            <a:r>
              <a:rPr lang="ru-RU" sz="2400">
                <a:latin typeface="Monotype Corsiva" pitchFamily="66" charset="0"/>
              </a:rPr>
              <a:t>: я нанесла зубную пасту, содержащую фтор, на скорлупу яйца и вновь поместила в раствор кислоты. Через 6 часов извлекла это яйцо.</a:t>
            </a:r>
          </a:p>
          <a:p>
            <a:r>
              <a:rPr lang="ru-RU" sz="2400" u="sng">
                <a:latin typeface="Monotype Corsiva" pitchFamily="66" charset="0"/>
              </a:rPr>
              <a:t>Результаты</a:t>
            </a:r>
            <a:r>
              <a:rPr lang="ru-RU" sz="2400">
                <a:latin typeface="Monotype Corsiva" pitchFamily="66" charset="0"/>
              </a:rPr>
              <a:t>: на одной стороне скорлупа стала мягкой, а та сторона, на которую была нанесена зубная паста, стала тоньше, но осталась твердой на ощупь.</a:t>
            </a:r>
          </a:p>
          <a:p>
            <a:endParaRPr lang="ru-RU" sz="2400">
              <a:latin typeface="Monotype Corsiva" pitchFamily="66" charset="0"/>
            </a:endParaRPr>
          </a:p>
          <a:p>
            <a:endParaRPr lang="ru-RU" sz="2400">
              <a:latin typeface="Monotype Corsiva" pitchFamily="66" charset="0"/>
            </a:endParaRPr>
          </a:p>
          <a:p>
            <a:endParaRPr lang="ru-RU" sz="2400">
              <a:latin typeface="Monotype Corsiva" pitchFamily="66" charset="0"/>
            </a:endParaRPr>
          </a:p>
        </p:txBody>
      </p:sp>
      <p:pic>
        <p:nvPicPr>
          <p:cNvPr id="14343" name="Рисунок 8" descr="solutions.jpg"/>
          <p:cNvPicPr>
            <a:picLocks noChangeAspect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791200" y="5626100"/>
            <a:ext cx="33528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Эксперимент 2:</a:t>
            </a:r>
          </a:p>
        </p:txBody>
      </p:sp>
      <p:grpSp>
        <p:nvGrpSpPr>
          <p:cNvPr id="15363" name="Группа 16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714875" y="1571625"/>
            <a:ext cx="142875" cy="1571625"/>
          </a:xfrm>
          <a:prstGeom prst="rect">
            <a:avLst/>
          </a:prstGeom>
          <a:solidFill>
            <a:schemeClr val="accent6">
              <a:lumMod val="40000"/>
              <a:lumOff val="60000"/>
              <a:alpha val="4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5365" name="Группа 16"/>
          <p:cNvGrpSpPr>
            <a:grpSpLocks/>
          </p:cNvGrpSpPr>
          <p:nvPr/>
        </p:nvGrpSpPr>
        <p:grpSpPr bwMode="auto">
          <a:xfrm>
            <a:off x="357188" y="1143000"/>
            <a:ext cx="4286250" cy="4929188"/>
            <a:chOff x="357188" y="1143000"/>
            <a:chExt cx="4286250" cy="4929188"/>
          </a:xfrm>
        </p:grpSpPr>
        <p:sp>
          <p:nvSpPr>
            <p:cNvPr id="15371" name="TextBox 8"/>
            <p:cNvSpPr txBox="1">
              <a:spLocks noChangeArrowheads="1"/>
            </p:cNvSpPr>
            <p:nvPr/>
          </p:nvSpPr>
          <p:spPr bwMode="auto">
            <a:xfrm>
              <a:off x="357188" y="1143000"/>
              <a:ext cx="42862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Monotype Corsiva" pitchFamily="66" charset="0"/>
                </a:rPr>
                <a:t>Лимонная кислота (детская паста)</a:t>
              </a:r>
            </a:p>
          </p:txBody>
        </p:sp>
        <p:pic>
          <p:nvPicPr>
            <p:cNvPr id="12" name="Рисунок 11" descr="PIC_1395.JPG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500063" y="1714500"/>
              <a:ext cx="1714500" cy="1285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3" name="Рисунок 12" descr="PIC_1398.JPG"/>
            <p:cNvPicPr>
              <a:picLocks noChangeAspect="1"/>
            </p:cNvPicPr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2571750" y="1714500"/>
              <a:ext cx="1785938" cy="13398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5" name="Рисунок 14" descr="PIC_1402.JPG"/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928688" y="3714750"/>
              <a:ext cx="3143250" cy="235743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5366" name="Группа 17"/>
          <p:cNvGrpSpPr>
            <a:grpSpLocks/>
          </p:cNvGrpSpPr>
          <p:nvPr/>
        </p:nvGrpSpPr>
        <p:grpSpPr bwMode="auto">
          <a:xfrm>
            <a:off x="5000625" y="1143000"/>
            <a:ext cx="4357688" cy="5000625"/>
            <a:chOff x="5000625" y="1143000"/>
            <a:chExt cx="4357688" cy="5000625"/>
          </a:xfrm>
        </p:grpSpPr>
        <p:sp>
          <p:nvSpPr>
            <p:cNvPr id="15367" name="TextBox 9"/>
            <p:cNvSpPr txBox="1">
              <a:spLocks noChangeArrowheads="1"/>
            </p:cNvSpPr>
            <p:nvPr/>
          </p:nvSpPr>
          <p:spPr bwMode="auto">
            <a:xfrm>
              <a:off x="5072063" y="1143000"/>
              <a:ext cx="42862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latin typeface="Monotype Corsiva" pitchFamily="66" charset="0"/>
                </a:rPr>
                <a:t>Лимонная кислота (паста </a:t>
              </a:r>
              <a:r>
                <a:rPr lang="en-US" sz="2000">
                  <a:latin typeface="Monotype Corsiva" pitchFamily="66" charset="0"/>
                </a:rPr>
                <a:t>Blend-a-med</a:t>
              </a:r>
              <a:r>
                <a:rPr lang="ru-RU" sz="2000">
                  <a:latin typeface="Monotype Corsiva" pitchFamily="66" charset="0"/>
                </a:rPr>
                <a:t>)</a:t>
              </a:r>
            </a:p>
          </p:txBody>
        </p:sp>
        <p:pic>
          <p:nvPicPr>
            <p:cNvPr id="11" name="Рисунок 10" descr="PIC_1393.JPG"/>
            <p:cNvPicPr>
              <a:picLocks noChangeAspect="1"/>
            </p:cNvPicPr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5000625" y="1643063"/>
              <a:ext cx="1785938" cy="13398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4" name="Рисунок 13" descr="PIC_1399.JPG"/>
            <p:cNvPicPr>
              <a:picLocks noChangeAspect="1"/>
            </p:cNvPicPr>
            <p:nvPr/>
          </p:nvPicPr>
          <p:blipFill>
            <a:blip r:embed="rId6" cstate="email"/>
            <a:stretch>
              <a:fillRect/>
            </a:stretch>
          </p:blipFill>
          <p:spPr>
            <a:xfrm>
              <a:off x="7000875" y="1643063"/>
              <a:ext cx="1785938" cy="13398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6" name="Рисунок 15" descr="PIC_1405.JPG"/>
            <p:cNvPicPr>
              <a:picLocks noChangeAspect="1"/>
            </p:cNvPicPr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5357813" y="3714750"/>
              <a:ext cx="3238500" cy="24288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Результаты экспериментов:</a:t>
            </a: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468313" y="2060575"/>
            <a:ext cx="7072312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Кислоты разрушают зубную эмаль.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Зубная паста, содержащая фтор, укрепляет зубную эмаль.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Ежедневные гигиенические процедуры предупреждают возникновение и препятствуют развитию стоматологических заболеваний. 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8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Основная причина заболеваний полости рта – бактериальный зубной налет.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endParaRPr lang="ru-RU" sz="2400">
              <a:latin typeface="Monotype Corsiva" pitchFamily="66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15" name="Рисунок 14" descr="PIC_141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750" y="4286250"/>
            <a:ext cx="171450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Рисунок 15" descr="PIC_14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750" y="1643063"/>
            <a:ext cx="1768475" cy="2357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6390" name="Группа 16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Результаты анкетирования (9-11 классы):</a:t>
            </a:r>
          </a:p>
        </p:txBody>
      </p:sp>
      <p:grpSp>
        <p:nvGrpSpPr>
          <p:cNvPr id="1031" name="Группа 4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684213" y="1773238"/>
          <a:ext cx="3743325" cy="2516187"/>
        </p:xfrm>
        <a:graphic>
          <a:graphicData uri="http://schemas.openxmlformats.org/presentationml/2006/ole">
            <p:oleObj spid="_x0000_s1026" name="Диаграмма" r:id="rId3" imgW="5896051" imgH="3952951" progId="MSGraph.Chart.8">
              <p:embed followColorScheme="full"/>
            </p:oleObj>
          </a:graphicData>
        </a:graphic>
      </p:graphicFrame>
      <p:graphicFrame>
        <p:nvGraphicFramePr>
          <p:cNvPr id="1027" name="Object 11"/>
          <p:cNvGraphicFramePr>
            <a:graphicFrameLocks noChangeAspect="1"/>
          </p:cNvGraphicFramePr>
          <p:nvPr/>
        </p:nvGraphicFramePr>
        <p:xfrm>
          <a:off x="5003800" y="1773238"/>
          <a:ext cx="3600450" cy="2419350"/>
        </p:xfrm>
        <a:graphic>
          <a:graphicData uri="http://schemas.openxmlformats.org/presentationml/2006/ole">
            <p:oleObj spid="_x0000_s1027" name="Диаграмма" r:id="rId4" imgW="5895935" imgH="3962490" progId="MSGraph.Chart.8">
              <p:embed followColorScheme="full"/>
            </p:oleObj>
          </a:graphicData>
        </a:graphic>
      </p:graphicFrame>
      <p:graphicFrame>
        <p:nvGraphicFramePr>
          <p:cNvPr id="1028" name="Object 12"/>
          <p:cNvGraphicFramePr>
            <a:graphicFrameLocks noChangeAspect="1"/>
          </p:cNvGraphicFramePr>
          <p:nvPr/>
        </p:nvGraphicFramePr>
        <p:xfrm>
          <a:off x="684213" y="4292600"/>
          <a:ext cx="3600450" cy="2417763"/>
        </p:xfrm>
        <a:graphic>
          <a:graphicData uri="http://schemas.openxmlformats.org/presentationml/2006/ole">
            <p:oleObj spid="_x0000_s1028" name="Диаграмма" r:id="rId5" imgW="5895935" imgH="3962490" progId="MSGraph.Chart.8">
              <p:embed followColorScheme="full"/>
            </p:oleObj>
          </a:graphicData>
        </a:graphic>
      </p:graphicFrame>
      <p:graphicFrame>
        <p:nvGraphicFramePr>
          <p:cNvPr id="1029" name="Object 13"/>
          <p:cNvGraphicFramePr>
            <a:graphicFrameLocks noChangeAspect="1"/>
          </p:cNvGraphicFramePr>
          <p:nvPr/>
        </p:nvGraphicFramePr>
        <p:xfrm>
          <a:off x="5076825" y="4071938"/>
          <a:ext cx="3573463" cy="2808287"/>
        </p:xfrm>
        <a:graphic>
          <a:graphicData uri="http://schemas.openxmlformats.org/presentationml/2006/ole">
            <p:oleObj spid="_x0000_s1029" name="Диаграмма" r:id="rId6" imgW="1952529" imgH="2057287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Результаты анкетирования (9-11 классы):</a:t>
            </a:r>
          </a:p>
        </p:txBody>
      </p:sp>
      <p:grpSp>
        <p:nvGrpSpPr>
          <p:cNvPr id="2055" name="Группа 4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aphicFrame>
        <p:nvGraphicFramePr>
          <p:cNvPr id="2050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849313" y="1600200"/>
          <a:ext cx="3252787" cy="2185988"/>
        </p:xfrm>
        <a:graphic>
          <a:graphicData uri="http://schemas.openxmlformats.org/presentationml/2006/ole">
            <p:oleObj spid="_x0000_s2050" name="Диаграмма" r:id="rId3" imgW="5895935" imgH="3962490" progId="MSGraph.Chart.8">
              <p:embed followColorScheme="full"/>
            </p:oleObj>
          </a:graphicData>
        </a:graphic>
      </p:graphicFrame>
      <p:graphicFrame>
        <p:nvGraphicFramePr>
          <p:cNvPr id="2051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5038725" y="1600200"/>
          <a:ext cx="3565525" cy="2393950"/>
        </p:xfrm>
        <a:graphic>
          <a:graphicData uri="http://schemas.openxmlformats.org/presentationml/2006/ole">
            <p:oleObj spid="_x0000_s2051" name="Диаграмма" r:id="rId4" imgW="5886529" imgH="3952737" progId="MSGraph.Chart.8">
              <p:embed followColorScheme="full"/>
            </p:oleObj>
          </a:graphicData>
        </a:graphic>
      </p:graphicFrame>
      <p:graphicFrame>
        <p:nvGraphicFramePr>
          <p:cNvPr id="2052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755650" y="4086225"/>
          <a:ext cx="3455988" cy="2322513"/>
        </p:xfrm>
        <a:graphic>
          <a:graphicData uri="http://schemas.openxmlformats.org/presentationml/2006/ole">
            <p:oleObj spid="_x0000_s2052" name="Диаграмма" r:id="rId5" imgW="5895935" imgH="3962490" progId="MSGraph.Chart.8">
              <p:embed followColorScheme="full"/>
            </p:oleObj>
          </a:graphicData>
        </a:graphic>
      </p:graphicFrame>
      <p:graphicFrame>
        <p:nvGraphicFramePr>
          <p:cNvPr id="2053" name="Object 17"/>
          <p:cNvGraphicFramePr>
            <a:graphicFrameLocks noChangeAspect="1"/>
          </p:cNvGraphicFramePr>
          <p:nvPr>
            <p:ph sz="quarter" idx="4"/>
          </p:nvPr>
        </p:nvGraphicFramePr>
        <p:xfrm>
          <a:off x="5292725" y="4076700"/>
          <a:ext cx="3494088" cy="2341563"/>
        </p:xfrm>
        <a:graphic>
          <a:graphicData uri="http://schemas.openxmlformats.org/presentationml/2006/ole">
            <p:oleObj spid="_x0000_s2053" name="Диаграмма" r:id="rId6" imgW="5895935" imgH="3952737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9" descr="UPiCTOaKZcv8a9mdJsipgoVY_4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4849813"/>
            <a:ext cx="2714625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Рекомендации по сохранению зубов:</a:t>
            </a:r>
          </a:p>
        </p:txBody>
      </p:sp>
      <p:grpSp>
        <p:nvGrpSpPr>
          <p:cNvPr id="17412" name="Группа 4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413" name="Rectangle 1"/>
          <p:cNvSpPr>
            <a:spLocks noChangeArrowheads="1"/>
          </p:cNvSpPr>
          <p:nvPr/>
        </p:nvSpPr>
        <p:spPr bwMode="auto">
          <a:xfrm>
            <a:off x="642938" y="1595438"/>
            <a:ext cx="828675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latin typeface="Monotype Corsiva" pitchFamily="66" charset="0"/>
                <a:cs typeface="Times New Roman" pitchFamily="18" charset="0"/>
              </a:rPr>
              <a:t>Для поддержания здоровых зубов необходима тщательная гигиена ротовой полости:</a:t>
            </a:r>
            <a:endParaRPr lang="ru-RU" sz="2400">
              <a:latin typeface="Monotype Corsiva" pitchFamily="66" charset="0"/>
            </a:endParaRPr>
          </a:p>
          <a:p>
            <a:pPr eaLnBrk="0" hangingPunct="0"/>
            <a:r>
              <a:rPr lang="ru-RU" sz="2400">
                <a:latin typeface="Monotype Corsiva" pitchFamily="66" charset="0"/>
                <a:cs typeface="Times New Roman" pitchFamily="18" charset="0"/>
              </a:rPr>
              <a:t>-всегда начинать чистку с одного и того же зубного ряда;</a:t>
            </a:r>
            <a:endParaRPr lang="ru-RU" sz="2400">
              <a:latin typeface="Monotype Corsiva" pitchFamily="66" charset="0"/>
            </a:endParaRPr>
          </a:p>
          <a:p>
            <a:pPr eaLnBrk="0" hangingPunct="0"/>
            <a:r>
              <a:rPr lang="ru-RU" sz="2400">
                <a:latin typeface="Monotype Corsiva" pitchFamily="66" charset="0"/>
                <a:cs typeface="Times New Roman" pitchFamily="18" charset="0"/>
              </a:rPr>
              <a:t>-придерживаться определенной последовательности очищения зубов, чтобы не пропустить какого-либо участка; </a:t>
            </a:r>
            <a:endParaRPr lang="ru-RU" sz="2400">
              <a:latin typeface="Monotype Corsiva" pitchFamily="66" charset="0"/>
            </a:endParaRPr>
          </a:p>
          <a:p>
            <a:pPr eaLnBrk="0" hangingPunct="0"/>
            <a:r>
              <a:rPr lang="ru-RU" sz="2400">
                <a:latin typeface="Monotype Corsiva" pitchFamily="66" charset="0"/>
                <a:cs typeface="Times New Roman" pitchFamily="18" charset="0"/>
              </a:rPr>
              <a:t>-чистку проводить в одном темпе, чтобы выдержать необходимую длительность очищения;</a:t>
            </a:r>
            <a:endParaRPr lang="ru-RU" sz="2400">
              <a:latin typeface="Monotype Corsiva" pitchFamily="66" charset="0"/>
            </a:endParaRPr>
          </a:p>
          <a:p>
            <a:pPr eaLnBrk="0" hangingPunct="0">
              <a:buFontTx/>
              <a:buChar char="-"/>
            </a:pPr>
            <a:r>
              <a:rPr lang="ru-RU" sz="2400">
                <a:latin typeface="Monotype Corsiva" pitchFamily="66" charset="0"/>
                <a:cs typeface="Times New Roman" pitchFamily="18" charset="0"/>
              </a:rPr>
              <a:t>чистить зубы в трёх направлениях: снаружи, изнутри и по жевательной поверхности;</a:t>
            </a:r>
          </a:p>
          <a:p>
            <a:pPr eaLnBrk="0" hangingPunct="0">
              <a:buFontTx/>
              <a:buChar char="-"/>
            </a:pPr>
            <a:r>
              <a:rPr lang="ru-RU" sz="2400">
                <a:latin typeface="Monotype Corsiva" pitchFamily="66" charset="0"/>
              </a:rPr>
              <a:t>Как можно меньше употребляйте сладкого, перед едой чистите зубы, а после еды прополощите рот;</a:t>
            </a:r>
          </a:p>
          <a:p>
            <a:pPr eaLnBrk="0" hangingPunct="0">
              <a:buFontTx/>
              <a:buChar char="-"/>
            </a:pPr>
            <a:r>
              <a:rPr lang="ru-RU" sz="2400">
                <a:latin typeface="Monotype Corsiva" pitchFamily="66" charset="0"/>
              </a:rPr>
              <a:t>Два раза в год посещайте стоматолога, даже если не болят зубы.</a:t>
            </a:r>
          </a:p>
          <a:p>
            <a:pPr eaLnBrk="0" hangingPunct="0">
              <a:buFontTx/>
              <a:buChar char="-"/>
            </a:pPr>
            <a:endParaRPr lang="ru-RU" sz="2400">
              <a:latin typeface="Monotype Corsiva" pitchFamily="66" charset="0"/>
            </a:endParaRPr>
          </a:p>
          <a:p>
            <a:pPr eaLnBrk="0" hangingPunct="0">
              <a:buFontTx/>
              <a:buChar char="-"/>
            </a:pPr>
            <a:endParaRPr lang="ru-RU" sz="240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Группа 3"/>
          <p:cNvGrpSpPr>
            <a:grpSpLocks/>
          </p:cNvGrpSpPr>
          <p:nvPr/>
        </p:nvGrpSpPr>
        <p:grpSpPr bwMode="auto">
          <a:xfrm>
            <a:off x="0" y="1714500"/>
            <a:ext cx="419100" cy="5143500"/>
            <a:chOff x="0" y="1714500"/>
            <a:chExt cx="419100" cy="51435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57188" y="3133725"/>
              <a:ext cx="61912" cy="372427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Литература:</a:t>
            </a: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571500" y="2133600"/>
            <a:ext cx="85725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>
                <a:latin typeface="Monotype Corsiva" pitchFamily="66" charset="0"/>
                <a:cs typeface="Times New Roman" pitchFamily="18" charset="0"/>
              </a:rPr>
              <a:t>1. Ожегов С.И. «Словарь русского языка», Москва, 2003 г., 895 с.</a:t>
            </a:r>
            <a:endParaRPr lang="ru-RU" sz="3200">
              <a:latin typeface="Monotype Corsiva" pitchFamily="66" charset="0"/>
            </a:endParaRPr>
          </a:p>
          <a:p>
            <a:pPr eaLnBrk="0" hangingPunct="0"/>
            <a:r>
              <a:rPr lang="ru-RU" sz="3200">
                <a:latin typeface="Monotype Corsiva" pitchFamily="66" charset="0"/>
                <a:cs typeface="Times New Roman" pitchFamily="18" charset="0"/>
              </a:rPr>
              <a:t>2. Издание «Здоровье» - Проблемы зубовов.</a:t>
            </a:r>
            <a:endParaRPr lang="ru-RU" sz="3200">
              <a:latin typeface="Monotype Corsiva" pitchFamily="66" charset="0"/>
            </a:endParaRPr>
          </a:p>
          <a:p>
            <a:pPr eaLnBrk="0" hangingPunct="0"/>
            <a:r>
              <a:rPr lang="ru-RU" sz="3200">
                <a:latin typeface="Monotype Corsiva" pitchFamily="66" charset="0"/>
                <a:cs typeface="Times New Roman" pitchFamily="18" charset="0"/>
              </a:rPr>
              <a:t>3. www.pravda.ru. Налет на зубах.</a:t>
            </a:r>
            <a:endParaRPr lang="ru-RU" sz="3200">
              <a:latin typeface="Monotype Corsiva" pitchFamily="66" charset="0"/>
            </a:endParaRPr>
          </a:p>
          <a:p>
            <a:pPr eaLnBrk="0" hangingPunct="0"/>
            <a:r>
              <a:rPr lang="ru-RU" sz="3200">
                <a:latin typeface="Monotype Corsiva" pitchFamily="66" charset="0"/>
                <a:cs typeface="Times New Roman" pitchFamily="18" charset="0"/>
              </a:rPr>
              <a:t>4. www.nl-dent.ru/anatomy-teeht.htm. Строение зубов человека. Анатомия зубов человека.</a:t>
            </a:r>
            <a:endParaRPr lang="ru-RU" sz="3200">
              <a:latin typeface="Monotype Corsiva" pitchFamily="66" charset="0"/>
            </a:endParaRPr>
          </a:p>
        </p:txBody>
      </p:sp>
      <p:pic>
        <p:nvPicPr>
          <p:cNvPr id="18437" name="Рисунок 10" descr="ED00184_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5786438"/>
            <a:ext cx="1833563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Цель работы:</a:t>
            </a:r>
          </a:p>
        </p:txBody>
      </p:sp>
      <p:sp>
        <p:nvSpPr>
          <p:cNvPr id="5126" name="Rectangle 1"/>
          <p:cNvSpPr>
            <a:spLocks noChangeArrowheads="1"/>
          </p:cNvSpPr>
          <p:nvPr/>
        </p:nvSpPr>
        <p:spPr bwMode="auto">
          <a:xfrm>
            <a:off x="1214438" y="2933700"/>
            <a:ext cx="70723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Изучение влияния зубной пасты </a:t>
            </a:r>
          </a:p>
          <a:p>
            <a:pPr algn="ctr"/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на прочность зубов</a:t>
            </a:r>
          </a:p>
        </p:txBody>
      </p:sp>
      <p:pic>
        <p:nvPicPr>
          <p:cNvPr id="5127" name="Рисунок 9" descr="UPiCTOaKZcv8a9mdJsipgoVY_4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4849813"/>
            <a:ext cx="2714625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Задачи исследования: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0" name="Rectangle 1"/>
          <p:cNvSpPr>
            <a:spLocks noChangeArrowheads="1"/>
          </p:cNvSpPr>
          <p:nvPr/>
        </p:nvSpPr>
        <p:spPr bwMode="auto">
          <a:xfrm>
            <a:off x="428625" y="2357438"/>
            <a:ext cx="89201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Провести эксперименты;</a:t>
            </a:r>
            <a:endParaRPr lang="en-US" sz="3200">
              <a:latin typeface="Monotype Corsiva" pitchFamily="66" charset="0"/>
              <a:ea typeface="Times New Roman" pitchFamily="18" charset="0"/>
              <a:cs typeface="Tahoma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C</a:t>
            </a:r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делать вывод о результате химического</a:t>
            </a:r>
            <a:r>
              <a:rPr lang="en-US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 </a:t>
            </a:r>
            <a:endParaRPr lang="ru-RU" sz="3200">
              <a:latin typeface="Monotype Corsiva" pitchFamily="66" charset="0"/>
              <a:ea typeface="Times New Roman" pitchFamily="18" charset="0"/>
              <a:cs typeface="Tahoma" pitchFamily="34" charset="0"/>
            </a:endParaRPr>
          </a:p>
          <a:p>
            <a:pPr marL="228600" indent="-228600"/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взаимодействия кислот и соединений кальция;</a:t>
            </a:r>
          </a:p>
          <a:p>
            <a:pPr marL="228600" indent="-228600"/>
            <a:r>
              <a:rPr lang="ru-RU" sz="3200">
                <a:latin typeface="Monotype Corsiva" pitchFamily="66" charset="0"/>
              </a:rPr>
              <a:t>3. Изучить литературу по проблемам заболевания зубов;</a:t>
            </a:r>
          </a:p>
          <a:p>
            <a:pPr marL="228600" indent="-228600"/>
            <a:r>
              <a:rPr lang="ru-RU" sz="3200">
                <a:latin typeface="Monotype Corsiva" pitchFamily="66" charset="0"/>
              </a:rPr>
              <a:t>4. Довести результаты до заинтересованных сторон.</a:t>
            </a:r>
          </a:p>
          <a:p>
            <a:pPr marL="228600" indent="-228600"/>
            <a:endParaRPr lang="ru-RU" sz="240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313"/>
            <a:ext cx="9144000" cy="1214437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План работы: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1428750" y="2571750"/>
            <a:ext cx="7072313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3200">
                <a:latin typeface="Monotype Corsiva" pitchFamily="66" charset="0"/>
              </a:rPr>
              <a:t>Изучение строения зубов;</a:t>
            </a:r>
          </a:p>
          <a:p>
            <a:pPr marL="342900" indent="-342900">
              <a:buFontTx/>
              <a:buAutoNum type="arabicPeriod"/>
            </a:pPr>
            <a:r>
              <a:rPr lang="ru-RU" sz="3200">
                <a:latin typeface="Monotype Corsiva" pitchFamily="66" charset="0"/>
              </a:rPr>
              <a:t>Информация о болезнях зубов;</a:t>
            </a:r>
          </a:p>
          <a:p>
            <a:pPr marL="342900" indent="-342900">
              <a:buFontTx/>
              <a:buAutoNum type="arabicPeriod"/>
            </a:pPr>
            <a:r>
              <a:rPr lang="ru-RU" sz="3200">
                <a:latin typeface="Monotype Corsiva" pitchFamily="66" charset="0"/>
              </a:rPr>
              <a:t>Проведение экспериментов;</a:t>
            </a:r>
          </a:p>
          <a:p>
            <a:pPr marL="342900" indent="-342900">
              <a:buFontTx/>
              <a:buAutoNum type="arabicPeriod"/>
            </a:pPr>
            <a:r>
              <a:rPr lang="ru-RU" sz="3200">
                <a:latin typeface="Monotype Corsiva" pitchFamily="66" charset="0"/>
              </a:rPr>
              <a:t>Проведение анкетирования в 9-11 классах;</a:t>
            </a:r>
          </a:p>
          <a:p>
            <a:pPr marL="342900" indent="-342900">
              <a:buFontTx/>
              <a:buAutoNum type="arabicPeriod"/>
            </a:pPr>
            <a:r>
              <a:rPr lang="ru-RU" sz="3200">
                <a:latin typeface="Monotype Corsiva" pitchFamily="66" charset="0"/>
              </a:rPr>
              <a:t>Заключение по исследованию.</a:t>
            </a:r>
          </a:p>
          <a:p>
            <a:pPr marL="342900" indent="-3429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Актуальность исследования: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714375" y="2571750"/>
            <a:ext cx="8429625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Monotype Corsiva" pitchFamily="66" charset="0"/>
              </a:rPr>
              <a:t>Больные зубы не угрожают жизни. Однако их лечение - хлопотное дело, да и стоит дорого. Поэтому надо учиться беречь зубы смолоду. Стоматологические заболевания чаще всего начинаются ещё в детстве. Затем неуклонно прогрессируют и со временем приводят к необратимому поражению зубов, боли и дискомфорту. Если процесс не остановить, зуб разрушается окончательно.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Гипотеза исследования:</a:t>
            </a:r>
          </a:p>
        </p:txBody>
      </p:sp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1857375" y="3071813"/>
            <a:ext cx="56292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Способна ли зубная паста оказать </a:t>
            </a:r>
          </a:p>
          <a:p>
            <a:pPr algn="ctr"/>
            <a:r>
              <a:rPr lang="ru-RU" sz="3200">
                <a:latin typeface="Monotype Corsiva" pitchFamily="66" charset="0"/>
                <a:ea typeface="Times New Roman" pitchFamily="18" charset="0"/>
                <a:cs typeface="Tahoma" pitchFamily="34" charset="0"/>
              </a:rPr>
              <a:t>влияние на прочность зубов?</a:t>
            </a:r>
          </a:p>
        </p:txBody>
      </p:sp>
      <p:pic>
        <p:nvPicPr>
          <p:cNvPr id="9220" name="Рисунок 5" descr="UPiCTOaKZcv8a9mdJsipgoVY_4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4849813"/>
            <a:ext cx="2714625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Строение зубов:</a:t>
            </a:r>
          </a:p>
        </p:txBody>
      </p:sp>
      <p:pic>
        <p:nvPicPr>
          <p:cNvPr id="5" name="Рисунок 4" descr="stroenie_zuba[1].jpg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14313" y="1714500"/>
            <a:ext cx="3571875" cy="4916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929063" y="2428875"/>
            <a:ext cx="5214937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Основную массу зуба составляет дентин – вещество похожее на кость, но более твердое. </a:t>
            </a:r>
          </a:p>
          <a:p>
            <a:r>
              <a:rPr lang="ru-RU" sz="2400" b="1" u="sng">
                <a:latin typeface="Monotype Corsiva" pitchFamily="66" charset="0"/>
              </a:rPr>
              <a:t>Дентин</a:t>
            </a:r>
            <a:r>
              <a:rPr lang="ru-RU" sz="2400">
                <a:latin typeface="Monotype Corsiva" pitchFamily="66" charset="0"/>
              </a:rPr>
              <a:t> – первичная ткань зуба. Видимая часть зуба называется </a:t>
            </a:r>
            <a:r>
              <a:rPr lang="ru-RU" sz="2400" b="1" u="sng">
                <a:latin typeface="Monotype Corsiva" pitchFamily="66" charset="0"/>
              </a:rPr>
              <a:t>коронкой</a:t>
            </a:r>
            <a:r>
              <a:rPr lang="ru-RU" sz="2400">
                <a:latin typeface="Monotype Corsiva" pitchFamily="66" charset="0"/>
              </a:rPr>
              <a:t>. Она покрыта эмалью. </a:t>
            </a:r>
          </a:p>
          <a:p>
            <a:r>
              <a:rPr lang="ru-RU" sz="2400" b="1" u="sng">
                <a:latin typeface="Monotype Corsiva" pitchFamily="66" charset="0"/>
              </a:rPr>
              <a:t>Эмаль</a:t>
            </a:r>
            <a:r>
              <a:rPr lang="ru-RU" sz="2400">
                <a:latin typeface="Monotype Corsiva" pitchFamily="66" charset="0"/>
              </a:rPr>
              <a:t> – самое твердое вещество и состоит из кальция. </a:t>
            </a:r>
          </a:p>
          <a:p>
            <a:r>
              <a:rPr lang="ru-RU" sz="2400">
                <a:latin typeface="Monotype Corsiva" pitchFamily="66" charset="0"/>
              </a:rPr>
              <a:t>Скрытая часть зуба называется </a:t>
            </a:r>
            <a:r>
              <a:rPr lang="ru-RU" sz="2400" b="1" u="sng">
                <a:latin typeface="Monotype Corsiva" pitchFamily="66" charset="0"/>
              </a:rPr>
              <a:t>корнем.</a:t>
            </a:r>
          </a:p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Болезни зубов:</a:t>
            </a: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5000625" y="2357438"/>
            <a:ext cx="414337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Зубы подвержены различным заболеваниям. Одно из наиболее часто встречающихся заболеваний – зубной кариес.</a:t>
            </a:r>
          </a:p>
          <a:p>
            <a:r>
              <a:rPr lang="ru-RU" sz="2400">
                <a:latin typeface="Monotype Corsiva" pitchFamily="66" charset="0"/>
              </a:rPr>
              <a:t>Зубной кариес –заболевание твердых тканей зубов. Сначала разрушается наружный слой При этом образуется – «дырка». И возникает зубная боль. </a:t>
            </a:r>
          </a:p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14500"/>
            <a:ext cx="46038" cy="514350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2500313"/>
            <a:ext cx="71438" cy="4357687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Рисунок 9" descr="razvitie-karie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428875"/>
            <a:ext cx="4286250" cy="3224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50"/>
            <a:ext cx="9144000" cy="1214438"/>
          </a:xfrm>
          <a:prstGeom prst="rect">
            <a:avLst/>
          </a:prstGeom>
          <a:solidFill>
            <a:schemeClr val="accent6">
              <a:lumMod val="40000"/>
              <a:lumOff val="60000"/>
              <a:alpha val="2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Эксперимент 1:</a:t>
            </a:r>
          </a:p>
        </p:txBody>
      </p:sp>
      <p:grpSp>
        <p:nvGrpSpPr>
          <p:cNvPr id="12291" name="Группа 9"/>
          <p:cNvGrpSpPr>
            <a:grpSpLocks/>
          </p:cNvGrpSpPr>
          <p:nvPr/>
        </p:nvGrpSpPr>
        <p:grpSpPr bwMode="auto">
          <a:xfrm>
            <a:off x="0" y="1714500"/>
            <a:ext cx="214313" cy="5143500"/>
            <a:chOff x="0" y="1714500"/>
            <a:chExt cx="214313" cy="51435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1714500"/>
              <a:ext cx="46038" cy="5143500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2875" y="2500313"/>
              <a:ext cx="71438" cy="43576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8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57188" y="3133725"/>
            <a:ext cx="61912" cy="3724275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928688" y="1714500"/>
            <a:ext cx="7929562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latin typeface="Monotype Corsiva" pitchFamily="66" charset="0"/>
              </a:rPr>
              <a:t>Оборудование</a:t>
            </a:r>
            <a:r>
              <a:rPr lang="ru-RU" sz="2400">
                <a:latin typeface="Monotype Corsiva" pitchFamily="66" charset="0"/>
              </a:rPr>
              <a:t>: 2 куриных яйца, лимонная кислота, уксусная кислота, 2 химических стакана.</a:t>
            </a:r>
          </a:p>
          <a:p>
            <a:r>
              <a:rPr lang="ru-RU" sz="2400" u="sng">
                <a:latin typeface="Monotype Corsiva" pitchFamily="66" charset="0"/>
              </a:rPr>
              <a:t>Порядок выполнения</a:t>
            </a:r>
            <a:r>
              <a:rPr lang="ru-RU" sz="2400">
                <a:latin typeface="Monotype Corsiva" pitchFamily="66" charset="0"/>
              </a:rPr>
              <a:t>: сначала приготовила 9% растворы уксусной и лимонной кислоты. Затем на дно каждой банки положила сырое яйцо, в одну банку налила уксус, а в другую лимонную кислоту. Процесс контролировала каждые два часа.</a:t>
            </a:r>
          </a:p>
          <a:p>
            <a:r>
              <a:rPr lang="ru-RU" sz="2400" u="sng">
                <a:latin typeface="Monotype Corsiva" pitchFamily="66" charset="0"/>
              </a:rPr>
              <a:t>Результаты</a:t>
            </a:r>
            <a:r>
              <a:rPr lang="ru-RU" sz="2400">
                <a:latin typeface="Monotype Corsiva" pitchFamily="66" charset="0"/>
              </a:rPr>
              <a:t>:</a:t>
            </a:r>
            <a:r>
              <a:rPr lang="ru-RU" sz="2400"/>
              <a:t> </a:t>
            </a:r>
            <a:r>
              <a:rPr lang="ru-RU" sz="2400">
                <a:latin typeface="Monotype Corsiva" pitchFamily="66" charset="0"/>
              </a:rPr>
              <a:t>через 4 часа скорлупа яйца в растворе лимонной кислоты стала мягкой, а через  10 часов растворилась. Содержимое осталось покрытым тончайшей мембраной, которую можно проткнуть. В растворе уксусной кислоты реакция шла медленнее, но с тем же результатом.</a:t>
            </a:r>
          </a:p>
          <a:p>
            <a:endParaRPr lang="ru-RU" sz="2400">
              <a:latin typeface="Monotype Corsiva" pitchFamily="66" charset="0"/>
            </a:endParaRPr>
          </a:p>
          <a:p>
            <a:endParaRPr lang="ru-RU" sz="2400">
              <a:latin typeface="Monotype Corsiva" pitchFamily="66" charset="0"/>
            </a:endParaRPr>
          </a:p>
        </p:txBody>
      </p:sp>
      <p:pic>
        <p:nvPicPr>
          <p:cNvPr id="12294" name="Рисунок 8" descr="solutions.jpg"/>
          <p:cNvPicPr>
            <a:picLocks noChangeAspect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791200" y="5626100"/>
            <a:ext cx="33528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D0D43D2C9BF8E4CAE1D43C677D78588" ma:contentTypeVersion="1" ma:contentTypeDescription="Создание документа." ma:contentTypeScope="" ma:versionID="d3a6903e83e08c17d9c9188d29b7f8f9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T4CTUPCNHN5M-103174350-12</_dlc_DocId>
    <_dlc_DocIdUrl xmlns="c71519f2-859d-46c1-a1b6-2941efed936d">
      <Url>http://edu-sps.koiro.local/chuhloma/Sud/_layouts/15/DocIdRedir.aspx?ID=T4CTUPCNHN5M-103174350-12</Url>
      <Description>T4CTUPCNHN5M-103174350-12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A6095BD-1388-4F7A-B149-C470B9B908DA}"/>
</file>

<file path=customXml/itemProps2.xml><?xml version="1.0" encoding="utf-8"?>
<ds:datastoreItem xmlns:ds="http://schemas.openxmlformats.org/officeDocument/2006/customXml" ds:itemID="{2CABDE9E-9A09-46A7-AF7F-92723568D58D}"/>
</file>

<file path=customXml/itemProps3.xml><?xml version="1.0" encoding="utf-8"?>
<ds:datastoreItem xmlns:ds="http://schemas.openxmlformats.org/officeDocument/2006/customXml" ds:itemID="{84D2497E-5E9D-4411-B05C-7466FDB5538A}"/>
</file>

<file path=customXml/itemProps4.xml><?xml version="1.0" encoding="utf-8"?>
<ds:datastoreItem xmlns:ds="http://schemas.openxmlformats.org/officeDocument/2006/customXml" ds:itemID="{C6E0660F-9FEA-443A-BC1C-8E57D56A1416}"/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666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Судайская средняя</cp:lastModifiedBy>
  <cp:revision>30</cp:revision>
  <dcterms:created xsi:type="dcterms:W3CDTF">2012-04-15T15:03:02Z</dcterms:created>
  <dcterms:modified xsi:type="dcterms:W3CDTF">2012-05-16T10:41:10Z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0x0101007D0D43D2C9BF8E4CAE1D43C677D78588</vt:lpwstr>
  </property>
  <property fmtid="{D5CDD505-2E9C-101B-9397-08002B2CF9AE}" pid="3" name="_dlc_DocIdItemGuid">
    <vt:lpwstr>47a0a644-d612-4f60-88e7-32562668be15</vt:lpwstr>
  </property>
</Properties>
</file>