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CC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643050"/>
            <a:ext cx="5286412" cy="3714776"/>
          </a:xfrm>
        </p:spPr>
        <p:txBody>
          <a:bodyPr/>
          <a:lstStyle/>
          <a:p>
            <a:r>
              <a:rPr lang="ru-RU" sz="4000" i="1" u="sng" dirty="0" smtClean="0">
                <a:solidFill>
                  <a:srgbClr val="FFFF00"/>
                </a:solidFill>
              </a:rPr>
              <a:t>Развитие речи </a:t>
            </a:r>
            <a:r>
              <a:rPr lang="ru-RU" sz="4000" dirty="0" smtClean="0">
                <a:solidFill>
                  <a:srgbClr val="FFFF00"/>
                </a:solidFill>
              </a:rPr>
              <a:t>детей дошкольного возраста (5-6 лет</a:t>
            </a:r>
            <a:r>
              <a:rPr lang="ru-RU" sz="4000" dirty="0" smtClean="0">
                <a:solidFill>
                  <a:srgbClr val="FFFF00"/>
                </a:solidFill>
              </a:rPr>
              <a:t>)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2000" u="sng" dirty="0" smtClean="0">
                <a:solidFill>
                  <a:srgbClr val="FFFF00"/>
                </a:solidFill>
              </a:rPr>
              <a:t>Подготовила: </a:t>
            </a:r>
            <a:r>
              <a:rPr lang="ru-RU" sz="2000" dirty="0" smtClean="0">
                <a:solidFill>
                  <a:srgbClr val="FFFF00"/>
                </a:solidFill>
              </a:rPr>
              <a:t>учитель-логопед Дремченко В.Ю.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239000" cy="53437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Вывод по теоретической части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143932" cy="54556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100" dirty="0" smtClean="0">
                <a:solidFill>
                  <a:srgbClr val="6600FF"/>
                </a:solidFill>
              </a:rPr>
              <a:t>   </a:t>
            </a:r>
            <a:r>
              <a:rPr lang="ru-RU" sz="3800" b="1" dirty="0" smtClean="0">
                <a:solidFill>
                  <a:srgbClr val="FF0000"/>
                </a:solidFill>
              </a:rPr>
              <a:t>Уважаемые родители!</a:t>
            </a:r>
            <a:endParaRPr lang="ru-RU" sz="3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100" dirty="0" smtClean="0">
                <a:solidFill>
                  <a:srgbClr val="6600FF"/>
                </a:solidFill>
              </a:rPr>
              <a:t>   </a:t>
            </a:r>
          </a:p>
          <a:p>
            <a:pPr>
              <a:buNone/>
            </a:pPr>
            <a:r>
              <a:rPr lang="ru-RU" sz="3100" dirty="0" smtClean="0">
                <a:solidFill>
                  <a:srgbClr val="6600FF"/>
                </a:solidFill>
              </a:rPr>
              <a:t>  </a:t>
            </a:r>
            <a:r>
              <a:rPr lang="ru-RU" sz="3100" dirty="0" smtClean="0"/>
              <a:t>1. От того, как вы будете разговаривать с ребенком, насколько интонационно выразительна, мелодична, эмоционально окрашена будет ваша речь, зависит и качество речи вашего ребенка.</a:t>
            </a:r>
          </a:p>
          <a:p>
            <a:pPr>
              <a:buNone/>
            </a:pPr>
            <a:r>
              <a:rPr lang="ru-RU" sz="3200" dirty="0" smtClean="0"/>
              <a:t>   2. Поправляя ошибки в речи детей (в звукопроизношении, в грамматическом оформлении словосочетаний, предложений) вы заботитесь о его интеллектуальном развитии. </a:t>
            </a:r>
          </a:p>
          <a:p>
            <a:pPr>
              <a:buNone/>
            </a:pPr>
            <a:r>
              <a:rPr lang="ru-RU" sz="3200" dirty="0" smtClean="0"/>
              <a:t>   3. Так как правильно оформленная, красивая, чисто звучащая речь является не только средством общения, но и </a:t>
            </a:r>
            <a:r>
              <a:rPr lang="ru-RU" sz="3200" b="1" dirty="0" smtClean="0"/>
              <a:t>орудием мышления.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7286676" cy="2786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C0000"/>
                </a:solidFill>
              </a:rPr>
              <a:t>«Речь ребенка формируется </a:t>
            </a:r>
            <a:br>
              <a:rPr lang="ru-RU" dirty="0" smtClean="0">
                <a:solidFill>
                  <a:srgbClr val="CC0000"/>
                </a:solidFill>
              </a:rPr>
            </a:br>
            <a:r>
              <a:rPr lang="ru-RU" dirty="0" smtClean="0">
                <a:solidFill>
                  <a:srgbClr val="CC0000"/>
                </a:solidFill>
              </a:rPr>
              <a:t/>
            </a:r>
            <a:br>
              <a:rPr lang="ru-RU" dirty="0" smtClean="0">
                <a:solidFill>
                  <a:srgbClr val="CC0000"/>
                </a:solidFill>
              </a:rPr>
            </a:br>
            <a:r>
              <a:rPr lang="ru-RU" dirty="0" smtClean="0">
                <a:solidFill>
                  <a:srgbClr val="CC0000"/>
                </a:solidFill>
              </a:rPr>
              <a:t>под влиянием речи взрослых».</a:t>
            </a:r>
            <a:br>
              <a:rPr lang="ru-RU" dirty="0" smtClean="0">
                <a:solidFill>
                  <a:srgbClr val="CC0000"/>
                </a:solidFill>
              </a:rPr>
            </a:br>
            <a:endParaRPr lang="ru-RU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Звукопроизношение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901014" cy="528641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дети воспроизводят слова различной слоговой структуры и </a:t>
            </a:r>
            <a:r>
              <a:rPr lang="ru-RU" dirty="0" err="1" smtClean="0"/>
              <a:t>звуконаполняемости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i="1" dirty="0" smtClean="0"/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ошибки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касаются </a:t>
            </a:r>
            <a:r>
              <a:rPr lang="ru-RU" dirty="0" smtClean="0"/>
              <a:t>только наиболее трудных, мало употребительных и незнакомых для них слов</a:t>
            </a:r>
          </a:p>
          <a:p>
            <a:pPr>
              <a:buFontTx/>
              <a:buChar char="-"/>
            </a:pPr>
            <a:r>
              <a:rPr lang="ru-RU" dirty="0" smtClean="0"/>
              <a:t>артикуляционный аппарат готов (губ, языка, щёк, мягкого неба, нижней челюсти) к производству полноценных звуков речи;</a:t>
            </a:r>
          </a:p>
          <a:p>
            <a:pPr>
              <a:buFontTx/>
              <a:buChar char="-"/>
            </a:pPr>
            <a:r>
              <a:rPr lang="ru-RU" dirty="0" smtClean="0"/>
              <a:t>к 5 годам дети овладевают произношением всех звуков речи.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FF0000"/>
                </a:solidFill>
              </a:rPr>
              <a:t>Однако </a:t>
            </a:r>
            <a:r>
              <a:rPr lang="ru-RU" dirty="0" smtClean="0"/>
              <a:t>у некоторых детей усвоение звуков может проходить неравномерно или неверно.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239000" cy="7486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Фонематический слух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001056" cy="55007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11200" dirty="0" smtClean="0"/>
              <a:t>Фонема (звук</a:t>
            </a:r>
            <a:r>
              <a:rPr lang="ru-RU" sz="11200" dirty="0" smtClean="0"/>
              <a:t>)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1) К 5 годам ребенок должен слышать наличие определенного звука в слове, это ему дается природой.</a:t>
            </a:r>
          </a:p>
          <a:p>
            <a:pPr>
              <a:buNone/>
            </a:pPr>
            <a:r>
              <a:rPr lang="ru-RU" sz="11200" dirty="0" smtClean="0"/>
              <a:t>    2) Уровень развития фонематического слуха позволяет детям овладеть навыками звукового анализа и синтеза, что является необходимым условием усвоения грамоты в школьный период.</a:t>
            </a:r>
          </a:p>
          <a:p>
            <a:pPr>
              <a:buNone/>
            </a:pPr>
            <a:r>
              <a:rPr lang="ru-RU" sz="11200" dirty="0" smtClean="0"/>
              <a:t>    3) Ребенок способен подобрать слово на определенный звук.</a:t>
            </a:r>
          </a:p>
          <a:p>
            <a:pPr>
              <a:buNone/>
            </a:pPr>
            <a:r>
              <a:rPr lang="ru-RU" sz="11200" dirty="0" smtClean="0"/>
              <a:t>   </a:t>
            </a:r>
            <a:r>
              <a:rPr lang="ru-RU" sz="11200" b="1" dirty="0" smtClean="0">
                <a:solidFill>
                  <a:srgbClr val="FF0000"/>
                </a:solidFill>
              </a:rPr>
              <a:t>ВАЖНО: </a:t>
            </a:r>
            <a:r>
              <a:rPr lang="ru-RU" sz="11200" dirty="0" smtClean="0"/>
              <a:t>умение слышать и выделять звуки на слух, предупреждает многие трудности в школе при обучении письму.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 </a:t>
            </a:r>
            <a:endParaRPr lang="ru-RU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74868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6600FF"/>
                </a:solidFill>
              </a:rPr>
              <a:t>Лексика</a:t>
            </a:r>
            <a:endParaRPr lang="ru-RU" sz="4400" dirty="0">
              <a:solidFill>
                <a:srgbClr val="66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143932" cy="55721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 дети шестого года жизни владеют обобщающими понятиями (фрукты, транспорт и т.д.);</a:t>
            </a:r>
          </a:p>
          <a:p>
            <a:pPr>
              <a:buNone/>
            </a:pPr>
            <a:r>
              <a:rPr lang="ru-RU" dirty="0" smtClean="0"/>
              <a:t>2. дети знают названия месяцев, дней недели, части суток,</a:t>
            </a:r>
          </a:p>
          <a:p>
            <a:pPr>
              <a:buFontTx/>
              <a:buChar char="-"/>
            </a:pPr>
            <a:r>
              <a:rPr lang="ru-RU" dirty="0" smtClean="0"/>
              <a:t>название своей страны и столицы государства;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географич</a:t>
            </a:r>
            <a:r>
              <a:rPr lang="ru-RU" dirty="0" smtClean="0"/>
              <a:t>. понятия: море, река, горы, пустыня, лес; </a:t>
            </a:r>
          </a:p>
          <a:p>
            <a:pPr>
              <a:buFontTx/>
              <a:buChar char="-"/>
            </a:pPr>
            <a:r>
              <a:rPr lang="ru-RU" dirty="0" smtClean="0"/>
              <a:t>правила дорожного движения для пешеходов;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ru-RU" dirty="0" smtClean="0"/>
              <a:t> дети согласовывают прилагательные с именами существительными в роде числе и падеже (море синее, стулья деревянные, кукле новой);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ru-RU" dirty="0" smtClean="0"/>
              <a:t>образовывают притяжательные прилагательные (медвежья, собачьи, папин...);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ru-RU" dirty="0" smtClean="0"/>
              <a:t>правильно по смыслу применяют все части речи.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543824" cy="6058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Грамматический строй речи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7929618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500" dirty="0" smtClean="0"/>
              <a:t>1. К 6 годам жизни грамматический строй речи уже сформирован правильно, ребенок пользуется им достаточно свободно.</a:t>
            </a:r>
          </a:p>
          <a:p>
            <a:pPr>
              <a:buNone/>
            </a:pPr>
            <a:r>
              <a:rPr lang="ru-RU" sz="4500" dirty="0" smtClean="0"/>
              <a:t> 2. дети правильно употребляют в речи простые и сложные предлоги (из, из-под...); </a:t>
            </a:r>
          </a:p>
          <a:p>
            <a:pPr>
              <a:buNone/>
            </a:pPr>
            <a:r>
              <a:rPr lang="ru-RU" sz="4500" dirty="0" smtClean="0"/>
              <a:t> 3. правильно изменяют имена существительные по числам и падежам;  правильно согласовывают в речи существительные с числительными (пять ложек, пять яблок, груш, конфет);</a:t>
            </a:r>
          </a:p>
          <a:p>
            <a:pPr>
              <a:buNone/>
            </a:pPr>
            <a:r>
              <a:rPr lang="ru-RU" sz="4500" dirty="0" smtClean="0"/>
              <a:t> 4.  согласовывают прилагательные с именами существительными в роде числе и падеже (море синее, стулья деревянные, кукле новой);</a:t>
            </a:r>
          </a:p>
          <a:p>
            <a:pPr>
              <a:buNone/>
            </a:pPr>
            <a:r>
              <a:rPr lang="ru-RU" sz="4500" dirty="0" smtClean="0"/>
              <a:t> 5. образовывают притяжательные прилагательные (медвежья, собачьи, папин...); </a:t>
            </a:r>
          </a:p>
          <a:p>
            <a:pPr>
              <a:buNone/>
            </a:pPr>
            <a:r>
              <a:rPr lang="ru-RU" sz="4500" dirty="0" smtClean="0"/>
              <a:t> 6. правильно по смыслу применяют все части речи.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543824" cy="614366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buNone/>
            </a:pPr>
            <a:r>
              <a:rPr lang="ru-RU" sz="4000" b="1" i="1" u="sng" dirty="0" smtClean="0">
                <a:solidFill>
                  <a:srgbClr val="FF0000"/>
                </a:solidFill>
              </a:rPr>
              <a:t>Грамматическая правильность речи </a:t>
            </a:r>
          </a:p>
          <a:p>
            <a:pPr algn="ctr">
              <a:lnSpc>
                <a:spcPct val="110000"/>
              </a:lnSpc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ребенка </a:t>
            </a:r>
            <a:r>
              <a:rPr lang="ru-RU" sz="3200" dirty="0" smtClean="0"/>
              <a:t>во многом зависит от правильного образца, который дают родители. </a:t>
            </a:r>
          </a:p>
          <a:p>
            <a:pPr algn="ctr">
              <a:lnSpc>
                <a:spcPct val="110000"/>
              </a:lnSpc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   Важно </a:t>
            </a:r>
            <a:r>
              <a:rPr lang="ru-RU" sz="3200" dirty="0" smtClean="0"/>
              <a:t>обращать внимание на ошибки ребенка и во время их исправлять. </a:t>
            </a:r>
          </a:p>
          <a:p>
            <a:pPr algn="ctr">
              <a:lnSpc>
                <a:spcPct val="110000"/>
              </a:lnSpc>
              <a:buNone/>
            </a:pPr>
            <a:r>
              <a:rPr lang="ru-RU" sz="3200" dirty="0" smtClean="0"/>
              <a:t>   </a:t>
            </a:r>
            <a:r>
              <a:rPr lang="ru-RU" sz="3200" b="1" i="1" dirty="0" smtClean="0">
                <a:solidFill>
                  <a:srgbClr val="FF0000"/>
                </a:solidFill>
              </a:rPr>
              <a:t>Необходимо</a:t>
            </a:r>
            <a:r>
              <a:rPr lang="ru-RU" sz="3200" dirty="0" smtClean="0"/>
              <a:t> так же учить ребенка отвечать на вопрос полным ответом, а не одним словом.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239000" cy="74868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Связная речь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686700" cy="51698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дети владеют одной из самых сложных речевых форм – монологической, могут пересказать сказку или рассказ из 40-50 предложений;</a:t>
            </a:r>
          </a:p>
          <a:p>
            <a:pPr>
              <a:buFontTx/>
              <a:buChar char="-"/>
            </a:pPr>
            <a:r>
              <a:rPr lang="ru-RU" dirty="0" smtClean="0"/>
              <a:t>в диалогической речи дети, разговаривая с собеседником, дают и сжатые, и развернутые ответы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д</a:t>
            </a:r>
            <a:r>
              <a:rPr lang="ru-RU" dirty="0" smtClean="0"/>
              <a:t>ети составляют небольшой рассказ как по сюжетной картинке так и по серии картин;</a:t>
            </a:r>
          </a:p>
          <a:p>
            <a:pPr>
              <a:buFontTx/>
              <a:buChar char="-"/>
            </a:pPr>
            <a:r>
              <a:rPr lang="ru-RU" dirty="0" smtClean="0"/>
              <a:t>р</a:t>
            </a:r>
            <a:r>
              <a:rPr lang="ru-RU" dirty="0" smtClean="0"/>
              <a:t>ебенок может пересказать прослушанный рассказ;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к</a:t>
            </a:r>
            <a:r>
              <a:rPr lang="ru-RU" dirty="0" smtClean="0"/>
              <a:t> </a:t>
            </a:r>
            <a:r>
              <a:rPr lang="ru-RU" dirty="0" smtClean="0"/>
              <a:t>концу дошкольного периода дети владеют развернутой фразовой речью, фонетически, лексически и грамматически правильно оформленной.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59619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rgbClr val="00B050"/>
                </a:solidFill>
              </a:rPr>
              <a:t>ПРОСОДИКА (ТЕМПО-РИТМИЧЕСКАЯ, ИНТОНАЦИОННАЯ СТОРОНА РЕЧИ)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7929618" cy="5214974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800" dirty="0" smtClean="0"/>
              <a:t>дети уже могут владеть силой голоса, говорить тише, громче;</a:t>
            </a:r>
          </a:p>
          <a:p>
            <a:pPr>
              <a:buFontTx/>
              <a:buChar char="-"/>
            </a:pPr>
            <a:r>
              <a:rPr lang="ru-RU" sz="2800" dirty="0" smtClean="0"/>
              <a:t>дети различает вопросительную, побудительную, повествовательную интонации, может передавать голосом оттенки чувств и эмоций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r>
              <a:rPr lang="ru-RU" sz="2800" dirty="0" smtClean="0"/>
              <a:t>по </a:t>
            </a:r>
            <a:r>
              <a:rPr lang="ru-RU" sz="2800" dirty="0" smtClean="0"/>
              <a:t>тону вашего голоса, по интонации </a:t>
            </a:r>
            <a:r>
              <a:rPr lang="ru-RU" sz="2800" dirty="0" smtClean="0"/>
              <a:t>ребенок </a:t>
            </a:r>
            <a:r>
              <a:rPr lang="ru-RU" sz="2800" dirty="0" smtClean="0"/>
              <a:t>может легко определить ваше отношение к нему, к происходящему, почувствовать напряжение, радость, </a:t>
            </a:r>
            <a:r>
              <a:rPr lang="ru-RU" sz="2800" dirty="0" smtClean="0"/>
              <a:t>огорчение.</a:t>
            </a:r>
            <a:endParaRPr lang="ru-RU" sz="2800" dirty="0" smtClean="0"/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606F047ADC3294BB7C72282A6B39749" ma:contentTypeVersion="1" ma:contentTypeDescription="Создание документа." ma:contentTypeScope="" ma:versionID="2ba59eac55cb92dce0e9a1364c5c13d1">
  <xsd:schema xmlns:xsd="http://www.w3.org/2001/XMLSchema" xmlns:xs="http://www.w3.org/2001/XMLSchema" xmlns:p="http://schemas.microsoft.com/office/2006/metadata/properties" xmlns:ns2="1e4a56f1-e935-4ee8-bb0c-87dfac142287" targetNamespace="http://schemas.microsoft.com/office/2006/metadata/properties" ma:root="true" ma:fieldsID="9c2fa8ebfca78ef688e7b179b82a42f3" ns2:_="">
    <xsd:import namespace="1e4a56f1-e935-4ee8-bb0c-87dfac14228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a56f1-e935-4ee8-bb0c-87dfac1422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84117D-6B57-4417-9A0A-5E6C4D8BD545}"/>
</file>

<file path=customXml/itemProps2.xml><?xml version="1.0" encoding="utf-8"?>
<ds:datastoreItem xmlns:ds="http://schemas.openxmlformats.org/officeDocument/2006/customXml" ds:itemID="{E7734134-1851-40A0-866F-6796B38E6E37}"/>
</file>

<file path=customXml/itemProps3.xml><?xml version="1.0" encoding="utf-8"?>
<ds:datastoreItem xmlns:ds="http://schemas.openxmlformats.org/officeDocument/2006/customXml" ds:itemID="{DB4AC9C4-E2A7-4972-AEBD-F10B7E222EE6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647</Words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Развитие речи детей дошкольного возраста (5-6 лет)  Подготовила: учитель-логопед Дремченко В.Ю. </vt:lpstr>
      <vt:lpstr>       «Речь ребенка формируется   под влиянием речи взрослых». </vt:lpstr>
      <vt:lpstr>Звукопроизношение</vt:lpstr>
      <vt:lpstr>Фонематический слух</vt:lpstr>
      <vt:lpstr>Лексика</vt:lpstr>
      <vt:lpstr>Грамматический строй речи</vt:lpstr>
      <vt:lpstr>Слайд 7</vt:lpstr>
      <vt:lpstr>Связная речь</vt:lpstr>
      <vt:lpstr>  ПРОСОДИКА (ТЕМПО-РИТМИЧЕСКАЯ, ИНТОНАЦИОННАЯ СТОРОНА РЕЧИ) </vt:lpstr>
      <vt:lpstr>Вывод по теоретической части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детей дошкольного возраста (5-6 лет) </dc:title>
  <dc:creator>Admin</dc:creator>
  <cp:lastModifiedBy>Admin</cp:lastModifiedBy>
  <cp:revision>11</cp:revision>
  <dcterms:created xsi:type="dcterms:W3CDTF">2014-02-18T03:07:57Z</dcterms:created>
  <dcterms:modified xsi:type="dcterms:W3CDTF">2014-02-18T06:38:03Z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0x0101001606F047ADC3294BB7C72282A6B39749</vt:lpwstr>
  </property>
</Properties>
</file>