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3" r:id="rId7"/>
    <p:sldId id="264" r:id="rId8"/>
    <p:sldId id="268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&#1056;&#1054;&#1044;&#1048;&#1058;&#1045;&#1051;&#1071;&#1052;%206%20&#1075;&#1088;&#1091;&#1087;&#1087;&#1072;\&#1055;&#1072;&#1083;&#1100;&#1095;&#1080;&#1082;&#1086;&#1074;&#1099;&#1077;%20&#1080;&#1075;&#1088;&#1099;-4-%20'&#1069;&#1090;&#1086;&#1090;%20&#1087;&#1072;&#1083;&#1100;&#1095;&#1080;&#1082;%20-%20&#1089;&#1072;&#1084;&#1099;&#1081;%20&#1090;&#1086;&#1083;&#1089;&#1090;&#1099;&#1081;...'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28794" y="1571612"/>
            <a:ext cx="6600844" cy="33575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i="1" dirty="0" smtClean="0">
                <a:solidFill>
                  <a:srgbClr val="000099"/>
                </a:solidFill>
                <a:cs typeface="Aharoni" pitchFamily="2" charset="-79"/>
              </a:rPr>
              <a:t>ФАКТОРЫ, СПОСОБСТВУЮЩИЕ РАЗВИТИЮ РЕЧИ.</a:t>
            </a:r>
            <a:br>
              <a:rPr lang="ru-RU" sz="4400" b="1" i="1" dirty="0" smtClean="0">
                <a:solidFill>
                  <a:srgbClr val="000099"/>
                </a:solidFill>
                <a:cs typeface="Aharoni" pitchFamily="2" charset="-79"/>
              </a:rPr>
            </a:br>
            <a:r>
              <a:rPr lang="ru-RU" sz="4400" b="1" i="1" dirty="0" smtClean="0">
                <a:solidFill>
                  <a:srgbClr val="000099"/>
                </a:solidFill>
                <a:cs typeface="Aharoni" pitchFamily="2" charset="-79"/>
              </a:rPr>
              <a:t/>
            </a:r>
            <a:br>
              <a:rPr lang="ru-RU" sz="4400" b="1" i="1" dirty="0" smtClean="0">
                <a:solidFill>
                  <a:srgbClr val="000099"/>
                </a:solidFill>
                <a:cs typeface="Aharoni" pitchFamily="2" charset="-79"/>
              </a:rPr>
            </a:br>
            <a:endParaRPr lang="ru-RU" b="1" i="1" dirty="0">
              <a:solidFill>
                <a:srgbClr val="000099"/>
              </a:solidFill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28" y="4500570"/>
            <a:ext cx="2700334" cy="1495420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 smtClean="0">
                <a:solidFill>
                  <a:schemeClr val="bg1"/>
                </a:solidFill>
              </a:rPr>
              <a:t>Подготовила: </a:t>
            </a:r>
          </a:p>
          <a:p>
            <a:pPr algn="r"/>
            <a:r>
              <a:rPr lang="ru-RU" sz="2400" b="1" i="1" dirty="0" smtClean="0">
                <a:solidFill>
                  <a:schemeClr val="bg1"/>
                </a:solidFill>
              </a:rPr>
              <a:t>учитель-логопед </a:t>
            </a:r>
          </a:p>
          <a:p>
            <a:pPr algn="r"/>
            <a:r>
              <a:rPr lang="ru-RU" sz="2400" b="1" i="1" dirty="0" smtClean="0">
                <a:solidFill>
                  <a:schemeClr val="bg1"/>
                </a:solidFill>
              </a:rPr>
              <a:t>Дремченко В.Ю.</a:t>
            </a:r>
            <a:endParaRPr lang="ru-RU" sz="2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50085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</a:t>
            </a:r>
            <a:r>
              <a:rPr lang="ru-RU" sz="9600" b="1" i="1" dirty="0" smtClean="0">
                <a:solidFill>
                  <a:schemeClr val="bg1"/>
                </a:solidFill>
              </a:rPr>
              <a:t>Называйте вещи своими именами и не заменяйте их на звукоподражание.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-Проговаривайте четко окончания слов.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Старайтесь не вставлять в каждую фразу бессмысленные восклицания: ой, какая! ой какой! Заменяйте эти слова на информативные: жёлтый, большой, твёрдый и т.д.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Наглядный материал должен быть реалистичным и не зашумленным.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Когда играете с ребенком в игрушки, называйте конкретные существительные для развития пассивного словаря.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Читайте художественную литературу, стихи различных авторов.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</a:t>
            </a:r>
            <a:r>
              <a:rPr lang="ru-RU" sz="9600" b="1" i="1" dirty="0" smtClean="0">
                <a:solidFill>
                  <a:schemeClr val="bg1"/>
                </a:solidFill>
              </a:rPr>
              <a:t>Развитие мелкой моторики (снимает умственную усталость, улучшает произношение, развивает речь).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i="1" dirty="0" smtClean="0">
                <a:solidFill>
                  <a:schemeClr val="bg1"/>
                </a:solidFill>
              </a:rPr>
              <a:t>- Очень важно, чтобы взрослые следили за своим произношением, говорили не торопясь, чётко произносили все звуки и слова.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FF00"/>
                </a:solidFill>
              </a:rPr>
              <a:t>Спасибо за внимание!</a:t>
            </a:r>
            <a:endParaRPr lang="ru-RU" sz="54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ФАКТОРЫ, СПОСОБСТВУЮЩИЕ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РАЗВИТИЮ РЕЧИ: </a:t>
            </a:r>
          </a:p>
          <a:p>
            <a:pPr algn="ctr">
              <a:buNone/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1.ЗВУКОВАЯ КУЛЬТУРА РЕЧИ </a:t>
            </a:r>
          </a:p>
          <a:p>
            <a:pPr algn="ctr">
              <a:buNone/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2.МЕЛКАЯ МОТОРИКА РУК </a:t>
            </a:r>
          </a:p>
          <a:p>
            <a:pPr algn="ctr">
              <a:buNone/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3.ДЫХАТЕЛЬНАЯ ГИМНАСТИКА </a:t>
            </a:r>
          </a:p>
          <a:p>
            <a:pPr algn="ctr">
              <a:buNone/>
            </a:pP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4.АРТИКУЛЯЦИОННАЯ ГИМНАСТИКА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07157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000099"/>
                </a:solidFill>
                <a:latin typeface="+mn-lt"/>
              </a:rPr>
              <a:t>Звуковая культура речи</a:t>
            </a:r>
            <a:endParaRPr lang="ru-RU" sz="48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5143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b="1" i="1" dirty="0" smtClean="0">
                <a:solidFill>
                  <a:srgbClr val="FF0000"/>
                </a:solidFill>
              </a:rPr>
              <a:t>Культура речи </a:t>
            </a:r>
            <a:r>
              <a:rPr lang="ru-RU" dirty="0" smtClean="0"/>
              <a:t>— это умение правильно, т. е. в соответствии с содержанием излагаемого, с учетом условий речевого общения и цели высказывания, пользоваться всеми языковыми средствами. Звуковая культура речи является составной частью речевой культуры. Дети дошкольного возраста овладевают ею в процессе общения с окружающими их людьми. </a:t>
            </a:r>
            <a:endParaRPr lang="ru-RU" sz="2400" dirty="0" smtClean="0"/>
          </a:p>
          <a:p>
            <a:pPr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ПОЯВЛЕНИЕ ЗВУКОВ В РЕЧИ ДЕТЕЙ. </a:t>
            </a:r>
          </a:p>
          <a:p>
            <a:pPr>
              <a:buNone/>
            </a:pPr>
            <a:r>
              <a:rPr lang="ru-RU" sz="3200" b="1" dirty="0" smtClean="0"/>
              <a:t>1. До 3-х лет - а, о, у, и, м, </a:t>
            </a:r>
            <a:r>
              <a:rPr lang="ru-RU" sz="3200" b="1" dirty="0" err="1" smtClean="0"/>
              <a:t>п</a:t>
            </a:r>
            <a:r>
              <a:rPr lang="ru-RU" sz="3200" b="1" dirty="0" smtClean="0"/>
              <a:t>, б, </a:t>
            </a:r>
            <a:r>
              <a:rPr lang="ru-RU" sz="3200" b="1" dirty="0" err="1" smtClean="0"/>
              <a:t>д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</a:t>
            </a:r>
            <a:r>
              <a:rPr lang="ru-RU" sz="3200" b="1" dirty="0" smtClean="0"/>
              <a:t>, к, г, </a:t>
            </a:r>
            <a:r>
              <a:rPr lang="ru-RU" sz="3200" b="1" dirty="0" err="1" smtClean="0"/>
              <a:t>х</a:t>
            </a:r>
            <a:r>
              <a:rPr lang="ru-RU" sz="3200" b="1" dirty="0" smtClean="0"/>
              <a:t>, с, 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. </a:t>
            </a:r>
          </a:p>
          <a:p>
            <a:pPr>
              <a:buNone/>
            </a:pPr>
            <a:r>
              <a:rPr lang="ru-RU" sz="3200" b="1" dirty="0" smtClean="0"/>
              <a:t>2. В возрасте 3-4 лет -звук </a:t>
            </a:r>
            <a:r>
              <a:rPr lang="ru-RU" sz="3200" b="1" dirty="0" err="1" smtClean="0"/>
              <a:t>ы</a:t>
            </a:r>
            <a:r>
              <a:rPr lang="ru-RU" sz="3200" b="1" dirty="0" smtClean="0"/>
              <a:t>, звуки различаются по мягкости-твёрдости, глухости-звонкости, звук </a:t>
            </a:r>
            <a:r>
              <a:rPr lang="en-US" sz="3200" b="1" dirty="0" smtClean="0"/>
              <a:t>[</a:t>
            </a:r>
            <a:r>
              <a:rPr lang="ru-RU" sz="3200" b="1" dirty="0" smtClean="0"/>
              <a:t>ль</a:t>
            </a:r>
            <a:r>
              <a:rPr lang="en-US" sz="3200" b="1" dirty="0" smtClean="0"/>
              <a:t>]</a:t>
            </a:r>
            <a:r>
              <a:rPr lang="ru-RU" sz="3200" b="1" dirty="0" smtClean="0"/>
              <a:t>. </a:t>
            </a:r>
          </a:p>
          <a:p>
            <a:pPr>
              <a:buNone/>
            </a:pPr>
            <a:r>
              <a:rPr lang="ru-RU" sz="3200" b="1" dirty="0" smtClean="0"/>
              <a:t>3. В 4-5 лет - </a:t>
            </a:r>
            <a:r>
              <a:rPr lang="ru-RU" sz="3200" b="1" dirty="0" err="1" smtClean="0"/>
              <a:t>р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рь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ш</a:t>
            </a:r>
            <a:r>
              <a:rPr lang="ru-RU" sz="3200" b="1" dirty="0" smtClean="0"/>
              <a:t>, ж, ч, </a:t>
            </a:r>
            <a:r>
              <a:rPr lang="ru-RU" sz="3200" b="1" dirty="0" err="1" smtClean="0"/>
              <a:t>щ</a:t>
            </a:r>
            <a:r>
              <a:rPr lang="ru-RU" sz="3200" b="1" dirty="0" smtClean="0"/>
              <a:t>, л, </a:t>
            </a:r>
            <a:r>
              <a:rPr lang="ru-RU" sz="3200" b="1" dirty="0" err="1" smtClean="0"/>
              <a:t>ц</a:t>
            </a:r>
            <a:r>
              <a:rPr lang="ru-RU" sz="3200" b="1" dirty="0" smtClean="0"/>
              <a:t>. </a:t>
            </a:r>
          </a:p>
          <a:p>
            <a:pPr>
              <a:buNone/>
            </a:pPr>
            <a:r>
              <a:rPr lang="ru-RU" sz="3200" b="1" dirty="0" smtClean="0"/>
              <a:t>4. В 5 лет все звуки речи должны произноситься в соответствии с возрастной нормой. </a:t>
            </a: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99"/>
                </a:solidFill>
              </a:rPr>
              <a:t>Развитие мелкой моторики рук. </a:t>
            </a:r>
            <a:br>
              <a:rPr lang="ru-RU" sz="3200" dirty="0" smtClean="0">
                <a:solidFill>
                  <a:srgbClr val="000099"/>
                </a:solidFill>
              </a:rPr>
            </a:br>
            <a:r>
              <a:rPr lang="ru-RU" sz="3200" dirty="0" smtClean="0">
                <a:solidFill>
                  <a:srgbClr val="000099"/>
                </a:solidFill>
              </a:rPr>
              <a:t>Пальчиковая гимнастика.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-Большое значение для развития речи имеет развитие мелкой моторики рук: лепка, мозаика, конструкторы, рисование, обводка, штриховка, работа с бусами, бисером, прищепками, шнуровка, расстегивание и застегивание мелких пуговиц, а также пальчиковые игры.</a:t>
            </a:r>
          </a:p>
          <a:p>
            <a:pPr>
              <a:buNone/>
            </a:pPr>
            <a:r>
              <a:rPr lang="ru-RU" b="1" dirty="0" smtClean="0"/>
              <a:t>- Необходимо чередовать три типа движений: сжатие; растяжение; расслабление</a:t>
            </a:r>
          </a:p>
          <a:p>
            <a:pPr>
              <a:buNone/>
            </a:pPr>
            <a:r>
              <a:rPr lang="ru-RU" b="1" dirty="0" smtClean="0"/>
              <a:t> - Пальчиковую гимнастику можно выполнять с помощью карандаша, массажного мячика.</a:t>
            </a:r>
          </a:p>
          <a:p>
            <a:pPr>
              <a:buNone/>
            </a:pPr>
            <a:r>
              <a:rPr lang="ru-RU" b="1" dirty="0" smtClean="0"/>
              <a:t>- Пальчиковая гимнастика - активная, пассивная, активно-пассивная.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Пример пальчиковой игры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Пальчиковые игры-4- 'Этот пальчик - самый толстый...'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048000" y="2811463"/>
            <a:ext cx="3048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Общие правила выполнения дыхательной гимнастики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9006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-</a:t>
            </a:r>
            <a:r>
              <a:rPr lang="ru-RU" sz="3200" b="1" dirty="0" smtClean="0">
                <a:solidFill>
                  <a:schemeClr val="bg1"/>
                </a:solidFill>
              </a:rPr>
              <a:t>вдох производится через нос; - плечи ребёнка остаются в спокойном состоянии (не поднимаются);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- выдыхать воздух следует плавно и длительно;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- щёки ребёнка не должны раздуваться (можно контролировать их при помощи рук на этапе разучивания упражнений).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И помните ,что достаточно 3-5 повторений! 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Игры для развития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речевого дыхания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b="1" dirty="0" smtClean="0"/>
              <a:t>Футбол </a:t>
            </a:r>
          </a:p>
          <a:p>
            <a:pPr>
              <a:buFontTx/>
              <a:buChar char="-"/>
            </a:pPr>
            <a:r>
              <a:rPr lang="ru-RU" b="1" dirty="0" smtClean="0"/>
              <a:t>-Ветряная мельница/вертушка/ </a:t>
            </a:r>
          </a:p>
          <a:p>
            <a:pPr>
              <a:buNone/>
            </a:pPr>
            <a:r>
              <a:rPr lang="ru-RU" b="1" dirty="0" smtClean="0"/>
              <a:t>- Сдуваем пух с одуванчиков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b="1" dirty="0" smtClean="0"/>
              <a:t>Задуваем свечи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Пускаем мыльные пузыри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Кораблик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Шторм в стакане 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b="1" dirty="0" smtClean="0"/>
              <a:t>Снегопад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Бабочка 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Листопад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Артикуляционная гимнастика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см. «Гимнастика для язычка»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РЕКОМЕНДАЦИИ РОДИТЕЛЯМ: 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35785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3000" b="1" i="1" dirty="0" smtClean="0">
                <a:solidFill>
                  <a:schemeClr val="bg1"/>
                </a:solidFill>
              </a:rPr>
              <a:t>-Если ребёнок неправильно произносит какие-либо слова, звуки, не следует смеяться или передразнивать, а лучше повторить слово корректно и чётко. </a:t>
            </a:r>
          </a:p>
          <a:p>
            <a:pPr>
              <a:buNone/>
            </a:pPr>
            <a:r>
              <a:rPr lang="ru-RU" sz="3000" b="1" i="1" dirty="0" smtClean="0">
                <a:solidFill>
                  <a:schemeClr val="bg1"/>
                </a:solidFill>
              </a:rPr>
              <a:t>-Договаривайте слова, не обрывайте речь на полуслове, пусть у ребенка будет образец чистой речи. </a:t>
            </a:r>
          </a:p>
          <a:p>
            <a:pPr>
              <a:buNone/>
            </a:pPr>
            <a:r>
              <a:rPr lang="ru-RU" sz="3000" b="1" i="1" dirty="0" smtClean="0">
                <a:solidFill>
                  <a:schemeClr val="bg1"/>
                </a:solidFill>
              </a:rPr>
              <a:t>-В семье для ребёнка нужно создавать такие условия, чтобы он испытывал удовлетворение от общения с взрослыми, получал от них не только новые знания, но и обогащал свой словарный запас. </a:t>
            </a:r>
          </a:p>
          <a:p>
            <a:pPr>
              <a:buNone/>
            </a:pPr>
            <a:r>
              <a:rPr lang="ru-RU" sz="3000" b="1" i="1" dirty="0" smtClean="0">
                <a:solidFill>
                  <a:schemeClr val="bg1"/>
                </a:solidFill>
              </a:rPr>
              <a:t>- Родители не только должны расширять кругозор ребенка, но и способствовать овладению ребенком правильной речью. </a:t>
            </a:r>
            <a:endParaRPr lang="ru-RU" sz="3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606F047ADC3294BB7C72282A6B39749" ma:contentTypeVersion="1" ma:contentTypeDescription="Создание документа." ma:contentTypeScope="" ma:versionID="2ba59eac55cb92dce0e9a1364c5c13d1">
  <xsd:schema xmlns:xsd="http://www.w3.org/2001/XMLSchema" xmlns:xs="http://www.w3.org/2001/XMLSchema" xmlns:p="http://schemas.microsoft.com/office/2006/metadata/properties" xmlns:ns2="1e4a56f1-e935-4ee8-bb0c-87dfac142287" targetNamespace="http://schemas.microsoft.com/office/2006/metadata/properties" ma:root="true" ma:fieldsID="9c2fa8ebfca78ef688e7b179b82a42f3" ns2:_="">
    <xsd:import namespace="1e4a56f1-e935-4ee8-bb0c-87dfac14228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a56f1-e935-4ee8-bb0c-87dfac1422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03FF6-8349-4A20-A133-17533A87E66A}"/>
</file>

<file path=customXml/itemProps2.xml><?xml version="1.0" encoding="utf-8"?>
<ds:datastoreItem xmlns:ds="http://schemas.openxmlformats.org/officeDocument/2006/customXml" ds:itemID="{C66A219A-E8BB-494A-AA3B-F8CE8F01E2D9}"/>
</file>

<file path=customXml/itemProps3.xml><?xml version="1.0" encoding="utf-8"?>
<ds:datastoreItem xmlns:ds="http://schemas.openxmlformats.org/officeDocument/2006/customXml" ds:itemID="{712FF025-2DE8-463E-A554-BBAAC695F8A3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</TotalTime>
  <Words>574</Words>
  <PresentationFormat>Экран (4:3)</PresentationFormat>
  <Paragraphs>57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       ФАКТОРЫ, СПОСОБСТВУЮЩИЕ РАЗВИТИЮ РЕЧИ.  </vt:lpstr>
      <vt:lpstr>Слайд 2</vt:lpstr>
      <vt:lpstr>Звуковая культура речи</vt:lpstr>
      <vt:lpstr>Развитие мелкой моторики рук.  Пальчиковая гимнастика.</vt:lpstr>
      <vt:lpstr>Пример пальчиковой игры</vt:lpstr>
      <vt:lpstr>Общие правила выполнения дыхательной гимнастики</vt:lpstr>
      <vt:lpstr>Игры для развития  речевого дыхания</vt:lpstr>
      <vt:lpstr>Артикуляционная гимнастика</vt:lpstr>
      <vt:lpstr>РЕКОМЕНДАЦИИ РОДИТЕЛЯМ:  </vt:lpstr>
      <vt:lpstr>Слайд 10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ФАКТОРЫ СПОСОБСТВУЮЩИЕ РАЗВИТИЮ РЕЧИ:  1.ЗВУКОВАЯ КУЛЬТУРА РЕЧИ  2.МЕЛКАЯ МОТОРИКА РУК  3.ДЫХАТЕЛЬНАЯ ГИМНАСТИКА  4.АРТИКУЛЯЦИОННАЯ ГИМНАС-ТИКА </dc:title>
  <dc:creator>Admin</dc:creator>
  <cp:lastModifiedBy>Admin</cp:lastModifiedBy>
  <cp:revision>10</cp:revision>
  <dcterms:created xsi:type="dcterms:W3CDTF">2014-02-18T06:40:21Z</dcterms:created>
  <dcterms:modified xsi:type="dcterms:W3CDTF">2014-02-18T21:53:47Z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0x0101001606F047ADC3294BB7C72282A6B39749</vt:lpwstr>
  </property>
</Properties>
</file>