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65" r:id="rId4"/>
    <p:sldId id="263" r:id="rId5"/>
    <p:sldId id="259" r:id="rId6"/>
    <p:sldId id="261" r:id="rId7"/>
    <p:sldId id="262" r:id="rId8"/>
    <p:sldId id="264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  <a:srgbClr val="33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26.02.2014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43174" y="1500174"/>
            <a:ext cx="6248408" cy="2868168"/>
          </a:xfrm>
        </p:spPr>
        <p:txBody>
          <a:bodyPr/>
          <a:lstStyle/>
          <a:p>
            <a:r>
              <a:rPr lang="ru-RU" sz="4000" u="sng" dirty="0" smtClean="0">
                <a:solidFill>
                  <a:srgbClr val="FFFF00"/>
                </a:solidFill>
              </a:rPr>
              <a:t>Тематическая консультация</a:t>
            </a:r>
            <a:r>
              <a:rPr lang="ru-RU" sz="4000" dirty="0" smtClean="0">
                <a:solidFill>
                  <a:srgbClr val="FFFF00"/>
                </a:solidFill>
              </a:rPr>
              <a:t/>
            </a:r>
            <a:br>
              <a:rPr lang="ru-RU" sz="4000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«Речевой слух. </a:t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>Что это и для чего?»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86182" y="5143512"/>
            <a:ext cx="5114778" cy="1101248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Подготовила: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учитель-логопед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Дремченко В.Ю.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Admin\Desktop\phonemic-hearing_sma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2214554"/>
            <a:ext cx="3071834" cy="3071834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7239000" cy="595569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b="1" dirty="0" smtClean="0"/>
              <a:t>  </a:t>
            </a:r>
            <a:endParaRPr lang="ru-RU" sz="3200" b="1" dirty="0" smtClean="0"/>
          </a:p>
          <a:p>
            <a:pPr>
              <a:buNone/>
            </a:pPr>
            <a:r>
              <a:rPr lang="ru-RU" sz="3200" b="1" dirty="0" smtClean="0"/>
              <a:t> </a:t>
            </a:r>
            <a:r>
              <a:rPr lang="ru-RU" sz="3200" b="1" dirty="0" smtClean="0">
                <a:solidFill>
                  <a:srgbClr val="3333FF"/>
                </a:solidFill>
              </a:rPr>
              <a:t>Под фонематическим слухом</a:t>
            </a:r>
            <a:r>
              <a:rPr lang="ru-RU" sz="3200" dirty="0" smtClean="0">
                <a:solidFill>
                  <a:srgbClr val="3333FF"/>
                </a:solidFill>
              </a:rPr>
              <a:t> </a:t>
            </a:r>
            <a:r>
              <a:rPr lang="ru-RU" sz="3200" dirty="0" smtClean="0"/>
              <a:t>— основным компонентом восприятия речи — понимается способность человека слышать отдельные фонемы, или звуки в слове.</a:t>
            </a:r>
            <a:endParaRPr lang="ru-RU" sz="3200" dirty="0"/>
          </a:p>
        </p:txBody>
      </p:sp>
    </p:spTree>
  </p:cSld>
  <p:clrMapOvr>
    <a:masterClrMapping/>
  </p:clrMapOvr>
  <p:transition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7239000" cy="602713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Фонематический </a:t>
            </a:r>
            <a:r>
              <a:rPr lang="ru-RU" dirty="0" smtClean="0"/>
              <a:t>слух близок по значению к фонематическому восприятию.</a:t>
            </a:r>
          </a:p>
          <a:p>
            <a:pPr>
              <a:buNone/>
            </a:pPr>
            <a:r>
              <a:rPr lang="ru-RU" b="1" dirty="0" smtClean="0">
                <a:solidFill>
                  <a:srgbClr val="0000FF"/>
                </a:solidFill>
              </a:rPr>
              <a:t>   Фонематическое </a:t>
            </a:r>
            <a:r>
              <a:rPr lang="ru-RU" b="1" dirty="0" smtClean="0">
                <a:solidFill>
                  <a:srgbClr val="0000FF"/>
                </a:solidFill>
              </a:rPr>
              <a:t>восприятие </a:t>
            </a:r>
            <a:r>
              <a:rPr lang="ru-RU" dirty="0" smtClean="0"/>
              <a:t>- специальные умственные действия по восприятию и различению звуков речи, установлению звуковой структуры слова.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b="1" i="1" dirty="0" smtClean="0">
                <a:solidFill>
                  <a:srgbClr val="00FF00"/>
                </a:solidFill>
              </a:rPr>
              <a:t>Другими </a:t>
            </a:r>
            <a:r>
              <a:rPr lang="ru-RU" b="1" i="1" dirty="0" smtClean="0">
                <a:solidFill>
                  <a:srgbClr val="00FF00"/>
                </a:solidFill>
              </a:rPr>
              <a:t>словами, фонематический слух </a:t>
            </a:r>
            <a:r>
              <a:rPr lang="ru-RU" dirty="0" smtClean="0"/>
              <a:t>- это способность различать звуки родного языка, отличать согласные звуки от гласных, мягкие от твердых, глухие от звонких. Это умение осуществлять звуковой анализ слов: находить первый звук в слове, последний звук в слове, определять все звуки по порядку, давать характеристику звукам .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14356"/>
            <a:ext cx="7239000" cy="642942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В чем значение фонематического слуха?</a:t>
            </a:r>
            <a:br>
              <a:rPr lang="ru-RU" sz="2400" dirty="0" smtClean="0">
                <a:solidFill>
                  <a:srgbClr val="FF0000"/>
                </a:solidFill>
              </a:rPr>
            </a:b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071546"/>
            <a:ext cx="7715304" cy="557216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1</a:t>
            </a:r>
            <a:r>
              <a:rPr lang="ru-RU" dirty="0" smtClean="0"/>
              <a:t>. От определенного уровня развития фонематического слуха от способности ребенка к анализу и синтезу речевых звуков зависит формирование правильного произношения </a:t>
            </a:r>
            <a:r>
              <a:rPr lang="ru-RU" dirty="0" smtClean="0"/>
              <a:t>звуков.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По </a:t>
            </a:r>
            <a:r>
              <a:rPr lang="ru-RU" dirty="0" smtClean="0"/>
              <a:t>данным Т. А. Ткаченко, развитие фонематического восприятия положительно влияет на формирование всей фонетической стороны речи и слогового строения речи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   2. </a:t>
            </a:r>
            <a:r>
              <a:rPr lang="ru-RU" dirty="0" smtClean="0"/>
              <a:t>У детей с недоразвитым фонематическим восприятием отмечается незаконченность процессов </a:t>
            </a:r>
            <a:r>
              <a:rPr lang="ru-RU" dirty="0" err="1" smtClean="0"/>
              <a:t>артикулирования</a:t>
            </a:r>
            <a:r>
              <a:rPr lang="ru-RU" dirty="0" smtClean="0"/>
              <a:t> (отсутствие в речи тех или иных звуков, замены звуков, нестойкое употребление звуков в речи, искажения звуков.)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3</a:t>
            </a:r>
            <a:r>
              <a:rPr lang="ru-RU" dirty="0" smtClean="0"/>
              <a:t>. Развитие фонематического слуха и фонематического восприятия имеет большое значение для овладения навыками чтения и письма. Для того чтобы ребенок усвоил навыки чтения, письма, а также избежал многих ошибок, его следует обучить звуковому анализу и синтезу - высшей ступени развития фонематического восприятия.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i="1" dirty="0" err="1" smtClean="0">
                <a:solidFill>
                  <a:srgbClr val="0000FF"/>
                </a:solidFill>
              </a:rPr>
              <a:t>Несформированность</a:t>
            </a:r>
            <a:r>
              <a:rPr lang="ru-RU" sz="4000" i="1" dirty="0" smtClean="0">
                <a:solidFill>
                  <a:srgbClr val="0000FF"/>
                </a:solidFill>
              </a:rPr>
              <a:t> фонематического слуха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800" dirty="0" smtClean="0"/>
              <a:t>   </a:t>
            </a:r>
            <a:r>
              <a:rPr lang="ru-RU" sz="3000" dirty="0" smtClean="0"/>
              <a:t>- отражается </a:t>
            </a:r>
            <a:r>
              <a:rPr lang="ru-RU" sz="3000" dirty="0" smtClean="0"/>
              <a:t>в </a:t>
            </a:r>
            <a:r>
              <a:rPr lang="ru-RU" sz="3000" dirty="0" smtClean="0"/>
              <a:t>виде нарушений </a:t>
            </a:r>
            <a:r>
              <a:rPr lang="ru-RU" sz="3000" dirty="0" smtClean="0"/>
              <a:t>звукопроизношения (ребенок не только не дифференцирует звуки на слух, но и не овладевает правильным звукопроизношением).</a:t>
            </a:r>
          </a:p>
          <a:p>
            <a:pPr>
              <a:buNone/>
            </a:pPr>
            <a:r>
              <a:rPr lang="ru-RU" sz="3000" dirty="0" smtClean="0"/>
              <a:t>  -  </a:t>
            </a:r>
            <a:r>
              <a:rPr lang="ru-RU" sz="3000" dirty="0" smtClean="0"/>
              <a:t>п</a:t>
            </a:r>
            <a:r>
              <a:rPr lang="ru-RU" sz="3000" dirty="0" smtClean="0"/>
              <a:t>ри </a:t>
            </a:r>
            <a:r>
              <a:rPr lang="ru-RU" sz="3000" dirty="0" err="1" smtClean="0"/>
              <a:t>несформированности</a:t>
            </a:r>
            <a:r>
              <a:rPr lang="ru-RU" sz="3000" dirty="0" smtClean="0"/>
              <a:t> речевого </a:t>
            </a:r>
            <a:r>
              <a:rPr lang="ru-RU" sz="3000" dirty="0" err="1" smtClean="0"/>
              <a:t>звукоразличения</a:t>
            </a:r>
            <a:r>
              <a:rPr lang="ru-RU" sz="3000" dirty="0" smtClean="0"/>
              <a:t> человек воспринимает (запоминает, повторяет, пишет) не то, что ему сказали, а то, что он услышал. Отсюда и непонимание, и ошибки. очень важно развивать фонематический слух надо с дошкольного возраста, занимаясь по 5 - 7 </a:t>
            </a:r>
            <a:r>
              <a:rPr lang="ru-RU" sz="3000" dirty="0" smtClean="0"/>
              <a:t>минут.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7239000" cy="1177312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rgbClr val="0000FF"/>
                </a:solidFill>
              </a:rPr>
              <a:t>Игры на развитие фонематического слуха для детей старшего дошкольного возраста</a:t>
            </a:r>
            <a:endParaRPr lang="ru-RU" sz="2400" dirty="0">
              <a:solidFill>
                <a:srgbClr val="0000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472386" cy="503429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>
                <a:solidFill>
                  <a:srgbClr val="FF0000"/>
                </a:solidFill>
              </a:rPr>
              <a:t>Игра «Услышишь – хлопни»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Взрослый произносит ряд звуков (слогов, слов); а ребёнок с закрытыми глазами, услышав заданный звук, хлопает в ладоши.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>
                <a:solidFill>
                  <a:srgbClr val="FF0000"/>
                </a:solidFill>
              </a:rPr>
              <a:t>Игра «Внимательный слушатель»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Взрослый произносит слова, а дети определяют место заданного звука в каждом их них (начало, середина или конец слова).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>
                <a:solidFill>
                  <a:srgbClr val="FF0000"/>
                </a:solidFill>
              </a:rPr>
              <a:t>Игра «Сложи звуки»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Взрослый произносит ряд звуков, а дети проговаривают составленные из них слоги и слова, например: [м][а] - </a:t>
            </a:r>
            <a:r>
              <a:rPr lang="ru-RU" dirty="0" err="1" smtClean="0"/>
              <a:t>ма</a:t>
            </a:r>
            <a:r>
              <a:rPr lang="ru-RU" dirty="0" smtClean="0"/>
              <a:t>;[</a:t>
            </a:r>
            <a:r>
              <a:rPr lang="ru-RU" dirty="0" err="1" smtClean="0"/>
              <a:t>н</a:t>
            </a:r>
            <a:r>
              <a:rPr lang="ru-RU" dirty="0" smtClean="0"/>
              <a:t>][о][с] - нос.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7239000" cy="609857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400" b="1" dirty="0" smtClean="0"/>
              <a:t>   </a:t>
            </a:r>
            <a:r>
              <a:rPr lang="ru-RU" sz="2800" b="1" dirty="0" smtClean="0">
                <a:solidFill>
                  <a:srgbClr val="FF0000"/>
                </a:solidFill>
              </a:rPr>
              <a:t>Д /игра «Повтори как я»</a:t>
            </a:r>
            <a:endParaRPr lang="ru-RU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2800" dirty="0" smtClean="0"/>
              <a:t>   </a:t>
            </a:r>
            <a:r>
              <a:rPr lang="ru-RU" sz="2800" dirty="0" err="1" smtClean="0"/>
              <a:t>Па-та-ка</a:t>
            </a:r>
            <a:r>
              <a:rPr lang="ru-RU" sz="2800" dirty="0" smtClean="0"/>
              <a:t>                             </a:t>
            </a:r>
            <a:r>
              <a:rPr lang="ru-RU" sz="2800" dirty="0" err="1" smtClean="0"/>
              <a:t>по-то-ко</a:t>
            </a:r>
            <a:r>
              <a:rPr lang="ru-RU" sz="2800" dirty="0" smtClean="0"/>
              <a:t>                              </a:t>
            </a:r>
            <a:r>
              <a:rPr lang="ru-RU" sz="2800" dirty="0" err="1" smtClean="0"/>
              <a:t>ат-ап-ак</a:t>
            </a: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  </a:t>
            </a:r>
            <a:r>
              <a:rPr lang="ru-RU" sz="2800" dirty="0" err="1" smtClean="0"/>
              <a:t>Па-па-пя-пя</a:t>
            </a:r>
            <a:r>
              <a:rPr lang="ru-RU" sz="2800" dirty="0" smtClean="0"/>
              <a:t>                      </a:t>
            </a:r>
            <a:r>
              <a:rPr lang="ru-RU" sz="2800" dirty="0" err="1" smtClean="0"/>
              <a:t>ка-кя-ка-кя</a:t>
            </a:r>
            <a:r>
              <a:rPr lang="ru-RU" sz="2800" dirty="0" smtClean="0"/>
              <a:t>                         </a:t>
            </a:r>
            <a:r>
              <a:rPr lang="ru-RU" sz="2800" dirty="0" err="1" smtClean="0"/>
              <a:t>ты-ти-ты-ти</a:t>
            </a:r>
            <a:r>
              <a:rPr lang="ru-RU" sz="2800" dirty="0" smtClean="0"/>
              <a:t>    </a:t>
            </a:r>
          </a:p>
          <a:p>
            <a:pPr>
              <a:buNone/>
            </a:pPr>
            <a:r>
              <a:rPr lang="ru-RU" sz="2800" b="1" dirty="0" smtClean="0"/>
              <a:t>   </a:t>
            </a:r>
            <a:r>
              <a:rPr lang="ru-RU" sz="2800" b="1" dirty="0" smtClean="0">
                <a:solidFill>
                  <a:srgbClr val="FF0000"/>
                </a:solidFill>
              </a:rPr>
              <a:t>Д /игра «Кто самый внимательный».</a:t>
            </a:r>
            <a:endParaRPr lang="ru-RU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2800" dirty="0" smtClean="0"/>
              <a:t>   Учимся различать звуки по мягкости и твердости и обозначаем их соответствующими цветами.</a:t>
            </a:r>
          </a:p>
          <a:p>
            <a:pPr>
              <a:buNone/>
            </a:pPr>
            <a:r>
              <a:rPr lang="ru-RU" sz="2800" dirty="0" smtClean="0"/>
              <a:t>   Поднимите синий кружок, если услышите твердый звук, а если мягкий звук, то зеленый». Задание выполняется сначала среди отдельных звуков, затем в слогах и в словах.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7239000" cy="595569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/>
              <a:t>   </a:t>
            </a:r>
            <a:r>
              <a:rPr lang="ru-RU" sz="2800" b="1" dirty="0" smtClean="0">
                <a:solidFill>
                  <a:srgbClr val="FF0000"/>
                </a:solidFill>
              </a:rPr>
              <a:t>Д /игра «Отхлопай слово по слогам, (по частям) и назови сколько слогов».</a:t>
            </a:r>
            <a:endParaRPr lang="ru-RU" sz="28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sz="2800" dirty="0" smtClean="0"/>
              <a:t>   Определять количество слогов можно не только с помощью хлопков, а также отстукивая рукой по столу, отбивая мяч по полу. (кот, кит, </a:t>
            </a:r>
            <a:r>
              <a:rPr lang="ru-RU" sz="2800" dirty="0" err="1" smtClean="0"/>
              <a:t>ку-би-ки</a:t>
            </a:r>
            <a:r>
              <a:rPr lang="ru-RU" sz="2800" dirty="0" smtClean="0"/>
              <a:t>, </a:t>
            </a:r>
            <a:r>
              <a:rPr lang="ru-RU" sz="2800" dirty="0" err="1" smtClean="0"/>
              <a:t>ком-пот</a:t>
            </a:r>
            <a:r>
              <a:rPr lang="ru-RU" sz="2800" dirty="0" smtClean="0"/>
              <a:t>, </a:t>
            </a:r>
            <a:r>
              <a:rPr lang="ru-RU" sz="2800" dirty="0" err="1" smtClean="0"/>
              <a:t>кеп-ка</a:t>
            </a:r>
            <a:r>
              <a:rPr lang="ru-RU" sz="2800" dirty="0" smtClean="0"/>
              <a:t>, </a:t>
            </a:r>
            <a:r>
              <a:rPr lang="ru-RU" sz="2800" dirty="0" err="1" smtClean="0"/>
              <a:t>ко-ни</a:t>
            </a:r>
            <a:r>
              <a:rPr lang="ru-RU" sz="2800" dirty="0" smtClean="0"/>
              <a:t>, </a:t>
            </a:r>
            <a:r>
              <a:rPr lang="ru-RU" sz="2800" dirty="0" err="1" smtClean="0"/>
              <a:t>кош-ка</a:t>
            </a:r>
            <a:r>
              <a:rPr lang="ru-RU" sz="2800" dirty="0" smtClean="0"/>
              <a:t>, </a:t>
            </a:r>
            <a:r>
              <a:rPr lang="ru-RU" sz="2800" dirty="0" err="1" smtClean="0"/>
              <a:t>ут-ка</a:t>
            </a:r>
            <a:r>
              <a:rPr lang="ru-RU" sz="2800" dirty="0" smtClean="0"/>
              <a:t>, </a:t>
            </a:r>
            <a:r>
              <a:rPr lang="ru-RU" sz="2800" dirty="0" err="1" smtClean="0"/>
              <a:t>ки-оск</a:t>
            </a:r>
            <a:r>
              <a:rPr lang="ru-RU" sz="2800" dirty="0" smtClean="0"/>
              <a:t>, </a:t>
            </a:r>
            <a:r>
              <a:rPr lang="ru-RU" sz="2800" dirty="0" err="1" smtClean="0"/>
              <a:t>кро-лик</a:t>
            </a:r>
            <a:r>
              <a:rPr lang="ru-RU" sz="2800" dirty="0" smtClean="0"/>
              <a:t>, </a:t>
            </a:r>
            <a:r>
              <a:rPr lang="ru-RU" sz="2800" dirty="0" err="1" smtClean="0"/>
              <a:t>ка-ни-ку-лы</a:t>
            </a:r>
            <a:r>
              <a:rPr lang="ru-RU" sz="2800" dirty="0" smtClean="0"/>
              <a:t>, </a:t>
            </a:r>
            <a:r>
              <a:rPr lang="ru-RU" sz="2800" dirty="0" err="1" smtClean="0"/>
              <a:t>ко-тя-та</a:t>
            </a:r>
            <a:r>
              <a:rPr lang="ru-RU" sz="2800" dirty="0" smtClean="0"/>
              <a:t>)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r>
              <a:rPr lang="ru-RU" b="1" dirty="0" smtClean="0">
                <a:solidFill>
                  <a:srgbClr val="FF0000"/>
                </a:solidFill>
              </a:rPr>
              <a:t>ИГРА </a:t>
            </a:r>
            <a:r>
              <a:rPr lang="ru-RU" b="1" dirty="0" smtClean="0">
                <a:solidFill>
                  <a:srgbClr val="FF0000"/>
                </a:solidFill>
              </a:rPr>
              <a:t>«Магнитофон»</a:t>
            </a:r>
          </a:p>
          <a:p>
            <a:pPr>
              <a:buNone/>
            </a:pPr>
            <a:r>
              <a:rPr lang="ru-RU" dirty="0" smtClean="0"/>
              <a:t>   Предложите </a:t>
            </a:r>
            <a:r>
              <a:rPr lang="ru-RU" dirty="0" smtClean="0"/>
              <a:t>внимательно прослушать и чётко повторить за вами ряд слогов.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err="1" smtClean="0"/>
              <a:t>Та-да-та</a:t>
            </a:r>
            <a:r>
              <a:rPr lang="ru-RU" dirty="0" smtClean="0"/>
              <a:t>, </a:t>
            </a:r>
            <a:r>
              <a:rPr lang="ru-RU" dirty="0" err="1" smtClean="0"/>
              <a:t>дя-да-тя</a:t>
            </a:r>
            <a:r>
              <a:rPr lang="ru-RU" dirty="0" smtClean="0"/>
              <a:t>; </a:t>
            </a:r>
            <a:r>
              <a:rPr lang="ru-RU" dirty="0" err="1" smtClean="0"/>
              <a:t>пы-бы-пы</a:t>
            </a:r>
            <a:r>
              <a:rPr lang="ru-RU" dirty="0" smtClean="0"/>
              <a:t>, </a:t>
            </a:r>
            <a:r>
              <a:rPr lang="ru-RU" dirty="0" err="1" smtClean="0"/>
              <a:t>ба-па-ба</a:t>
            </a:r>
            <a:r>
              <a:rPr lang="ru-RU" dirty="0" smtClean="0"/>
              <a:t>; </a:t>
            </a:r>
            <a:r>
              <a:rPr lang="ru-RU" dirty="0" err="1" smtClean="0"/>
              <a:t>са-ца-ца</a:t>
            </a:r>
            <a:r>
              <a:rPr lang="ru-RU" dirty="0" smtClean="0"/>
              <a:t>, </a:t>
            </a:r>
            <a:r>
              <a:rPr lang="ru-RU" dirty="0" err="1" smtClean="0"/>
              <a:t>ца-са-тя</a:t>
            </a:r>
            <a:r>
              <a:rPr lang="ru-RU" dirty="0" smtClean="0"/>
              <a:t>; </a:t>
            </a:r>
            <a:r>
              <a:rPr lang="ru-RU" dirty="0" err="1" smtClean="0"/>
              <a:t>ча-тя-ша</a:t>
            </a:r>
            <a:r>
              <a:rPr lang="ru-RU" dirty="0" smtClean="0"/>
              <a:t>, </a:t>
            </a:r>
            <a:r>
              <a:rPr lang="ru-RU" dirty="0" err="1" smtClean="0"/>
              <a:t>ща-ча-ца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285992"/>
            <a:ext cx="7239000" cy="1143000"/>
          </a:xfrm>
        </p:spPr>
        <p:txBody>
          <a:bodyPr/>
          <a:lstStyle/>
          <a:p>
            <a:pPr algn="ctr"/>
            <a:r>
              <a:rPr lang="ru-RU" sz="4400" dirty="0" smtClean="0"/>
              <a:t>Спасибо за внимание</a:t>
            </a:r>
            <a:r>
              <a:rPr lang="ru-RU" dirty="0" smtClean="0"/>
              <a:t>!</a:t>
            </a:r>
            <a:endParaRPr lang="ru-RU" dirty="0"/>
          </a:p>
        </p:txBody>
      </p:sp>
    </p:spTree>
  </p:cSld>
  <p:clrMapOvr>
    <a:masterClrMapping/>
  </p:clrMapOvr>
  <p:transition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1606F047ADC3294BB7C72282A6B39749" ma:contentTypeVersion="1" ma:contentTypeDescription="Создание документа." ma:contentTypeScope="" ma:versionID="2ba59eac55cb92dce0e9a1364c5c13d1">
  <xsd:schema xmlns:xsd="http://www.w3.org/2001/XMLSchema" xmlns:xs="http://www.w3.org/2001/XMLSchema" xmlns:p="http://schemas.microsoft.com/office/2006/metadata/properties" xmlns:ns2="1e4a56f1-e935-4ee8-bb0c-87dfac142287" targetNamespace="http://schemas.microsoft.com/office/2006/metadata/properties" ma:root="true" ma:fieldsID="9c2fa8ebfca78ef688e7b179b82a42f3" ns2:_="">
    <xsd:import namespace="1e4a56f1-e935-4ee8-bb0c-87dfac14228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a56f1-e935-4ee8-bb0c-87dfac14228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AB4045D-C542-4410-97EF-81741635213B}"/>
</file>

<file path=customXml/itemProps2.xml><?xml version="1.0" encoding="utf-8"?>
<ds:datastoreItem xmlns:ds="http://schemas.openxmlformats.org/officeDocument/2006/customXml" ds:itemID="{602DB2F0-56EC-461D-9ADA-55E9FAC6475F}"/>
</file>

<file path=customXml/itemProps3.xml><?xml version="1.0" encoding="utf-8"?>
<ds:datastoreItem xmlns:ds="http://schemas.openxmlformats.org/officeDocument/2006/customXml" ds:itemID="{D60303ED-0C9C-4B93-9589-804445CF2B03}"/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31</TotalTime>
  <Words>529</Words>
  <PresentationFormat>Экран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Тематическая консультация «Речевой слух.  Что это и для чего?»</vt:lpstr>
      <vt:lpstr>Слайд 2</vt:lpstr>
      <vt:lpstr>Слайд 3</vt:lpstr>
      <vt:lpstr>В чем значение фонематического слуха? </vt:lpstr>
      <vt:lpstr>Несформированность фонематического слуха</vt:lpstr>
      <vt:lpstr>Игры на развитие фонематического слуха для детей старшего дошкольного возраста</vt:lpstr>
      <vt:lpstr>Слайд 7</vt:lpstr>
      <vt:lpstr>Слайд 8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Тематическая консультация «Речевой слух.  Что это и для чего?»</dc:title>
  <dc:creator>Admin</dc:creator>
  <cp:lastModifiedBy>Admin</cp:lastModifiedBy>
  <cp:revision>6</cp:revision>
  <dcterms:created xsi:type="dcterms:W3CDTF">2014-02-25T17:39:13Z</dcterms:created>
  <dcterms:modified xsi:type="dcterms:W3CDTF">2014-02-26T12:07:54Z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0x0101001606F047ADC3294BB7C72282A6B39749</vt:lpwstr>
  </property>
</Properties>
</file>