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64" r:id="rId5"/>
    <p:sldId id="258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3366FF"/>
    <a:srgbClr val="00FF00"/>
    <a:srgbClr val="FF0066"/>
    <a:srgbClr val="000066"/>
    <a:srgbClr val="FFCC00"/>
    <a:srgbClr val="FFFF00"/>
    <a:srgbClr val="0000FF"/>
    <a:srgbClr val="00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3.jpeg"/><Relationship Id="rId4" Type="http://schemas.openxmlformats.org/officeDocument/2006/relationships/audio" Target="../media/audio4.wav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72132" y="4786322"/>
            <a:ext cx="3128962" cy="1643074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Подготовила и провела: </a:t>
            </a:r>
          </a:p>
          <a:p>
            <a:pPr algn="r"/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учитель-логопед </a:t>
            </a:r>
          </a:p>
          <a:p>
            <a:pPr algn="r"/>
            <a:r>
              <a:rPr lang="ru-RU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Дремченко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В.Ю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7" name="Picture 3" descr="C:\Users\Admin\Desktop\ИКТ и мнемотаблицы\Змея - Ш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68194">
            <a:off x="5651019" y="144457"/>
            <a:ext cx="3250847" cy="2824173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8" name="Picture 4" descr="C:\Users\Admin\Desktop\ИКТ и мнемотаблицы\Насос - С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085703">
            <a:off x="214282" y="3714752"/>
            <a:ext cx="3048000" cy="2828925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1857364"/>
            <a:ext cx="5286412" cy="245746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00FF"/>
                </a:solidFill>
              </a:rPr>
              <a:t>Тема индивидуальной образовательной деятельности: «Дифференциация звуков </a:t>
            </a:r>
            <a:br>
              <a:rPr lang="ru-RU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>[</a:t>
            </a:r>
            <a:r>
              <a:rPr lang="ru-RU" sz="3200" dirty="0" smtClean="0">
                <a:solidFill>
                  <a:srgbClr val="0000FF"/>
                </a:solidFill>
              </a:rPr>
              <a:t>С-Ш</a:t>
            </a:r>
            <a:r>
              <a:rPr lang="en-US" sz="3200" dirty="0" smtClean="0">
                <a:solidFill>
                  <a:srgbClr val="0000FF"/>
                </a:solidFill>
              </a:rPr>
              <a:t>]</a:t>
            </a:r>
            <a:r>
              <a:rPr lang="ru-RU" sz="3200" dirty="0" smtClean="0">
                <a:solidFill>
                  <a:srgbClr val="0000FF"/>
                </a:solidFill>
              </a:rPr>
              <a:t> в слогах и словах»</a:t>
            </a:r>
            <a:endParaRPr lang="ru-RU"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:\rfhnbyrb\piktogr k zvukovke\сим зв3.jpg"/>
          <p:cNvPicPr/>
          <p:nvPr/>
        </p:nvPicPr>
        <p:blipFill>
          <a:blip r:embed="rId2"/>
          <a:srcRect l="50071" t="33472" b="33575"/>
          <a:stretch>
            <a:fillRect/>
          </a:stretch>
        </p:blipFill>
        <p:spPr bwMode="auto">
          <a:xfrm>
            <a:off x="6429388" y="1500174"/>
            <a:ext cx="171451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8229600" cy="78581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CC00"/>
                </a:solidFill>
              </a:rPr>
              <a:t>Уточнение положения органов артикуляции </a:t>
            </a:r>
            <a:br>
              <a:rPr lang="ru-RU" sz="2400" b="1" dirty="0" smtClean="0">
                <a:solidFill>
                  <a:srgbClr val="00CC00"/>
                </a:solidFill>
              </a:rPr>
            </a:br>
            <a:r>
              <a:rPr lang="ru-RU" sz="2400" b="1" dirty="0" smtClean="0">
                <a:solidFill>
                  <a:srgbClr val="00CC00"/>
                </a:solidFill>
              </a:rPr>
              <a:t>при правильном произношении звуков </a:t>
            </a:r>
            <a:r>
              <a:rPr lang="en-US" sz="2400" b="1" dirty="0" smtClean="0">
                <a:solidFill>
                  <a:srgbClr val="00CC00"/>
                </a:solidFill>
              </a:rPr>
              <a:t>[</a:t>
            </a:r>
            <a:r>
              <a:rPr lang="ru-RU" sz="2400" b="1" dirty="0" smtClean="0">
                <a:solidFill>
                  <a:srgbClr val="00CC00"/>
                </a:solidFill>
              </a:rPr>
              <a:t>С-Ш</a:t>
            </a:r>
            <a:r>
              <a:rPr lang="en-US" sz="2400" b="1" dirty="0" smtClean="0">
                <a:solidFill>
                  <a:srgbClr val="00CC00"/>
                </a:solidFill>
              </a:rPr>
              <a:t>]</a:t>
            </a:r>
            <a:endParaRPr lang="ru-RU" sz="2400" b="1" dirty="0">
              <a:solidFill>
                <a:srgbClr val="00CC00"/>
              </a:solidFill>
            </a:endParaRPr>
          </a:p>
        </p:txBody>
      </p:sp>
      <p:pic>
        <p:nvPicPr>
          <p:cNvPr id="7" name="Рисунок 6" descr="E:\rfhnbyrb\piktogr k zvukovke\сим зв3.jpg"/>
          <p:cNvPicPr/>
          <p:nvPr/>
        </p:nvPicPr>
        <p:blipFill>
          <a:blip r:embed="rId2"/>
          <a:srcRect l="50507" r="961" b="66472"/>
          <a:stretch>
            <a:fillRect/>
          </a:stretch>
        </p:blipFill>
        <p:spPr bwMode="auto">
          <a:xfrm>
            <a:off x="1142976" y="1428736"/>
            <a:ext cx="171451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E:\rfhnbyrb\piktogr k zvukovke\сим зв3.jpg"/>
          <p:cNvPicPr>
            <a:picLocks noGrp="1"/>
          </p:cNvPicPr>
          <p:nvPr>
            <p:ph idx="1"/>
          </p:nvPr>
        </p:nvPicPr>
        <p:blipFill>
          <a:blip r:embed="rId2"/>
          <a:srcRect t="66472" r="50264"/>
          <a:stretch>
            <a:fillRect/>
          </a:stretch>
        </p:blipFill>
        <p:spPr bwMode="auto">
          <a:xfrm>
            <a:off x="3857620" y="2571744"/>
            <a:ext cx="1571636" cy="1609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единительная линия 10"/>
          <p:cNvCxnSpPr>
            <a:endCxn id="8" idx="0"/>
          </p:cNvCxnSpPr>
          <p:nvPr/>
        </p:nvCxnSpPr>
        <p:spPr>
          <a:xfrm rot="5400000">
            <a:off x="4143372" y="2071678"/>
            <a:ext cx="100013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8" idx="2"/>
          </p:cNvCxnSpPr>
          <p:nvPr/>
        </p:nvCxnSpPr>
        <p:spPr>
          <a:xfrm rot="5400000">
            <a:off x="3554413" y="5269700"/>
            <a:ext cx="2177261" cy="7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трелка вниз 13"/>
          <p:cNvSpPr/>
          <p:nvPr/>
        </p:nvSpPr>
        <p:spPr>
          <a:xfrm>
            <a:off x="1285852" y="3071810"/>
            <a:ext cx="1285884" cy="1285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верх 14"/>
          <p:cNvSpPr/>
          <p:nvPr/>
        </p:nvSpPr>
        <p:spPr>
          <a:xfrm>
            <a:off x="6715140" y="3071810"/>
            <a:ext cx="1285884" cy="135732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66"/>
              </a:solidFill>
            </a:endParaRPr>
          </a:p>
        </p:txBody>
      </p:sp>
      <p:pic>
        <p:nvPicPr>
          <p:cNvPr id="25" name="Рисунок 24" descr="E:\rfhnbyrb\piktogr k zvukovke\насос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4500570"/>
            <a:ext cx="1785950" cy="1713757"/>
          </a:xfrm>
          <a:prstGeom prst="ellipse">
            <a:avLst/>
          </a:prstGeom>
          <a:ln w="12700" cap="rnd">
            <a:solidFill>
              <a:srgbClr val="0000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27" name="Прямая соединительная линия 26"/>
          <p:cNvCxnSpPr/>
          <p:nvPr/>
        </p:nvCxnSpPr>
        <p:spPr>
          <a:xfrm>
            <a:off x="500034" y="3000372"/>
            <a:ext cx="328614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715008" y="3000372"/>
            <a:ext cx="321471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Admin\Desktop\ИКТ и мнемотаблицы\0_860e6_e0f26ebc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4714884"/>
            <a:ext cx="1557329" cy="1557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Admin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4643446"/>
            <a:ext cx="1928826" cy="192882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3880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3000" b="1" i="1" dirty="0" smtClean="0">
                <a:solidFill>
                  <a:srgbClr val="9900FF"/>
                </a:solidFill>
              </a:rPr>
              <a:t>Массаж с помощью  специального мячика</a:t>
            </a:r>
          </a:p>
          <a:p>
            <a:pPr algn="ctr">
              <a:buNone/>
            </a:pPr>
            <a:r>
              <a:rPr lang="ru-RU" sz="4400" b="1" i="1" dirty="0" smtClean="0">
                <a:solidFill>
                  <a:srgbClr val="9900FF"/>
                </a:solidFill>
              </a:rPr>
              <a:t>«Колкие иголки»</a:t>
            </a:r>
          </a:p>
          <a:p>
            <a:pPr algn="ctr">
              <a:buNone/>
            </a:pPr>
            <a:endParaRPr lang="ru-RU" b="1" u="sng" dirty="0" smtClean="0"/>
          </a:p>
          <a:p>
            <a:pPr algn="ctr">
              <a:buNone/>
            </a:pPr>
            <a:r>
              <a:rPr lang="ru-RU" b="1" u="sng" dirty="0" smtClean="0"/>
              <a:t>У сосны, у пихты, елки</a:t>
            </a:r>
          </a:p>
          <a:p>
            <a:pPr algn="ctr">
              <a:buNone/>
            </a:pPr>
            <a:r>
              <a:rPr lang="ru-RU" b="1" u="sng" dirty="0" smtClean="0"/>
              <a:t>Очень колкие иголки.</a:t>
            </a:r>
          </a:p>
          <a:p>
            <a:pPr algn="ctr">
              <a:buNone/>
            </a:pPr>
            <a:r>
              <a:rPr lang="ru-RU" b="1" u="sng" dirty="0" smtClean="0"/>
              <a:t>Но еще сильней, чем ельник,</a:t>
            </a:r>
          </a:p>
          <a:p>
            <a:pPr algn="ctr">
              <a:buNone/>
            </a:pPr>
            <a:r>
              <a:rPr lang="ru-RU" b="1" u="sng" dirty="0" smtClean="0"/>
              <a:t>Вас уколет можжевельник.</a:t>
            </a:r>
          </a:p>
          <a:p>
            <a:pPr algn="ctr">
              <a:buNone/>
            </a:pPr>
            <a:endParaRPr lang="ru-RU" sz="2800" dirty="0" smtClean="0"/>
          </a:p>
          <a:p>
            <a:pPr algn="ctr">
              <a:buNone/>
            </a:pPr>
            <a:r>
              <a:rPr lang="ru-RU" sz="2800" dirty="0" smtClean="0"/>
              <a:t>(Катаем мяч между ладонями вверх-вниз сначала медленно, затем убыстряем темп. Движения ребенок повторяет за педагогом, проговаривая текст)</a:t>
            </a: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6" descr="C:\Users\Admin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00174"/>
            <a:ext cx="1928826" cy="19288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071570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3366FF"/>
                </a:solidFill>
              </a:rPr>
              <a:t>Попеременное произношение </a:t>
            </a:r>
            <a:br>
              <a:rPr lang="ru-RU" sz="3600" b="1" i="1" dirty="0" smtClean="0">
                <a:solidFill>
                  <a:srgbClr val="3366FF"/>
                </a:solidFill>
              </a:rPr>
            </a:br>
            <a:r>
              <a:rPr lang="ru-RU" sz="3600" b="1" i="1" dirty="0" smtClean="0">
                <a:solidFill>
                  <a:srgbClr val="3366FF"/>
                </a:solidFill>
              </a:rPr>
              <a:t>звуков </a:t>
            </a:r>
            <a:r>
              <a:rPr lang="en-US" sz="3600" b="1" i="1" dirty="0" smtClean="0">
                <a:solidFill>
                  <a:srgbClr val="3366FF"/>
                </a:solidFill>
              </a:rPr>
              <a:t>[</a:t>
            </a:r>
            <a:r>
              <a:rPr lang="ru-RU" sz="3600" b="1" i="1" dirty="0" smtClean="0">
                <a:solidFill>
                  <a:srgbClr val="3366FF"/>
                </a:solidFill>
              </a:rPr>
              <a:t>С-Ш</a:t>
            </a:r>
            <a:r>
              <a:rPr lang="en-US" sz="3600" b="1" i="1" dirty="0" smtClean="0">
                <a:solidFill>
                  <a:srgbClr val="3366FF"/>
                </a:solidFill>
              </a:rPr>
              <a:t>]</a:t>
            </a:r>
            <a:endParaRPr lang="ru-RU" sz="3600" b="1" i="1" dirty="0">
              <a:solidFill>
                <a:srgbClr val="3366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Задание 1: </a:t>
            </a:r>
            <a:r>
              <a:rPr lang="ru-RU" dirty="0" smtClean="0"/>
              <a:t>вспомни, на звучание кого или чего похож звук </a:t>
            </a:r>
            <a:r>
              <a:rPr lang="en-US" dirty="0" smtClean="0"/>
              <a:t>[</a:t>
            </a:r>
            <a:r>
              <a:rPr lang="ru-RU" dirty="0" smtClean="0"/>
              <a:t>Ш</a:t>
            </a:r>
            <a:r>
              <a:rPr lang="en-US" dirty="0" smtClean="0"/>
              <a:t>]</a:t>
            </a:r>
            <a:r>
              <a:rPr lang="ru-RU" dirty="0" smtClean="0"/>
              <a:t>, </a:t>
            </a:r>
            <a:r>
              <a:rPr lang="en-US" dirty="0" smtClean="0"/>
              <a:t>[</a:t>
            </a:r>
            <a:r>
              <a:rPr lang="ru-RU" dirty="0" smtClean="0"/>
              <a:t>С</a:t>
            </a:r>
            <a:r>
              <a:rPr lang="en-US" dirty="0" smtClean="0"/>
              <a:t>]</a:t>
            </a:r>
            <a:r>
              <a:rPr lang="ru-RU" dirty="0" smtClean="0"/>
              <a:t>?</a:t>
            </a:r>
          </a:p>
          <a:p>
            <a:pPr>
              <a:buNone/>
            </a:pPr>
            <a:r>
              <a:rPr lang="ru-RU" b="1" dirty="0" smtClean="0"/>
              <a:t>   Задание 2:</a:t>
            </a:r>
            <a:r>
              <a:rPr lang="ru-RU" dirty="0" smtClean="0"/>
              <a:t> посмотри на экран, и определи на какую картинку какой звук нужно произнести.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7" name="Picture 3" descr="C:\Users\Admin\Desktop\ИКТ и мнемотаблицы\i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256"/>
            <a:ext cx="1095375" cy="1428750"/>
          </a:xfrm>
          <a:prstGeom prst="rect">
            <a:avLst/>
          </a:prstGeom>
          <a:noFill/>
        </p:spPr>
      </p:pic>
      <p:pic>
        <p:nvPicPr>
          <p:cNvPr id="1028" name="Picture 4" descr="C:\Users\Admin\Desktop\ИКТ и мнемотаблицы\Насос - С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4214818"/>
            <a:ext cx="1643074" cy="1707073"/>
          </a:xfrm>
          <a:prstGeom prst="rect">
            <a:avLst/>
          </a:prstGeom>
          <a:noFill/>
        </p:spPr>
      </p:pic>
      <p:pic>
        <p:nvPicPr>
          <p:cNvPr id="1029" name="Picture 5" descr="C:\Users\Admin\Desktop\ИКТ и мнемотаблицы\Змея - Ш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4191582"/>
            <a:ext cx="1500198" cy="1719810"/>
          </a:xfrm>
          <a:prstGeom prst="rect">
            <a:avLst/>
          </a:prstGeom>
          <a:noFill/>
        </p:spPr>
      </p:pic>
      <p:pic>
        <p:nvPicPr>
          <p:cNvPr id="10" name="Picture 4" descr="C:\Users\Admin\Desktop\ИКТ и мнемотаблицы\Насос - С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4214818"/>
            <a:ext cx="1643074" cy="1707073"/>
          </a:xfrm>
          <a:prstGeom prst="rect">
            <a:avLst/>
          </a:prstGeom>
          <a:noFill/>
        </p:spPr>
      </p:pic>
      <p:pic>
        <p:nvPicPr>
          <p:cNvPr id="11" name="Picture 5" descr="C:\Users\Admin\Desktop\ИКТ и мнемотаблицы\Змея - Ш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4286256"/>
            <a:ext cx="1500198" cy="1719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846980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0000FF"/>
                </a:solidFill>
                <a:latin typeface="Arial Black" pitchFamily="34" charset="0"/>
              </a:rPr>
              <a:t>Игра «Попугай»</a:t>
            </a:r>
            <a:endParaRPr lang="ru-RU" i="1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/>
          <a:stretch>
            <a:fillRect/>
          </a:stretch>
        </p:blipFill>
        <p:spPr>
          <a:xfrm>
            <a:off x="7215206" y="3214686"/>
            <a:ext cx="304800" cy="304800"/>
          </a:xfrm>
          <a:prstGeom prst="rect">
            <a:avLst/>
          </a:prstGeom>
        </p:spPr>
      </p:pic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7"/>
          <a:stretch>
            <a:fillRect/>
          </a:stretch>
        </p:blipFill>
        <p:spPr>
          <a:xfrm>
            <a:off x="7286644" y="2428868"/>
            <a:ext cx="304800" cy="304800"/>
          </a:xfrm>
          <a:prstGeom prst="rect">
            <a:avLst/>
          </a:prstGeom>
        </p:spPr>
      </p:pic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3" name="Записанный звук"/>
          </p:nvPr>
        </p:nvPicPr>
        <p:blipFill>
          <a:blip r:embed="rId8"/>
          <a:stretch>
            <a:fillRect/>
          </a:stretch>
        </p:blipFill>
        <p:spPr>
          <a:xfrm>
            <a:off x="7215206" y="3643314"/>
            <a:ext cx="304800" cy="304800"/>
          </a:xfrm>
          <a:prstGeom prst="rect">
            <a:avLst/>
          </a:prstGeom>
        </p:spPr>
      </p:pic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4" name="Записанный звук"/>
          </p:nvPr>
        </p:nvPicPr>
        <p:blipFill>
          <a:blip r:embed="rId9"/>
          <a:stretch>
            <a:fillRect/>
          </a:stretch>
        </p:blipFill>
        <p:spPr>
          <a:xfrm>
            <a:off x="7286644" y="2786058"/>
            <a:ext cx="304800" cy="304800"/>
          </a:xfrm>
          <a:prstGeom prst="rect">
            <a:avLst/>
          </a:prstGeom>
        </p:spPr>
      </p:pic>
      <p:pic>
        <p:nvPicPr>
          <p:cNvPr id="1028" name="Picture 4" descr="C:\Users\Admin\Desktop\i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86050" y="1857364"/>
            <a:ext cx="3078978" cy="43985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26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7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618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662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C:\Users\Admin\Desktop\ИКТ и мнемотаблицы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4714884"/>
            <a:ext cx="1493499" cy="1806566"/>
          </a:xfrm>
          <a:prstGeom prst="rect">
            <a:avLst/>
          </a:prstGeom>
          <a:noFill/>
        </p:spPr>
      </p:pic>
      <p:pic>
        <p:nvPicPr>
          <p:cNvPr id="2050" name="Picture 2" descr="C:\Users\Admin\Desktop\ИКТ и мнемотаблицы\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643314"/>
            <a:ext cx="1838659" cy="28730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7041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CC00"/>
                </a:solidFill>
              </a:rPr>
              <a:t>Подарки для Сони и Даши</a:t>
            </a:r>
            <a:endParaRPr lang="ru-RU" b="1" i="1" dirty="0">
              <a:solidFill>
                <a:srgbClr val="FFCC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8329642" cy="5143536"/>
          </a:xfrm>
        </p:spPr>
        <p:txBody>
          <a:bodyPr/>
          <a:lstStyle/>
          <a:p>
            <a:pPr>
              <a:buNone/>
            </a:pPr>
            <a:r>
              <a:rPr lang="ru-RU" b="1" u="sng" dirty="0" smtClean="0"/>
              <a:t>   Инструкция: </a:t>
            </a:r>
            <a:r>
              <a:rPr lang="ru-RU" dirty="0" smtClean="0"/>
              <a:t>Разложи подарки в мешочки.</a:t>
            </a:r>
          </a:p>
          <a:p>
            <a:pPr>
              <a:buNone/>
            </a:pPr>
            <a:r>
              <a:rPr lang="ru-RU" dirty="0" smtClean="0"/>
              <a:t>                   Скажи, что ты положишь Соне, а что Даше? </a:t>
            </a:r>
            <a:endParaRPr lang="ru-RU" dirty="0"/>
          </a:p>
        </p:txBody>
      </p:sp>
      <p:pic>
        <p:nvPicPr>
          <p:cNvPr id="2055" name="Picture 7" descr="C:\Users\Admin\Desktop\ИКТ и мнемотаблицы\i (3).jpg"/>
          <p:cNvPicPr>
            <a:picLocks noChangeAspect="1" noChangeArrowheads="1"/>
          </p:cNvPicPr>
          <p:nvPr/>
        </p:nvPicPr>
        <p:blipFill>
          <a:blip r:embed="rId4"/>
          <a:srcRect r="7143" b="6857"/>
          <a:stretch>
            <a:fillRect/>
          </a:stretch>
        </p:blipFill>
        <p:spPr bwMode="auto">
          <a:xfrm>
            <a:off x="3929058" y="2357430"/>
            <a:ext cx="1143008" cy="1194302"/>
          </a:xfrm>
          <a:prstGeom prst="rect">
            <a:avLst/>
          </a:prstGeom>
          <a:noFill/>
        </p:spPr>
      </p:pic>
      <p:pic>
        <p:nvPicPr>
          <p:cNvPr id="2056" name="Picture 8" descr="C:\Users\Admin\Desktop\ИКТ и мнемотаблицы\i (2).jpg"/>
          <p:cNvPicPr>
            <a:picLocks noChangeAspect="1" noChangeArrowheads="1"/>
          </p:cNvPicPr>
          <p:nvPr/>
        </p:nvPicPr>
        <p:blipFill>
          <a:blip r:embed="rId5"/>
          <a:srcRect b="10000"/>
          <a:stretch>
            <a:fillRect/>
          </a:stretch>
        </p:blipFill>
        <p:spPr bwMode="auto">
          <a:xfrm>
            <a:off x="4214810" y="3857628"/>
            <a:ext cx="1214446" cy="1093005"/>
          </a:xfrm>
          <a:prstGeom prst="rect">
            <a:avLst/>
          </a:prstGeom>
          <a:noFill/>
        </p:spPr>
      </p:pic>
      <p:pic>
        <p:nvPicPr>
          <p:cNvPr id="2057" name="Picture 9" descr="C:\Users\Admin\Desktop\ИКТ и мнемотаблицы\i (4).jpg"/>
          <p:cNvPicPr>
            <a:picLocks noChangeAspect="1" noChangeArrowheads="1"/>
          </p:cNvPicPr>
          <p:nvPr/>
        </p:nvPicPr>
        <p:blipFill>
          <a:blip r:embed="rId6"/>
          <a:srcRect t="5000"/>
          <a:stretch>
            <a:fillRect/>
          </a:stretch>
        </p:blipFill>
        <p:spPr bwMode="auto">
          <a:xfrm>
            <a:off x="5357818" y="2928934"/>
            <a:ext cx="1127959" cy="1071565"/>
          </a:xfrm>
          <a:prstGeom prst="rect">
            <a:avLst/>
          </a:prstGeom>
          <a:noFill/>
        </p:spPr>
      </p:pic>
      <p:pic>
        <p:nvPicPr>
          <p:cNvPr id="2059" name="Picture 11" descr="C:\Users\Admin\Desktop\ИКТ и мнемотаблицы\i (1).jpg"/>
          <p:cNvPicPr>
            <a:picLocks noChangeAspect="1" noChangeArrowheads="1"/>
          </p:cNvPicPr>
          <p:nvPr/>
        </p:nvPicPr>
        <p:blipFill>
          <a:blip r:embed="rId7"/>
          <a:srcRect l="17143" t="9408" r="14286"/>
          <a:stretch>
            <a:fillRect/>
          </a:stretch>
        </p:blipFill>
        <p:spPr bwMode="auto">
          <a:xfrm>
            <a:off x="5500694" y="4572008"/>
            <a:ext cx="1714512" cy="2063679"/>
          </a:xfrm>
          <a:prstGeom prst="rect">
            <a:avLst/>
          </a:prstGeom>
          <a:noFill/>
        </p:spPr>
      </p:pic>
      <p:pic>
        <p:nvPicPr>
          <p:cNvPr id="2051" name="Picture 3" descr="C:\Users\Admin\Desktop\ИКТ и мнемотаблицы\mnemotablitsy-079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15206" y="3810880"/>
            <a:ext cx="1714512" cy="2551832"/>
          </a:xfrm>
          <a:prstGeom prst="rect">
            <a:avLst/>
          </a:prstGeom>
          <a:noFill/>
        </p:spPr>
      </p:pic>
      <p:pic>
        <p:nvPicPr>
          <p:cNvPr id="2052" name="Picture 4" descr="C:\Users\Admin\Desktop\ИКТ и мнемотаблицы\i (13)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14546" y="3000372"/>
            <a:ext cx="1473528" cy="121444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7755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66"/>
                </a:solidFill>
              </a:rPr>
              <a:t>Игра «Четвертый лишний»</a:t>
            </a:r>
            <a:endParaRPr lang="ru-RU" b="1" i="1" dirty="0">
              <a:solidFill>
                <a:srgbClr val="FF0066"/>
              </a:solidFill>
            </a:endParaRPr>
          </a:p>
        </p:txBody>
      </p:sp>
      <p:pic>
        <p:nvPicPr>
          <p:cNvPr id="1030" name="Picture 6" descr="C:\Users\Admin\Desktop\sound-sh-36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785926"/>
            <a:ext cx="2200275" cy="2133600"/>
          </a:xfrm>
          <a:prstGeom prst="rect">
            <a:avLst/>
          </a:prstGeom>
          <a:noFill/>
        </p:spPr>
      </p:pic>
      <p:pic>
        <p:nvPicPr>
          <p:cNvPr id="1031" name="Picture 7" descr="C:\Users\Admin\Desktop\sound-sh-7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4071942"/>
            <a:ext cx="2286016" cy="2433659"/>
          </a:xfrm>
          <a:prstGeom prst="rect">
            <a:avLst/>
          </a:prstGeom>
          <a:noFill/>
        </p:spPr>
      </p:pic>
      <p:pic>
        <p:nvPicPr>
          <p:cNvPr id="1032" name="Picture 8" descr="C:\Users\Admin\Desktop\sound-sh-89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1928802"/>
            <a:ext cx="2709859" cy="1764350"/>
          </a:xfrm>
          <a:prstGeom prst="rect">
            <a:avLst/>
          </a:prstGeom>
          <a:noFill/>
        </p:spPr>
      </p:pic>
      <p:pic>
        <p:nvPicPr>
          <p:cNvPr id="1033" name="Picture 9" descr="C:\Users\Admin\Desktop\x_3a18da6c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4214818"/>
            <a:ext cx="3336802" cy="207169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928934"/>
            <a:ext cx="7158062" cy="1143000"/>
          </a:xfrm>
        </p:spPr>
        <p:txBody>
          <a:bodyPr>
            <a:noAutofit/>
          </a:bodyPr>
          <a:lstStyle/>
          <a:p>
            <a:r>
              <a:rPr lang="ru-RU" sz="8000" b="1" i="1" dirty="0" smtClean="0">
                <a:solidFill>
                  <a:srgbClr val="00FF00"/>
                </a:solidFill>
              </a:rPr>
              <a:t>Молодец!!!</a:t>
            </a:r>
            <a:endParaRPr lang="ru-RU" sz="8000" b="1" i="1" dirty="0">
              <a:solidFill>
                <a:srgbClr val="00FF00"/>
              </a:solidFill>
            </a:endParaRPr>
          </a:p>
        </p:txBody>
      </p:sp>
      <p:pic>
        <p:nvPicPr>
          <p:cNvPr id="2051" name="Picture 3" descr="F:\Картинки к занятиям\14343_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857232"/>
            <a:ext cx="3071814" cy="259568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606F047ADC3294BB7C72282A6B39749" ma:contentTypeVersion="1" ma:contentTypeDescription="Создание документа." ma:contentTypeScope="" ma:versionID="2ba59eac55cb92dce0e9a1364c5c13d1">
  <xsd:schema xmlns:xsd="http://www.w3.org/2001/XMLSchema" xmlns:xs="http://www.w3.org/2001/XMLSchema" xmlns:p="http://schemas.microsoft.com/office/2006/metadata/properties" xmlns:ns2="1e4a56f1-e935-4ee8-bb0c-87dfac142287" targetNamespace="http://schemas.microsoft.com/office/2006/metadata/properties" ma:root="true" ma:fieldsID="9c2fa8ebfca78ef688e7b179b82a42f3" ns2:_="">
    <xsd:import namespace="1e4a56f1-e935-4ee8-bb0c-87dfac142287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4a56f1-e935-4ee8-bb0c-87dfac14228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E1B9E6A-FA65-4EA4-BA06-531B8DC04A38}"/>
</file>

<file path=customXml/itemProps2.xml><?xml version="1.0" encoding="utf-8"?>
<ds:datastoreItem xmlns:ds="http://schemas.openxmlformats.org/officeDocument/2006/customXml" ds:itemID="{E0BE9420-9D19-461E-A8C2-67271CB16557}"/>
</file>

<file path=customXml/itemProps3.xml><?xml version="1.0" encoding="utf-8"?>
<ds:datastoreItem xmlns:ds="http://schemas.openxmlformats.org/officeDocument/2006/customXml" ds:itemID="{E80DE077-69F2-4CE0-B64A-812E71726201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401</TotalTime>
  <Words>150</Words>
  <PresentationFormat>Экран (4:3)</PresentationFormat>
  <Paragraphs>24</Paragraphs>
  <Slides>8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Тема индивидуальной образовательной деятельности: «Дифференциация звуков  [С-Ш] в слогах и словах»</vt:lpstr>
      <vt:lpstr>Уточнение положения органов артикуляции  при правильном произношении звуков [С-Ш]</vt:lpstr>
      <vt:lpstr>Слайд 3</vt:lpstr>
      <vt:lpstr>Попеременное произношение  звуков [С-Ш]</vt:lpstr>
      <vt:lpstr>Игра «Попугай»</vt:lpstr>
      <vt:lpstr>Подарки для Сони и Даши</vt:lpstr>
      <vt:lpstr>Игра «Четвертый лишний»</vt:lpstr>
      <vt:lpstr>Молодец!!!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48</cp:revision>
  <dcterms:created xsi:type="dcterms:W3CDTF">2013-12-17T17:23:22Z</dcterms:created>
  <dcterms:modified xsi:type="dcterms:W3CDTF">2014-01-28T17:19:34Z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0x0101001606F047ADC3294BB7C72282A6B39749</vt:lpwstr>
  </property>
</Properties>
</file>