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5" r:id="rId16"/>
    <p:sldId id="280" r:id="rId17"/>
    <p:sldId id="281" r:id="rId18"/>
    <p:sldId id="282" r:id="rId19"/>
    <p:sldId id="277" r:id="rId20"/>
    <p:sldId id="278" r:id="rId21"/>
    <p:sldId id="279" r:id="rId22"/>
  </p:sldIdLst>
  <p:sldSz cx="9144000" cy="6858000" type="screen4x3"/>
  <p:notesSz cx="9144000" cy="6858000"/>
  <p:embeddedFontLst>
    <p:embeddedFont>
      <p:font typeface="Franklin Gothic Medium" pitchFamily="34" charset="0"/>
      <p:regular r:id="rId23"/>
      <p:italic r:id="rId24"/>
    </p:embeddedFont>
    <p:embeddedFont>
      <p:font typeface="Franklin Gothic Book" pitchFamily="34" charset="0"/>
      <p:regular r:id="rId25"/>
      <p:italic r:id="rId26"/>
    </p:embeddedFont>
    <p:embeddedFont>
      <p:font typeface="PMBCGW+Times New Roman Bold" charset="0"/>
      <p:regular r:id="rId27"/>
    </p:embeddedFont>
    <p:embeddedFont>
      <p:font typeface="FCUOBO+Wingdings" charset="2"/>
      <p:regular r:id="rId28"/>
    </p:embeddedFont>
    <p:embeddedFont>
      <p:font typeface="GETDQA+Times New Roman Bold" charset="0"/>
      <p:regular r:id="rId29"/>
    </p:embeddedFont>
    <p:embeddedFont>
      <p:font typeface="Wingdings 2" pitchFamily="18" charset="2"/>
      <p:regular r:id="rId30"/>
    </p:embeddedFont>
    <p:embeddedFont>
      <p:font typeface="NOTEOM+Times New Roman" charset="0"/>
      <p:regular r:id="rId31"/>
    </p:embeddedFont>
    <p:embeddedFont>
      <p:font typeface="FTGAAG+Times New Roman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4308" y="1556792"/>
            <a:ext cx="7848545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-календарь как игровая технология развития познавательной активности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marL="0" marR="0" algn="ctr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marR="0" algn="ctr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algn="ctr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старший воспитатель Баня М. Н.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89069" y="6485974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65E9C"/>
                </a:solidFill>
                <a:latin typeface="FTGAAG+Times New Roman"/>
                <a:cs typeface="FTGAAG+Times New Roman"/>
              </a:rPr>
              <a:t>.</a:t>
            </a:r>
          </a:p>
        </p:txBody>
      </p:sp>
      <p:sp>
        <p:nvSpPr>
          <p:cNvPr id="7" name="object 1"/>
          <p:cNvSpPr/>
          <p:nvPr/>
        </p:nvSpPr>
        <p:spPr>
          <a:xfrm>
            <a:off x="12319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68760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24700" y="365553"/>
            <a:ext cx="711925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Где можно использовать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календарь?</a:t>
            </a:r>
          </a:p>
          <a:p>
            <a:pPr algn="ctr"/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неделя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Кружковая работа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3295" y="56057"/>
            <a:ext cx="4828684" cy="13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495" marR="0">
              <a:lnSpc>
                <a:spcPts val="4879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Этапы</a:t>
            </a:r>
            <a:r>
              <a:rPr sz="4400" spc="1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работы</a:t>
            </a:r>
            <a:r>
              <a:rPr sz="4400" spc="-22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над</a:t>
            </a:r>
          </a:p>
          <a:p>
            <a:pPr marL="0" marR="0">
              <a:lnSpc>
                <a:spcPts val="4877"/>
              </a:lnSpc>
              <a:spcBef>
                <a:spcPts val="404"/>
              </a:spcBef>
              <a:spcAft>
                <a:spcPts val="0"/>
              </a:spcAft>
            </a:pP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адвент</a:t>
            </a:r>
            <a:r>
              <a:rPr sz="4400" dirty="0">
                <a:solidFill>
                  <a:srgbClr val="465E9C"/>
                </a:solidFill>
                <a:latin typeface="FTGAAG+Times New Roman"/>
                <a:cs typeface="FTGAAG+Times New Roman"/>
              </a:rPr>
              <a:t>-</a:t>
            </a: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календарём.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956" y="2140401"/>
            <a:ext cx="7548888" cy="870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000" spc="884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Определить тему</a:t>
            </a:r>
            <a:r>
              <a:rPr sz="20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3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будущего</a:t>
            </a:r>
            <a:r>
              <a:rPr sz="20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календаря. </a:t>
            </a:r>
            <a:r>
              <a:rPr sz="2000" spc="-2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Тема</a:t>
            </a:r>
            <a:r>
              <a:rPr sz="2000" spc="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может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быть</a:t>
            </a:r>
          </a:p>
          <a:p>
            <a:pPr marL="36576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совершен</a:t>
            </a:r>
            <a:r>
              <a:rPr sz="20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но</a:t>
            </a:r>
            <a:r>
              <a:rPr sz="2000" spc="-3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любая </a:t>
            </a:r>
            <a:r>
              <a:rPr sz="20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времена</a:t>
            </a:r>
            <a:r>
              <a:rPr sz="20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года,</a:t>
            </a:r>
            <a:r>
              <a:rPr sz="2000" spc="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праздники, традиции,</a:t>
            </a:r>
            <a:r>
              <a:rPr sz="20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Новый</a:t>
            </a:r>
          </a:p>
          <a:p>
            <a:pPr marL="36576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2000" spc="-3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год,</a:t>
            </a:r>
            <a:r>
              <a:rPr sz="2000" spc="3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День</a:t>
            </a:r>
            <a:r>
              <a:rPr sz="20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рожденье</a:t>
            </a:r>
            <a:r>
              <a:rPr sz="2000" spc="-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</a:t>
            </a:r>
            <a:r>
              <a:rPr sz="20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другие </a:t>
            </a:r>
            <a:r>
              <a:rPr sz="20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значимые</a:t>
            </a:r>
            <a:r>
              <a:rPr sz="20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даты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и</a:t>
            </a:r>
            <a:r>
              <a:rPr sz="20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3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т.д.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3024702"/>
            <a:ext cx="6925272" cy="321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000" spc="884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Составление плана </a:t>
            </a:r>
            <a:r>
              <a:rPr sz="2000" spc="-3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будущего</a:t>
            </a:r>
            <a:r>
              <a:rPr sz="20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адвента, </a:t>
            </a:r>
            <a:r>
              <a:rPr sz="2000" spc="-3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т.е.</a:t>
            </a:r>
            <a:r>
              <a:rPr sz="2000" spc="4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продумать</a:t>
            </a:r>
            <a:r>
              <a:rPr sz="20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цели,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716" y="3301010"/>
            <a:ext cx="7187764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задачи,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методы,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приемы, виды деятельности.</a:t>
            </a:r>
            <a:r>
              <a:rPr sz="20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Составить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задания.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3634302"/>
            <a:ext cx="7662200" cy="251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000" spc="884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Разработка</a:t>
            </a:r>
            <a:r>
              <a:rPr sz="20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макета.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Макет</a:t>
            </a:r>
            <a:r>
              <a:rPr sz="2000" spc="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адвент</a:t>
            </a:r>
            <a:r>
              <a:rPr sz="20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календаря зависит</a:t>
            </a:r>
            <a:r>
              <a:rPr sz="2000" spc="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от</a:t>
            </a:r>
          </a:p>
          <a:p>
            <a:pPr marL="36576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выбранной темы.</a:t>
            </a:r>
            <a:r>
              <a:rPr sz="20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Это</a:t>
            </a:r>
            <a:r>
              <a:rPr sz="2000" spc="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может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быть домик</a:t>
            </a:r>
            <a:r>
              <a:rPr sz="20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 ящичками, </a:t>
            </a:r>
            <a:r>
              <a:rPr sz="20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окошками;</a:t>
            </a:r>
          </a:p>
          <a:p>
            <a:pPr marL="36576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подвесные мешочки,</a:t>
            </a:r>
            <a:r>
              <a:rPr sz="2000" spc="-2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коробочки, </a:t>
            </a:r>
            <a:r>
              <a:rPr sz="20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конвертики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и </a:t>
            </a:r>
            <a:r>
              <a:rPr sz="2000" spc="-3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т.д.</a:t>
            </a:r>
            <a:r>
              <a:rPr sz="2000" spc="3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На </a:t>
            </a:r>
            <a:r>
              <a:rPr sz="20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каждом</a:t>
            </a:r>
          </a:p>
          <a:p>
            <a:pPr marL="36576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spc="-2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окошке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или</a:t>
            </a:r>
            <a:r>
              <a:rPr sz="20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конверте,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указывается дата, </a:t>
            </a:r>
            <a:r>
              <a:rPr sz="2000" spc="-4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когда</a:t>
            </a:r>
            <a:r>
              <a:rPr sz="2000" spc="2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этот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конверт</a:t>
            </a:r>
            <a:r>
              <a:rPr sz="20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можно</a:t>
            </a:r>
          </a:p>
          <a:p>
            <a:pPr marL="36576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открыть и приступить</a:t>
            </a:r>
            <a:r>
              <a:rPr sz="20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 заданию.</a:t>
            </a:r>
            <a:r>
              <a:rPr sz="2000" spc="50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Его</a:t>
            </a:r>
            <a:r>
              <a:rPr sz="2000" spc="3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может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сопровождать</a:t>
            </a:r>
          </a:p>
          <a:p>
            <a:pPr marL="36576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персонаж или персонажи. Формы</a:t>
            </a:r>
            <a:r>
              <a:rPr sz="20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представления за</a:t>
            </a:r>
            <a:r>
              <a:rPr sz="20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даний могут</a:t>
            </a:r>
          </a:p>
          <a:p>
            <a:pPr marL="36576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быть любые: </a:t>
            </a:r>
            <a:r>
              <a:rPr sz="20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от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самого простого </a:t>
            </a:r>
            <a:r>
              <a:rPr sz="20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 </a:t>
            </a:r>
            <a:r>
              <a:rPr sz="20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текстового,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схемы,</a:t>
            </a:r>
          </a:p>
          <a:p>
            <a:pPr marL="36576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головоломки,</a:t>
            </a:r>
            <a:r>
              <a:rPr sz="20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мнемотаблички,</a:t>
            </a:r>
            <a:r>
              <a:rPr sz="20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ребусы,</a:t>
            </a:r>
            <a:r>
              <a:rPr sz="20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</a:t>
            </a:r>
            <a:r>
              <a:rPr sz="20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игр и развивающих</a:t>
            </a:r>
          </a:p>
          <a:p>
            <a:pPr marL="36576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заданий.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956" y="6164701"/>
            <a:ext cx="7186386" cy="321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000" spc="884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Определить место</a:t>
            </a:r>
            <a:r>
              <a:rPr sz="20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расположения. </a:t>
            </a:r>
            <a:r>
              <a:rPr sz="20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Это</a:t>
            </a:r>
            <a:r>
              <a:rPr sz="2000" spc="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может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быть</a:t>
            </a:r>
            <a:r>
              <a:rPr sz="20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групповая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6716" y="6440737"/>
            <a:ext cx="7098086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spc="-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комната,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уголок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в </a:t>
            </a:r>
            <a:r>
              <a:rPr sz="20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прихожей,</a:t>
            </a:r>
            <a:r>
              <a:rPr sz="20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или</a:t>
            </a:r>
            <a:r>
              <a:rPr sz="20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стенд на </a:t>
            </a:r>
            <a:r>
              <a:rPr sz="20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прогулочном</a:t>
            </a:r>
            <a:r>
              <a:rPr sz="20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участке.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5969" y="799394"/>
            <a:ext cx="4471799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65E9C"/>
                </a:solidFill>
                <a:latin typeface="PMBCGW+Times New Roman Bold"/>
                <a:cs typeface="PMBCGW+Times New Roman Bold"/>
              </a:rPr>
              <a:t>ПРИНЦИПЫ</a:t>
            </a:r>
            <a:r>
              <a:rPr sz="2800" b="1" spc="29" dirty="0">
                <a:solidFill>
                  <a:srgbClr val="465E9C"/>
                </a:solidFill>
                <a:latin typeface="PMBCGW+Times New Roman Bold"/>
                <a:cs typeface="PMBCGW+Times New Roman Bold"/>
              </a:rPr>
              <a:t> </a:t>
            </a:r>
            <a:r>
              <a:rPr sz="2800" b="1" spc="-25" dirty="0">
                <a:solidFill>
                  <a:srgbClr val="465E9C"/>
                </a:solidFill>
                <a:latin typeface="PMBCGW+Times New Roman Bold"/>
                <a:cs typeface="PMBCGW+Times New Roman Bold"/>
              </a:rPr>
              <a:t>СОЗДАНИЯ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65425" y="1225843"/>
            <a:ext cx="4145407" cy="431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65E9C"/>
                </a:solidFill>
                <a:latin typeface="PMBCGW+Times New Roman Bold"/>
                <a:cs typeface="PMBCGW+Times New Roman Bold"/>
              </a:rPr>
              <a:t>АДВЕНТ</a:t>
            </a:r>
            <a:r>
              <a:rPr sz="2800" b="1" dirty="0">
                <a:solidFill>
                  <a:srgbClr val="465E9C"/>
                </a:solidFill>
                <a:latin typeface="GETDQA+Times New Roman Bold"/>
                <a:cs typeface="GETDQA+Times New Roman Bold"/>
              </a:rPr>
              <a:t>-</a:t>
            </a:r>
            <a:r>
              <a:rPr sz="2800" b="1" spc="-19" dirty="0">
                <a:solidFill>
                  <a:srgbClr val="465E9C"/>
                </a:solidFill>
                <a:latin typeface="PMBCGW+Times New Roman Bold"/>
                <a:cs typeface="PMBCGW+Times New Roman Bold"/>
              </a:rPr>
              <a:t>КАЛЕНДАРЯ: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956" y="1487632"/>
            <a:ext cx="7416533" cy="145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8177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Стиль</a:t>
            </a:r>
            <a:r>
              <a:rPr sz="2400" spc="2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оформления 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должен</a:t>
            </a:r>
            <a:r>
              <a:rPr sz="2400" spc="2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соответствовать</a:t>
            </a:r>
            <a:r>
              <a:rPr sz="2400" spc="4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тематике</a:t>
            </a:r>
          </a:p>
          <a:p>
            <a:pPr marL="365760" marR="0">
              <a:lnSpc>
                <a:spcPts val="2657"/>
              </a:lnSpc>
              <a:spcBef>
                <a:spcPts val="173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праздника.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3004131"/>
            <a:ext cx="7681873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Определённое</a:t>
            </a:r>
            <a:r>
              <a:rPr sz="24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место календаря</a:t>
            </a:r>
            <a:r>
              <a:rPr sz="2400" spc="-2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(на виду</a:t>
            </a:r>
            <a:r>
              <a:rPr sz="24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</a:t>
            </a:r>
            <a:r>
              <a:rPr sz="24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напоминать,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716" y="3372000"/>
            <a:ext cx="3949124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что</a:t>
            </a:r>
            <a:r>
              <a:rPr sz="2400" spc="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праздник приближается).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3809057"/>
            <a:ext cx="3140050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Присутствие</a:t>
            </a:r>
            <a:r>
              <a:rPr sz="24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тайны.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956" y="4247969"/>
            <a:ext cx="7279231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Адвент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календарь предполагает свои правила</a:t>
            </a:r>
            <a:r>
              <a:rPr sz="24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игры.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6716" y="4616110"/>
            <a:ext cx="360238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Один</a:t>
            </a:r>
            <a:r>
              <a:rPr sz="2400" spc="3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день – </a:t>
            </a:r>
            <a:r>
              <a:rPr sz="2400" spc="-2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одно</a:t>
            </a:r>
            <a:r>
              <a:rPr sz="2400" spc="3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задание.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0956" y="5053022"/>
            <a:ext cx="7079028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Задания должны</a:t>
            </a:r>
            <a:r>
              <a:rPr sz="2400" spc="2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быть</a:t>
            </a:r>
            <a:r>
              <a:rPr sz="2400" spc="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приятными,</a:t>
            </a:r>
            <a:r>
              <a:rPr sz="2400" spc="2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интересными 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6716" y="5421138"/>
            <a:ext cx="650534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соответствовать</a:t>
            </a:r>
            <a:r>
              <a:rPr sz="2400" spc="4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возрасту и возможностям</a:t>
            </a:r>
            <a:r>
              <a:rPr sz="2400" spc="2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82163" y="326388"/>
            <a:ext cx="3201330" cy="797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80"/>
              </a:lnSpc>
              <a:spcBef>
                <a:spcPts val="0"/>
              </a:spcBef>
              <a:spcAft>
                <a:spcPts val="0"/>
              </a:spcAft>
            </a:pPr>
            <a:r>
              <a:rPr sz="5400" spc="-38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Ре</a:t>
            </a:r>
            <a:r>
              <a:rPr sz="5400" spc="-129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5400" spc="-108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зульт</a:t>
            </a:r>
            <a:r>
              <a:rPr sz="5400" spc="-1291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5400" spc="-47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ат: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956" y="2350335"/>
            <a:ext cx="6713829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48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Возрасла детская активность,</a:t>
            </a:r>
            <a:r>
              <a:rPr sz="2400" spc="3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инициативность,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6716" y="2718476"/>
            <a:ext cx="600908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самостоятельность</a:t>
            </a:r>
            <a:r>
              <a:rPr sz="24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 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проявлении</a:t>
            </a:r>
            <a:r>
              <a:rPr sz="2400" spc="3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творчества;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0956" y="3155007"/>
            <a:ext cx="7336488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48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Усовершенствовались</a:t>
            </a:r>
            <a:r>
              <a:rPr sz="2400" spc="62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коммуникативные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и речевые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6716" y="3522876"/>
            <a:ext cx="1196430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навыки;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956" y="3959933"/>
            <a:ext cx="6385576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48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Дети </a:t>
            </a:r>
            <a:r>
              <a:rPr sz="24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стали</a:t>
            </a:r>
            <a:r>
              <a:rPr sz="2400" spc="58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легче воспринимать и </a:t>
            </a:r>
            <a:r>
              <a:rPr sz="24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усваивать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6716" y="4328074"/>
            <a:ext cx="7056374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инструкцию взрослого,</a:t>
            </a:r>
            <a:r>
              <a:rPr sz="24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четче </a:t>
            </a:r>
            <a:r>
              <a:rPr sz="2400" spc="-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формулировать</a:t>
            </a:r>
            <a:r>
              <a:rPr sz="24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мысли;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0956" y="4764331"/>
            <a:ext cx="7695637" cy="1110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Сформировались</a:t>
            </a:r>
            <a:r>
              <a:rPr sz="2400" spc="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аналитические</a:t>
            </a:r>
            <a:r>
              <a:rPr sz="2400" spc="-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предпосылки, они не</a:t>
            </a:r>
          </a:p>
          <a:p>
            <a:pPr marL="365760" marR="0">
              <a:lnSpc>
                <a:spcPts val="2657"/>
              </a:lnSpc>
              <a:spcBef>
                <a:spcPts val="174"/>
              </a:spcBef>
              <a:spcAft>
                <a:spcPts val="0"/>
              </a:spcAft>
            </a:pPr>
            <a:r>
              <a:rPr sz="2400" spc="-4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только</a:t>
            </a:r>
            <a:r>
              <a:rPr sz="2400" spc="6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стали</a:t>
            </a:r>
            <a:r>
              <a:rPr sz="2400" spc="58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воспринимать информацию, но и</a:t>
            </a:r>
            <a:r>
              <a:rPr sz="2400" spc="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начали</a:t>
            </a:r>
          </a:p>
          <a:p>
            <a:pPr marL="36576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устанавливать</a:t>
            </a:r>
            <a:r>
              <a:rPr sz="24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причинно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следственные</a:t>
            </a:r>
            <a:r>
              <a:rPr sz="24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7302" y="737597"/>
            <a:ext cx="6232081" cy="797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8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Работа с</a:t>
            </a:r>
            <a:r>
              <a:rPr sz="5400" spc="13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5400" spc="-14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родителями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956" y="2314374"/>
            <a:ext cx="6708787" cy="74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Привлечение</a:t>
            </a:r>
            <a:r>
              <a:rPr sz="2400" spc="3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родителей</a:t>
            </a:r>
            <a:r>
              <a:rPr sz="24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 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активному</a:t>
            </a:r>
            <a:r>
              <a:rPr sz="2400" spc="3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участию</a:t>
            </a:r>
            <a:r>
              <a:rPr sz="2400" spc="-3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</a:t>
            </a:r>
          </a:p>
          <a:p>
            <a:pPr marL="365760" marR="0">
              <a:lnSpc>
                <a:spcPts val="2657"/>
              </a:lnSpc>
              <a:spcBef>
                <a:spcPts val="174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воспитательно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образовательном</a:t>
            </a:r>
            <a:r>
              <a:rPr sz="2400" spc="5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процессе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6716" y="3048930"/>
            <a:ext cx="7316362" cy="220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способствовало укреплению</a:t>
            </a:r>
            <a:r>
              <a:rPr sz="24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связи</a:t>
            </a:r>
            <a:r>
              <a:rPr sz="2400" spc="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между </a:t>
            </a:r>
            <a:r>
              <a:rPr sz="2400" spc="-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дошкольным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учреждением</a:t>
            </a:r>
            <a:r>
              <a:rPr sz="24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семьями воспитанников.</a:t>
            </a:r>
            <a:r>
              <a:rPr sz="2400" spc="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 </a:t>
            </a:r>
            <a:r>
              <a:rPr sz="2400" spc="-2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результате</a:t>
            </a:r>
          </a:p>
          <a:p>
            <a:pPr marL="0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неформального общения детей и взрослых создана не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spc="-4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только</a:t>
            </a:r>
            <a:r>
              <a:rPr sz="2400" spc="6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внутрисемейная,</a:t>
            </a:r>
            <a:r>
              <a:rPr sz="24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но и</a:t>
            </a:r>
            <a:r>
              <a:rPr sz="2400" spc="2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межсемейная дружеская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атмосфера,</a:t>
            </a:r>
            <a:r>
              <a:rPr sz="2400" spc="-2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что</a:t>
            </a:r>
            <a:r>
              <a:rPr sz="2400" spc="2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послужило</a:t>
            </a: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раскрытию творческих</a:t>
            </a: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способностей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детей и взрослых.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74799" y="618583"/>
            <a:ext cx="4694808" cy="489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Виды</a:t>
            </a:r>
            <a:r>
              <a:rPr sz="3200" spc="-17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адвент</a:t>
            </a:r>
            <a:r>
              <a:rPr sz="3200" dirty="0">
                <a:solidFill>
                  <a:srgbClr val="465E9C"/>
                </a:solidFill>
                <a:latin typeface="FTGAAG+Times New Roman"/>
                <a:cs typeface="FTGAAG+Times New Roman"/>
              </a:rPr>
              <a:t>-</a:t>
            </a:r>
            <a:r>
              <a:rPr sz="3200" spc="-18" dirty="0">
                <a:solidFill>
                  <a:srgbClr val="465E9C"/>
                </a:solidFill>
                <a:latin typeface="FTGAAG+Times New Roman"/>
                <a:cs typeface="FTGAAG+Times New Roman"/>
              </a:rPr>
              <a:t> 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календарей: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8281" y="1106789"/>
            <a:ext cx="2519142" cy="488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СЕМЕЙНЫЙ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829" y="1235428"/>
            <a:ext cx="1063326" cy="506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2" dirty="0">
                <a:solidFill>
                  <a:srgbClr val="FFFFFF"/>
                </a:solidFill>
                <a:latin typeface="NOTEOM+Times New Roman"/>
                <a:cs typeface="NOTEOM+Times New Roman"/>
              </a:rPr>
              <a:t>Тематичес</a:t>
            </a:r>
          </a:p>
          <a:p>
            <a:pPr marL="292608" marR="0">
              <a:lnSpc>
                <a:spcPts val="1770"/>
              </a:lnSpc>
              <a:spcBef>
                <a:spcPts val="10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NOTEOM+Times New Roman"/>
                <a:cs typeface="NOTEOM+Times New Roman"/>
              </a:rPr>
              <a:t>кий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0989" y="401446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Виды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адвент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-календарей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s://heaclub.ru/tim/5594e3af10ac868f5d789dc1a1c89946/novogodnii-advent-kalendar-dlya-detei---idei.jpg"/>
          <p:cNvPicPr>
            <a:picLocks noChangeAspect="1" noChangeArrowheads="1"/>
          </p:cNvPicPr>
          <p:nvPr/>
        </p:nvPicPr>
        <p:blipFill>
          <a:blip r:embed="rId3" cstate="print"/>
          <a:srcRect l="17980"/>
          <a:stretch>
            <a:fillRect/>
          </a:stretch>
        </p:blipFill>
        <p:spPr bwMode="auto">
          <a:xfrm>
            <a:off x="683568" y="1556792"/>
            <a:ext cx="3280428" cy="4104456"/>
          </a:xfrm>
          <a:prstGeom prst="rect">
            <a:avLst/>
          </a:prstGeom>
          <a:noFill/>
        </p:spPr>
      </p:pic>
      <p:pic>
        <p:nvPicPr>
          <p:cNvPr id="4101" name="Picture 5" descr="Slaid6.JPG"/>
          <p:cNvPicPr>
            <a:picLocks noChangeAspect="1" noChangeArrowheads="1"/>
          </p:cNvPicPr>
          <p:nvPr/>
        </p:nvPicPr>
        <p:blipFill>
          <a:blip r:embed="rId4" cstate="print"/>
          <a:srcRect l="10232" t="10914" r="63165" b="25420"/>
          <a:stretch>
            <a:fillRect/>
          </a:stretch>
        </p:blipFill>
        <p:spPr bwMode="auto">
          <a:xfrm>
            <a:off x="4644008" y="2132856"/>
            <a:ext cx="3312368" cy="445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Дидактическое пособие «Адвент-календарь». Календари для разных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589732" cy="4326910"/>
          </a:xfrm>
          <a:prstGeom prst="rect">
            <a:avLst/>
          </a:prstGeom>
          <a:noFill/>
        </p:spPr>
      </p:pic>
      <p:pic>
        <p:nvPicPr>
          <p:cNvPr id="4" name="Picture 7" descr="Дидактическое пособие «Адвент-календарь». Календари для разных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880320" cy="388843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21176" t="29412" r="22353" b="23529"/>
          <a:stretch>
            <a:fillRect/>
          </a:stretch>
        </p:blipFill>
        <p:spPr bwMode="auto">
          <a:xfrm>
            <a:off x="2627784" y="4221088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 descr="Адвент–календарь в работе с дошкольниками, как инновационная форм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816424" cy="2381044"/>
          </a:xfrm>
          <a:prstGeom prst="rect">
            <a:avLst/>
          </a:prstGeom>
          <a:noFill/>
        </p:spPr>
      </p:pic>
      <p:pic>
        <p:nvPicPr>
          <p:cNvPr id="32772" name="Picture 4" descr="https://files.1urok.ru/images/e81fb148e615e535427632d9a192c68c24364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4572000" cy="372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sun1-83.userapi.com/impg/z9dhDooV0zGiBciIviLM_lijUu9sM825l0Qg4w/eInoZKABQt8.jpg?size=1280x960&amp;quality=95&amp;sign=5ab7923c97edff5908efcdffb5efedb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260648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1-83.userapi.com/impg/z9dhDooV0zGiBciIviLM_lijUu9sM825l0Qg4w/eInoZKABQt8.jpg?size=1280x960&amp;quality=95&amp;sign=5ab7923c97edff5908efcdffb5efedb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0700"/>
            <a:ext cx="5288013" cy="3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0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4163" y="608894"/>
            <a:ext cx="1613513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8" dirty="0">
                <a:solidFill>
                  <a:srgbClr val="465E9C"/>
                </a:solidFill>
                <a:latin typeface="PMBCGW+Times New Roman Bold"/>
                <a:cs typeface="PMBCGW+Times New Roman Bold"/>
              </a:rPr>
              <a:t>ВЫВОД: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880" y="1035614"/>
            <a:ext cx="7387883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применение адвент</a:t>
            </a:r>
            <a:r>
              <a:rPr sz="2800" dirty="0">
                <a:solidFill>
                  <a:srgbClr val="465E9C"/>
                </a:solidFill>
                <a:latin typeface="FTGAAG+Times New Roman"/>
                <a:cs typeface="FTGAAG+Times New Roman"/>
              </a:rPr>
              <a:t>-</a:t>
            </a:r>
            <a:r>
              <a:rPr sz="2800" spc="12" dirty="0">
                <a:solidFill>
                  <a:srgbClr val="465E9C"/>
                </a:solidFill>
                <a:latin typeface="FTGAAG+Times New Roman"/>
                <a:cs typeface="FTGAAG+Times New Roman"/>
              </a:rPr>
              <a:t> </a:t>
            </a:r>
            <a:r>
              <a:rPr sz="28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календаря</a:t>
            </a:r>
            <a:r>
              <a:rPr sz="2800" spc="2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способствовало: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106" y="2209094"/>
            <a:ext cx="7703633" cy="1285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созданию </a:t>
            </a:r>
            <a:r>
              <a:rPr sz="2800" spc="-1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положительной</a:t>
            </a:r>
            <a:r>
              <a:rPr sz="2800" spc="31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эмоциональной</a:t>
            </a:r>
            <a:r>
              <a:rPr sz="2800" spc="12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среды</a:t>
            </a:r>
          </a:p>
          <a:p>
            <a:pPr marL="0" marR="0">
              <a:lnSpc>
                <a:spcPts val="3096"/>
              </a:lnSpc>
              <a:spcBef>
                <a:spcPts val="26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общения между</a:t>
            </a:r>
            <a:r>
              <a:rPr sz="2800" spc="18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детьми, </a:t>
            </a:r>
            <a:r>
              <a:rPr sz="2800" spc="-1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родителями</a:t>
            </a:r>
            <a:r>
              <a:rPr sz="2800" spc="23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и</a:t>
            </a:r>
          </a:p>
          <a:p>
            <a:pPr marL="0" marR="0">
              <a:lnSpc>
                <a:spcPts val="3096"/>
              </a:lnSpc>
              <a:spcBef>
                <a:spcPts val="216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педагогами;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106" y="3489635"/>
            <a:ext cx="7059660" cy="171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активизации</a:t>
            </a:r>
            <a:r>
              <a:rPr sz="2800" spc="27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и обогащению педагогических</a:t>
            </a:r>
          </a:p>
          <a:p>
            <a:pPr marL="0" marR="0">
              <a:lnSpc>
                <a:spcPts val="3096"/>
              </a:lnSpc>
              <a:spcBef>
                <a:spcPts val="26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знаний и </a:t>
            </a:r>
            <a:r>
              <a:rPr sz="2800" spc="-1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умений</a:t>
            </a:r>
            <a:r>
              <a:rPr sz="2800" spc="21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родителей;</a:t>
            </a:r>
          </a:p>
          <a:p>
            <a:pPr marL="0" marR="0">
              <a:lnSpc>
                <a:spcPts val="3099"/>
              </a:lnSpc>
              <a:spcBef>
                <a:spcPts val="21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развитию креативных</a:t>
            </a:r>
            <a:r>
              <a:rPr sz="2800" spc="16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spc="12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способностей</a:t>
            </a:r>
            <a:r>
              <a:rPr sz="2800" spc="-28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детей</a:t>
            </a:r>
            <a:r>
              <a:rPr sz="2800" spc="-1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и</a:t>
            </a:r>
          </a:p>
          <a:p>
            <a:pPr marL="0" marR="0">
              <a:lnSpc>
                <a:spcPts val="3096"/>
              </a:lnSpc>
              <a:spcBef>
                <a:spcPts val="265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родителей</a:t>
            </a:r>
            <a:r>
              <a:rPr sz="2800" spc="19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в совместной</a:t>
            </a:r>
            <a:r>
              <a:rPr sz="2800" spc="25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3833" y="737597"/>
            <a:ext cx="1798314" cy="797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8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Цель: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956" y="2203659"/>
            <a:ext cx="7330681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57"/>
              </a:lnSpc>
              <a:spcBef>
                <a:spcPts val="0"/>
              </a:spcBef>
              <a:spcAft>
                <a:spcPts val="0"/>
              </a:spcAft>
            </a:pPr>
            <a:r>
              <a:rPr sz="41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41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создание</a:t>
            </a:r>
            <a:r>
              <a:rPr sz="4100" spc="12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41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условий</a:t>
            </a:r>
            <a:r>
              <a:rPr sz="4100" spc="1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41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для</a:t>
            </a:r>
          </a:p>
          <a:p>
            <a:pPr marL="365760" marR="0">
              <a:lnSpc>
                <a:spcPts val="3939"/>
              </a:lnSpc>
              <a:spcBef>
                <a:spcPts val="0"/>
              </a:spcBef>
              <a:spcAft>
                <a:spcPts val="0"/>
              </a:spcAft>
            </a:pPr>
            <a:r>
              <a:rPr sz="4100" spc="-12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проявления</a:t>
            </a:r>
            <a:r>
              <a:rPr sz="4100" spc="15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4100" spc="-1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познавательной</a:t>
            </a:r>
          </a:p>
          <a:p>
            <a:pPr marL="365760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sz="41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активности </a:t>
            </a:r>
            <a:r>
              <a:rPr sz="4100" spc="-16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ребенка</a:t>
            </a:r>
          </a:p>
          <a:p>
            <a:pPr marL="365760" marR="0">
              <a:lnSpc>
                <a:spcPts val="3938"/>
              </a:lnSpc>
              <a:spcBef>
                <a:spcPts val="50"/>
              </a:spcBef>
              <a:spcAft>
                <a:spcPts val="0"/>
              </a:spcAft>
            </a:pPr>
            <a:r>
              <a:rPr sz="4100" spc="-31" dirty="0" err="1">
                <a:solidFill>
                  <a:srgbClr val="AA2B1E"/>
                </a:solidFill>
                <a:latin typeface="NOTEOM+Times New Roman"/>
                <a:cs typeface="NOTEOM+Times New Roman"/>
              </a:rPr>
              <a:t>дошкольного</a:t>
            </a:r>
            <a:r>
              <a:rPr sz="4100" spc="34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4100" dirty="0" err="1" smtClean="0">
                <a:solidFill>
                  <a:srgbClr val="AA2B1E"/>
                </a:solidFill>
                <a:latin typeface="NOTEOM+Times New Roman"/>
                <a:cs typeface="NOTEOM+Times New Roman"/>
              </a:rPr>
              <a:t>возраста</a:t>
            </a:r>
            <a:r>
              <a:rPr lang="ru-RU" sz="4100" dirty="0" smtClean="0">
                <a:solidFill>
                  <a:srgbClr val="AA2B1E"/>
                </a:solidFill>
                <a:latin typeface="NOTEOM+Times New Roman"/>
                <a:cs typeface="NOTEOM+Times New Roman"/>
              </a:rPr>
              <a:t>.</a:t>
            </a:r>
            <a:endParaRPr sz="4100" dirty="0">
              <a:solidFill>
                <a:srgbClr val="AA2B1E"/>
              </a:solidFill>
              <a:latin typeface="NOTEOM+Times New Roman"/>
              <a:cs typeface="NOTEOM+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956" y="2325861"/>
            <a:ext cx="7466600" cy="3840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36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Приложив</a:t>
            </a: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небольшие</a:t>
            </a:r>
            <a:r>
              <a:rPr sz="36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усилия,</a:t>
            </a:r>
          </a:p>
          <a:p>
            <a:pPr marL="36576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фантазию, минимум</a:t>
            </a:r>
            <a:r>
              <a:rPr sz="3600" spc="-3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материалов,</a:t>
            </a:r>
          </a:p>
          <a:p>
            <a:pPr marL="365760" marR="0">
              <a:lnSpc>
                <a:spcPts val="3989"/>
              </a:lnSpc>
              <a:spcBef>
                <a:spcPts val="331"/>
              </a:spcBef>
              <a:spcAft>
                <a:spcPts val="0"/>
              </a:spcAft>
            </a:pPr>
            <a:r>
              <a:rPr sz="3600" spc="-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можно</a:t>
            </a: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изготовить</a:t>
            </a: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отличное</a:t>
            </a:r>
          </a:p>
          <a:p>
            <a:pPr marL="365760" marR="0">
              <a:lnSpc>
                <a:spcPts val="3986"/>
              </a:lnSpc>
              <a:spcBef>
                <a:spcPts val="384"/>
              </a:spcBef>
              <a:spcAft>
                <a:spcPts val="0"/>
              </a:spcAft>
            </a:pP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полифункциональное</a:t>
            </a:r>
            <a:r>
              <a:rPr sz="3600" spc="-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spc="-3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легко</a:t>
            </a:r>
          </a:p>
          <a:p>
            <a:pPr marL="36576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трансформируемое </a:t>
            </a:r>
            <a:r>
              <a:rPr sz="3600" spc="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пособие</a:t>
            </a:r>
            <a:r>
              <a:rPr sz="36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,</a:t>
            </a:r>
          </a:p>
          <a:p>
            <a:pPr marL="365760" marR="0">
              <a:lnSpc>
                <a:spcPts val="3986"/>
              </a:lnSpc>
              <a:spcBef>
                <a:spcPts val="335"/>
              </a:spcBef>
              <a:spcAft>
                <a:spcPts val="0"/>
              </a:spcAft>
            </a:pPr>
            <a:r>
              <a:rPr sz="3600" spc="-4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которо</a:t>
            </a:r>
            <a:r>
              <a:rPr sz="3600" spc="-85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е понравится</a:t>
            </a:r>
            <a:r>
              <a:rPr sz="3600" spc="-3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spc="-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вам,</a:t>
            </a:r>
            <a:r>
              <a:rPr sz="36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36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родителям</a:t>
            </a:r>
          </a:p>
          <a:p>
            <a:pPr marL="36576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sz="36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ребятам!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2503" y="419749"/>
            <a:ext cx="5298876" cy="1867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Список </a:t>
            </a:r>
            <a:r>
              <a:rPr sz="4000" spc="-25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рекомендуемых</a:t>
            </a:r>
          </a:p>
          <a:p>
            <a:pPr marL="1271016" marR="0">
              <a:lnSpc>
                <a:spcPts val="4427"/>
              </a:lnSpc>
              <a:spcBef>
                <a:spcPts val="372"/>
              </a:spcBef>
              <a:spcAft>
                <a:spcPts val="0"/>
              </a:spcAft>
            </a:pPr>
            <a:r>
              <a:rPr sz="4000" spc="-34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источников:</a:t>
            </a:r>
          </a:p>
          <a:p>
            <a:pPr marL="224663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956" y="2261947"/>
            <a:ext cx="7582979" cy="25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1.</a:t>
            </a:r>
            <a:r>
              <a:rPr sz="15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Горбатенко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О.Ф.</a:t>
            </a:r>
            <a:r>
              <a:rPr sz="1500" spc="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«Комплексные</a:t>
            </a:r>
            <a:r>
              <a:rPr sz="1500" spc="3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занятия</a:t>
            </a:r>
            <a:r>
              <a:rPr sz="1500" spc="-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 детьми</a:t>
            </a:r>
            <a:r>
              <a:rPr sz="15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среднего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и </a:t>
            </a:r>
            <a:r>
              <a:rPr sz="15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стар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15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шего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дошкольного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6716" y="2446044"/>
            <a:ext cx="4292161" cy="249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возраста</a:t>
            </a:r>
            <a:r>
              <a:rPr sz="1500" spc="-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</a:t>
            </a:r>
            <a:r>
              <a:rPr sz="15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разделу «Социльный</a:t>
            </a:r>
            <a:r>
              <a:rPr sz="1500" spc="2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мир» </a:t>
            </a:r>
            <a:r>
              <a:rPr sz="1500" spc="-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г.Волгоград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2673808"/>
            <a:ext cx="7500903" cy="25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2.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Дыбина О.В.</a:t>
            </a:r>
            <a:r>
              <a:rPr sz="1500" spc="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Образовательная среда и организация</a:t>
            </a:r>
            <a:r>
              <a:rPr sz="15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самостоятель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ной</a:t>
            </a:r>
            <a:r>
              <a:rPr sz="1500" spc="-2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деятельности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716" y="2858177"/>
            <a:ext cx="4079940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детей</a:t>
            </a:r>
            <a:r>
              <a:rPr sz="15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старшего</a:t>
            </a:r>
            <a:r>
              <a:rPr sz="15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дошкольного</a:t>
            </a:r>
            <a:r>
              <a:rPr sz="15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возраста.</a:t>
            </a:r>
            <a:r>
              <a:rPr sz="15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М., 2008.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3085288"/>
            <a:ext cx="7590282" cy="2171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3.</a:t>
            </a:r>
            <a:r>
              <a:rPr sz="15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Предметно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пространственная</a:t>
            </a:r>
            <a:r>
              <a:rPr sz="1500" spc="-3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развивающая</a:t>
            </a:r>
            <a:r>
              <a:rPr sz="1500" spc="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среда в </a:t>
            </a:r>
            <a:r>
              <a:rPr sz="15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детском</a:t>
            </a:r>
            <a:r>
              <a:rPr sz="1500" spc="-2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саду.</a:t>
            </a:r>
            <a:r>
              <a:rPr sz="1500" spc="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Принципы</a:t>
            </a:r>
          </a:p>
          <a:p>
            <a:pPr marL="36576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построения,</a:t>
            </a:r>
            <a:r>
              <a:rPr sz="1500" spc="-3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советы, рекомендации /</a:t>
            </a:r>
            <a:r>
              <a:rPr sz="1500" spc="-3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</a:t>
            </a:r>
            <a:r>
              <a:rPr sz="1500" spc="-33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3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ст.</a:t>
            </a:r>
            <a:r>
              <a:rPr sz="1500" spc="3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Н.В.</a:t>
            </a:r>
            <a:r>
              <a:rPr sz="1500" spc="3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Нищева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.</a:t>
            </a:r>
            <a:r>
              <a:rPr sz="1500" spc="18" dirty="0">
                <a:solidFill>
                  <a:srgbClr val="262626"/>
                </a:solidFill>
                <a:latin typeface="FTGAAG+Times New Roman"/>
                <a:cs typeface="FTGAAG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– СПб., «ДЕТСТВО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ПРЕСС»,</a:t>
            </a:r>
          </a:p>
          <a:p>
            <a:pPr marL="36576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2016.</a:t>
            </a:r>
          </a:p>
          <a:p>
            <a:pPr marL="0" marR="0">
              <a:lnSpc>
                <a:spcPts val="1664"/>
              </a:lnSpc>
              <a:spcBef>
                <a:spcPts val="127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4.</a:t>
            </a:r>
            <a:r>
              <a:rPr sz="15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Рыжова</a:t>
            </a:r>
            <a:r>
              <a:rPr sz="15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Н.А.</a:t>
            </a:r>
            <a:r>
              <a:rPr sz="1500" spc="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«Развивающая</a:t>
            </a:r>
            <a:r>
              <a:rPr sz="1500" spc="5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среда </a:t>
            </a:r>
            <a:r>
              <a:rPr sz="15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дошкольных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учреждений»</a:t>
            </a:r>
            <a:r>
              <a:rPr sz="1500" spc="-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( Из опыта</a:t>
            </a:r>
            <a:r>
              <a:rPr sz="1500" spc="-2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работы)</a:t>
            </a:r>
            <a:r>
              <a:rPr sz="1500" spc="-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М.,</a:t>
            </a:r>
          </a:p>
          <a:p>
            <a:pPr marL="36576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Линка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Пресс,</a:t>
            </a:r>
            <a:r>
              <a:rPr sz="1500" spc="-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2003.</a:t>
            </a:r>
          </a:p>
          <a:p>
            <a:pPr marL="0" marR="0">
              <a:lnSpc>
                <a:spcPts val="1664"/>
              </a:lnSpc>
              <a:spcBef>
                <a:spcPts val="128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5.</a:t>
            </a:r>
            <a:r>
              <a:rPr sz="1500" spc="-1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https://nsportal.ru/detskii-sad/vospitatelnaya-rabota</a:t>
            </a:r>
          </a:p>
          <a:p>
            <a:pPr marL="0" marR="0">
              <a:lnSpc>
                <a:spcPts val="1664"/>
              </a:lnSpc>
              <a:spcBef>
                <a:spcPts val="127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6.</a:t>
            </a:r>
            <a:r>
              <a:rPr sz="1500" spc="-1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https://www.maam.ru/detsad-769110-15</a:t>
            </a:r>
          </a:p>
          <a:p>
            <a:pPr marL="0" marR="0">
              <a:lnSpc>
                <a:spcPts val="1664"/>
              </a:lnSpc>
              <a:spcBef>
                <a:spcPts val="127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7.</a:t>
            </a:r>
            <a:r>
              <a:rPr sz="1500" spc="-1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https://m.pikabu.ru/stori</a:t>
            </a:r>
          </a:p>
          <a:p>
            <a:pPr marL="0" marR="0">
              <a:lnSpc>
                <a:spcPts val="1664"/>
              </a:lnSpc>
              <a:spcBef>
                <a:spcPts val="77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8.</a:t>
            </a:r>
            <a:r>
              <a:rPr sz="1500" spc="-1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https://www.youtube.com/wotch?v=QlGuNEHoVOo</a:t>
            </a:r>
          </a:p>
          <a:p>
            <a:pPr marL="0" marR="0">
              <a:lnSpc>
                <a:spcPts val="1664"/>
              </a:lnSpc>
              <a:spcBef>
                <a:spcPts val="127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9.</a:t>
            </a:r>
            <a:r>
              <a:rPr sz="1500" spc="-1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https://ru.wikipedia.org/wiki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956" y="5234636"/>
            <a:ext cx="5638483" cy="25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10.</a:t>
            </a:r>
            <a:r>
              <a:rPr sz="1500" spc="-22" dirty="0">
                <a:solidFill>
                  <a:srgbClr val="262626"/>
                </a:solidFill>
                <a:latin typeface="FTGAAG+Times New Roman"/>
                <a:cs typeface="FTGAAG+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http://vesna4you.ru/zadaniya-i-syurprizy-po-advent-kalendaryu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0956" y="5463287"/>
            <a:ext cx="7605078" cy="25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1500" spc="1005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11.https://infourok.ru/metodicheskie-rekomendacii-po-organizaciipredmetnorazvivayuschey-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6716" y="5647655"/>
            <a:ext cx="4696587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sredi-v-detskom-obrazovatelnomuchrezhdenii-955817.html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9619" y="737597"/>
            <a:ext cx="4211407" cy="797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82"/>
              </a:lnSpc>
              <a:spcBef>
                <a:spcPts val="0"/>
              </a:spcBef>
              <a:spcAft>
                <a:spcPts val="0"/>
              </a:spcAft>
            </a:pPr>
            <a:r>
              <a:rPr sz="5400" spc="-18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Актуально</a:t>
            </a:r>
            <a:r>
              <a:rPr sz="5400" spc="-1219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5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9897" y="2209094"/>
            <a:ext cx="2127012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NOTEOM+Times New Roman"/>
                <a:cs typeface="NOTEOM+Times New Roman"/>
              </a:rPr>
              <a:t>Для</a:t>
            </a:r>
            <a:r>
              <a:rPr sz="2800" spc="19" dirty="0">
                <a:solidFill>
                  <a:srgbClr val="FF0000"/>
                </a:solidFill>
                <a:latin typeface="NOTEOM+Times New Roman"/>
                <a:cs typeface="NOTEOM+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NOTEOM+Times New Roman"/>
                <a:cs typeface="NOTEOM+Times New Roman"/>
              </a:rPr>
              <a:t>педагога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137" y="2490327"/>
            <a:ext cx="3071631" cy="2318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NOTEOM+Times New Roman"/>
                <a:cs typeface="NOTEOM+Times New Roman"/>
              </a:rPr>
              <a:t>Для ребенка</a:t>
            </a:r>
          </a:p>
          <a:p>
            <a:pPr marL="0" marR="0">
              <a:lnSpc>
                <a:spcPts val="2657"/>
              </a:lnSpc>
              <a:spcBef>
                <a:spcPts val="22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Познавательный</a:t>
            </a: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spc="1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процесс</a:t>
            </a:r>
            <a:r>
              <a:rPr sz="2400" spc="-18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превращается</a:t>
            </a:r>
          </a:p>
          <a:p>
            <a:pPr marL="0" marR="0">
              <a:lnSpc>
                <a:spcPts val="2657"/>
              </a:lnSpc>
              <a:spcBef>
                <a:spcPts val="22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в </a:t>
            </a:r>
            <a:r>
              <a:rPr sz="2400" spc="-51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игру.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Повышает</a:t>
            </a: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spc="-2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самооценку.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9897" y="2627910"/>
            <a:ext cx="2781044" cy="929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000" spc="-24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Гибкое</a:t>
            </a: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планирование.</a:t>
            </a:r>
          </a:p>
          <a:p>
            <a:pPr marL="0" marR="0">
              <a:lnSpc>
                <a:spcPts val="2221"/>
              </a:lnSpc>
              <a:spcBef>
                <a:spcPts val="17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Активная деятельность</a:t>
            </a:r>
          </a:p>
          <a:p>
            <a:pPr marL="0" marR="0">
              <a:lnSpc>
                <a:spcPts val="2219"/>
              </a:lnSpc>
              <a:spcBef>
                <a:spcPts val="18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ребенка со всеми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79897" y="3542691"/>
            <a:ext cx="1551075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участниками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79897" y="3847491"/>
            <a:ext cx="2750512" cy="2454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образовательного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процесса(родитель</a:t>
            </a:r>
            <a:r>
              <a:rPr sz="20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</a:p>
          <a:p>
            <a:pPr marL="0" marR="0">
              <a:lnSpc>
                <a:spcPts val="2219"/>
              </a:lnSpc>
              <a:spcBef>
                <a:spcPts val="18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ребенок</a:t>
            </a:r>
            <a:r>
              <a:rPr sz="20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воспитатель).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000" spc="-19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Глубокий</a:t>
            </a:r>
            <a:r>
              <a:rPr sz="2000" spc="22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интерес</a:t>
            </a: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к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познавательной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деятельности у детей,</a:t>
            </a:r>
          </a:p>
          <a:p>
            <a:pPr marL="0" marR="0">
              <a:lnSpc>
                <a:spcPts val="2221"/>
              </a:lnSpc>
              <a:spcBef>
                <a:spcPts val="17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ожидание</a:t>
            </a:r>
            <a:r>
              <a:rPr sz="2000" spc="504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предстоящей</a:t>
            </a:r>
          </a:p>
          <a:p>
            <a:pPr marL="0" marR="0">
              <a:lnSpc>
                <a:spcPts val="2219"/>
              </a:lnSpc>
              <a:spcBef>
                <a:spcPts val="18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работы.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5137" y="4799371"/>
            <a:ext cx="177063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Развивает</a:t>
            </a:r>
            <a:r>
              <a:rPr sz="2400" spc="27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5137" y="5165131"/>
            <a:ext cx="2619162" cy="110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поддерживает</a:t>
            </a:r>
          </a:p>
          <a:p>
            <a:pPr marL="0" marR="0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самостоятельность</a:t>
            </a: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детей.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79897" y="6286476"/>
            <a:ext cx="2529842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TGAAG+Times New Roman"/>
                <a:cs typeface="FTGAAG+Times New Roman"/>
              </a:rPr>
              <a:t>-</a:t>
            </a: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Инициатива</a:t>
            </a:r>
            <a:r>
              <a:rPr sz="2000" spc="25" dirty="0">
                <a:solidFill>
                  <a:srgbClr val="000000"/>
                </a:solidFill>
                <a:latin typeface="NOTEOM+Times New Roman"/>
                <a:cs typeface="NOTEOM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NOTEOM+Times New Roman"/>
                <a:cs typeface="NOTEOM+Times New Roman"/>
              </a:rPr>
              <a:t>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5832" y="91279"/>
            <a:ext cx="7693094" cy="1464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Адвент</a:t>
            </a:r>
            <a:r>
              <a:rPr sz="3200" dirty="0">
                <a:solidFill>
                  <a:srgbClr val="465E9C"/>
                </a:solidFill>
                <a:latin typeface="FTGAAG+Times New Roman"/>
                <a:cs typeface="FTGAAG+Times New Roman"/>
              </a:rPr>
              <a:t>-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календарь</a:t>
            </a:r>
            <a:r>
              <a:rPr sz="3200" spc="-41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spc="-27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может</a:t>
            </a:r>
            <a:r>
              <a:rPr sz="3200" spc="32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быть</a:t>
            </a:r>
            <a:r>
              <a:rPr sz="3200" spc="-12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использован</a:t>
            </a:r>
          </a:p>
          <a:p>
            <a:pPr marL="658317" marR="0">
              <a:lnSpc>
                <a:spcPts val="3548"/>
              </a:lnSpc>
              <a:spcBef>
                <a:spcPts val="293"/>
              </a:spcBef>
              <a:spcAft>
                <a:spcPts val="0"/>
              </a:spcAft>
            </a:pP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в любой</a:t>
            </a:r>
            <a:r>
              <a:rPr sz="3200" spc="-16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spc="-1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лексиче</a:t>
            </a:r>
            <a:r>
              <a:rPr sz="3200" spc="-708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spc="-38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ской</a:t>
            </a:r>
            <a:r>
              <a:rPr sz="3200" spc="15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теме</a:t>
            </a:r>
            <a:r>
              <a:rPr sz="3200" spc="14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и</a:t>
            </a:r>
            <a:r>
              <a:rPr sz="3200" spc="-13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spc="-11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решать</a:t>
            </a:r>
          </a:p>
          <a:p>
            <a:pPr marL="705561" marR="0">
              <a:lnSpc>
                <a:spcPts val="3548"/>
              </a:lnSpc>
              <a:spcBef>
                <a:spcPts val="291"/>
              </a:spcBef>
              <a:spcAft>
                <a:spcPts val="0"/>
              </a:spcAft>
            </a:pP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следующие</a:t>
            </a:r>
            <a:r>
              <a:rPr sz="3200" spc="-31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педагогические</a:t>
            </a:r>
            <a:r>
              <a:rPr sz="3200" spc="-39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3200" spc="-19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задачи: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956" y="2204920"/>
            <a:ext cx="6768711" cy="1036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Развивать</a:t>
            </a:r>
            <a:r>
              <a:rPr sz="2400" spc="3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умение</a:t>
            </a:r>
            <a:r>
              <a:rPr sz="2400" spc="-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визуализировать</a:t>
            </a:r>
            <a:r>
              <a:rPr sz="2400" spc="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</a:t>
            </a: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озвучивать</a:t>
            </a:r>
          </a:p>
          <a:p>
            <a:pPr marL="36576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причинно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следственные</a:t>
            </a:r>
            <a:r>
              <a:rPr sz="2400" spc="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связи</a:t>
            </a:r>
            <a:r>
              <a:rPr sz="2400" spc="2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между</a:t>
            </a:r>
            <a:r>
              <a:rPr sz="2400" spc="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собой и</a:t>
            </a:r>
          </a:p>
          <a:p>
            <a:pPr marL="365760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окружающими предметами;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3266005"/>
            <a:ext cx="6717813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воспитывать</a:t>
            </a:r>
            <a:r>
              <a:rPr sz="2400" spc="3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развивать</a:t>
            </a:r>
            <a:r>
              <a:rPr sz="2400" spc="3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всесторонне развитую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716" y="3597570"/>
            <a:ext cx="135210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личность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3997779"/>
            <a:ext cx="7149101" cy="1365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48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воспитывать</a:t>
            </a:r>
            <a:r>
              <a:rPr sz="2400" spc="3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 детей желание</a:t>
            </a:r>
            <a:r>
              <a:rPr sz="24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участвовать в</a:t>
            </a:r>
          </a:p>
          <a:p>
            <a:pPr marL="36576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совместной деятельности со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всеми участниками</a:t>
            </a:r>
          </a:p>
          <a:p>
            <a:pPr marL="36576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образовательного</a:t>
            </a:r>
            <a:r>
              <a:rPr sz="2400" spc="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процесса,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активнее 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использовать</a:t>
            </a:r>
          </a:p>
          <a:p>
            <a:pPr marL="36576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знания в повседневной</a:t>
            </a:r>
            <a:r>
              <a:rPr sz="2400" spc="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жизни;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956" y="5387972"/>
            <a:ext cx="6237732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48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развивать</a:t>
            </a:r>
            <a:r>
              <a:rPr sz="2400" spc="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любознательность,</a:t>
            </a:r>
            <a:r>
              <a:rPr sz="2400" spc="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воображение,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6716" y="5719537"/>
            <a:ext cx="589325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мышление, умение</a:t>
            </a:r>
            <a:r>
              <a:rPr sz="24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строить</a:t>
            </a:r>
            <a:r>
              <a:rPr sz="24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предположения;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6671" y="737597"/>
            <a:ext cx="2621104" cy="797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8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История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956" y="1983305"/>
            <a:ext cx="7019850" cy="1109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Адвент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календарь (или календарь</a:t>
            </a:r>
            <a:r>
              <a:rPr sz="24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ожидания</a:t>
            </a:r>
          </a:p>
          <a:p>
            <a:pPr marL="36576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праздника)</a:t>
            </a:r>
            <a:r>
              <a:rPr sz="24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был изобретён в </a:t>
            </a:r>
            <a:r>
              <a:rPr sz="24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Германии</a:t>
            </a:r>
            <a:r>
              <a:rPr sz="2400" spc="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 1903 </a:t>
            </a:r>
            <a:r>
              <a:rPr sz="2400" spc="-4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году</a:t>
            </a:r>
          </a:p>
          <a:p>
            <a:pPr marL="36576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spc="-3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Герхардом</a:t>
            </a:r>
            <a:r>
              <a:rPr sz="2400" spc="3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Лангом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3153463"/>
            <a:ext cx="7011755" cy="37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Первые адвент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календари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показывали</a:t>
            </a:r>
            <a:r>
              <a:rPr sz="2400" spc="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количество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716" y="3522259"/>
            <a:ext cx="439673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дней, </a:t>
            </a:r>
            <a:r>
              <a:rPr sz="2400" spc="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остающееся</a:t>
            </a:r>
            <a:r>
              <a:rPr sz="2400" spc="-2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 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Рождества.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3958790"/>
            <a:ext cx="6601967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Формы</a:t>
            </a:r>
            <a:r>
              <a:rPr sz="2400" spc="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календарей:</a:t>
            </a:r>
            <a:r>
              <a:rPr sz="2400" spc="-2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домики,</a:t>
            </a:r>
            <a:r>
              <a:rPr sz="2400" spc="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мешочки, 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пакеты,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6716" y="4326660"/>
            <a:ext cx="7023359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сумочки,</a:t>
            </a:r>
            <a:r>
              <a:rPr sz="24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свёртки,</a:t>
            </a:r>
            <a:r>
              <a:rPr sz="24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коробочки,</a:t>
            </a:r>
            <a:r>
              <a:rPr sz="2400" spc="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развешанные на ленте.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0956" y="4763716"/>
            <a:ext cx="7025408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 последнее время технология</a:t>
            </a:r>
            <a:r>
              <a:rPr sz="2400" spc="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адвент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календарей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6716" y="5131857"/>
            <a:ext cx="665287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стала</a:t>
            </a: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2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входить</a:t>
            </a:r>
            <a:r>
              <a:rPr sz="2400" spc="5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в </a:t>
            </a:r>
            <a:r>
              <a:rPr sz="24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практику</a:t>
            </a:r>
            <a:r>
              <a:rPr sz="2400" spc="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работы детских садов.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7302" y="468063"/>
            <a:ext cx="6233226" cy="657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Педагогическая</a:t>
            </a:r>
            <a:r>
              <a:rPr sz="4400" spc="-32" dirty="0">
                <a:solidFill>
                  <a:srgbClr val="465E9C"/>
                </a:solidFill>
                <a:latin typeface="NOTEOM+Times New Roman"/>
                <a:cs typeface="NOTEOM+Times New Roman"/>
              </a:rPr>
              <a:t> </a:t>
            </a:r>
            <a:r>
              <a:rPr sz="4400" spc="17" dirty="0">
                <a:solidFill>
                  <a:srgbClr val="465E9C"/>
                </a:solidFill>
                <a:latin typeface="NOTEOM+Times New Roman"/>
                <a:cs typeface="NOTEOM+Times New Roman"/>
              </a:rPr>
              <a:t>ценность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97887" y="1138351"/>
            <a:ext cx="4501696" cy="657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9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адвент</a:t>
            </a:r>
            <a:r>
              <a:rPr sz="4400" dirty="0">
                <a:solidFill>
                  <a:srgbClr val="465E9C"/>
                </a:solidFill>
                <a:latin typeface="FTGAAG+Times New Roman"/>
                <a:cs typeface="FTGAAG+Times New Roman"/>
              </a:rPr>
              <a:t>-</a:t>
            </a:r>
            <a:r>
              <a:rPr sz="4400" dirty="0">
                <a:solidFill>
                  <a:srgbClr val="465E9C"/>
                </a:solidFill>
                <a:latin typeface="NOTEOM+Times New Roman"/>
                <a:cs typeface="NOTEOM+Times New Roman"/>
              </a:rPr>
              <a:t>календаря: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2057695"/>
            <a:ext cx="6424575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1. Сочетает идеи</a:t>
            </a:r>
            <a:r>
              <a:rPr sz="2400" spc="14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современных образовательных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технологий: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0956" y="2859712"/>
            <a:ext cx="6942877" cy="2573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– здоровьесберегающие</a:t>
            </a:r>
            <a:r>
              <a:rPr sz="2400" spc="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технологии;</a:t>
            </a:r>
          </a:p>
          <a:p>
            <a:pPr marL="0" marR="0">
              <a:lnSpc>
                <a:spcPts val="2663"/>
              </a:lnSpc>
              <a:spcBef>
                <a:spcPts val="73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технологии</a:t>
            </a:r>
            <a:r>
              <a:rPr sz="2400" spc="3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проектной</a:t>
            </a:r>
            <a:r>
              <a:rPr sz="2400" spc="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деятельности;</a:t>
            </a:r>
          </a:p>
          <a:p>
            <a:pPr marL="0" marR="0">
              <a:lnSpc>
                <a:spcPts val="2663"/>
              </a:lnSpc>
              <a:spcBef>
                <a:spcPts val="779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технология</a:t>
            </a:r>
            <a:r>
              <a:rPr sz="2400" spc="2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исследовательской</a:t>
            </a:r>
            <a:r>
              <a:rPr sz="2400" spc="2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деятельности;</a:t>
            </a:r>
          </a:p>
          <a:p>
            <a:pPr marL="0" marR="0">
              <a:lnSpc>
                <a:spcPts val="2666"/>
              </a:lnSpc>
              <a:spcBef>
                <a:spcPts val="727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информационно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spc="-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коммуникационные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технологии;</a:t>
            </a:r>
          </a:p>
          <a:p>
            <a:pPr marL="0" marR="0">
              <a:lnSpc>
                <a:spcPts val="2663"/>
              </a:lnSpc>
              <a:spcBef>
                <a:spcPts val="731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личностно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ориентированные</a:t>
            </a:r>
            <a:r>
              <a:rPr sz="2400" spc="3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технологии;</a:t>
            </a:r>
          </a:p>
          <a:p>
            <a:pPr marL="0" marR="0">
              <a:lnSpc>
                <a:spcPts val="2663"/>
              </a:lnSpc>
              <a:spcBef>
                <a:spcPts val="779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игровую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технологию;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5493768"/>
            <a:ext cx="3251899" cy="37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технологию</a:t>
            </a:r>
            <a:r>
              <a:rPr sz="2400" spc="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«ТРИЗ».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0956" y="905170"/>
            <a:ext cx="6636362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2. Адвент</a:t>
            </a:r>
            <a:r>
              <a:rPr sz="2400" dirty="0">
                <a:solidFill>
                  <a:srgbClr val="AA2B1E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календарь позволяет</a:t>
            </a:r>
            <a:r>
              <a:rPr sz="2400" spc="16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интегрировать</a:t>
            </a:r>
            <a:r>
              <a:rPr sz="2400" spc="35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все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956" y="1270659"/>
            <a:ext cx="7178301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образовательные области в соответствии</a:t>
            </a:r>
            <a:r>
              <a:rPr sz="2400" spc="36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с</a:t>
            </a:r>
            <a:r>
              <a:rPr sz="2400" spc="-1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spc="-13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ФГОС</a:t>
            </a:r>
            <a:r>
              <a:rPr sz="2400" spc="3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ДО: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2146754"/>
            <a:ext cx="3833469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познавательное</a:t>
            </a:r>
            <a:r>
              <a:rPr sz="2400" spc="3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развитие,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0956" y="2585392"/>
            <a:ext cx="5755487" cy="125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социально 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 </a:t>
            </a:r>
            <a:r>
              <a:rPr sz="24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коммуникативное</a:t>
            </a:r>
            <a:r>
              <a:rPr sz="2400" spc="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развитие,</a:t>
            </a:r>
          </a:p>
          <a:p>
            <a:pPr marL="0" marR="0">
              <a:lnSpc>
                <a:spcPts val="2663"/>
              </a:lnSpc>
              <a:spcBef>
                <a:spcPts val="73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2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художественно</a:t>
            </a:r>
            <a:r>
              <a:rPr sz="2400" spc="3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– эстетическое развитие,</a:t>
            </a:r>
          </a:p>
          <a:p>
            <a:pPr marL="0" marR="0">
              <a:lnSpc>
                <a:spcPts val="2663"/>
              </a:lnSpc>
              <a:spcBef>
                <a:spcPts val="779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речевое развитие,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3902382"/>
            <a:ext cx="3316276" cy="37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физическое развитие.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0956" y="1056046"/>
            <a:ext cx="6266947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3. </a:t>
            </a:r>
            <a:r>
              <a:rPr sz="2400" spc="-32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Тема</a:t>
            </a:r>
            <a:r>
              <a:rPr sz="2400" spc="18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в адвент</a:t>
            </a:r>
            <a:r>
              <a:rPr sz="2400" dirty="0">
                <a:solidFill>
                  <a:srgbClr val="AA2B1E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календаре</a:t>
            </a:r>
            <a:r>
              <a:rPr sz="2400" spc="-21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раскрывается через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956" y="1421535"/>
            <a:ext cx="4969649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различные виды</a:t>
            </a:r>
            <a:r>
              <a:rPr sz="2400" spc="19" dirty="0">
                <a:solidFill>
                  <a:srgbClr val="AA2B1E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деятельности </a:t>
            </a:r>
            <a:r>
              <a:rPr sz="2400" spc="-12" dirty="0">
                <a:solidFill>
                  <a:srgbClr val="AA2B1E"/>
                </a:solidFill>
                <a:latin typeface="NOTEOM+Times New Roman"/>
                <a:cs typeface="NOTEOM+Times New Roman"/>
              </a:rPr>
              <a:t>ребят: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956" y="2297630"/>
            <a:ext cx="1702612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игровую,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0956" y="2736268"/>
            <a:ext cx="3218643" cy="817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экспериментальную,</a:t>
            </a:r>
          </a:p>
          <a:p>
            <a:pPr marL="0" marR="0">
              <a:lnSpc>
                <a:spcPts val="2663"/>
              </a:lnSpc>
              <a:spcBef>
                <a:spcPts val="73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коммуникативную,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956" y="3614620"/>
            <a:ext cx="6203290" cy="817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поисково</a:t>
            </a:r>
            <a:r>
              <a:rPr sz="2400" dirty="0">
                <a:solidFill>
                  <a:srgbClr val="262626"/>
                </a:solidFill>
                <a:latin typeface="FTGAAG+Times New Roman"/>
                <a:cs typeface="FTGAAG+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исследовательскую</a:t>
            </a: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деятельность,</a:t>
            </a:r>
          </a:p>
          <a:p>
            <a:pPr marL="0" marR="0">
              <a:lnSpc>
                <a:spcPts val="2666"/>
              </a:lnSpc>
              <a:spcBef>
                <a:spcPts val="727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конструирование,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956" y="4492825"/>
            <a:ext cx="5971947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изобразительную</a:t>
            </a:r>
            <a:r>
              <a:rPr sz="2400" spc="-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2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трудовую</a:t>
            </a:r>
            <a:r>
              <a:rPr sz="2400" spc="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8071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5106" y="735117"/>
            <a:ext cx="5549747" cy="77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AA2B1E"/>
                </a:solidFill>
                <a:latin typeface="NOTEOM+Times New Roman"/>
                <a:cs typeface="NOTEOM+Times New Roman"/>
              </a:rPr>
              <a:t>4. Способствует развитию у ребенка:</a:t>
            </a:r>
          </a:p>
          <a:p>
            <a:pPr marL="0" marR="0">
              <a:lnSpc>
                <a:spcPts val="2663"/>
              </a:lnSpc>
              <a:spcBef>
                <a:spcPts val="444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инициативности</a:t>
            </a:r>
            <a:r>
              <a:rPr sz="2400" spc="3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самостоятельности;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133" y="1487632"/>
            <a:ext cx="838504" cy="79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9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899BCA"/>
                </a:solidFill>
                <a:latin typeface="FCUOBO+Wingdings"/>
                <a:cs typeface="FCUOBO+Wingdings"/>
              </a:rPr>
              <a:t>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106" y="1537789"/>
            <a:ext cx="4095546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уверенности</a:t>
            </a:r>
            <a:r>
              <a:rPr sz="2400" spc="-2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 своих</a:t>
            </a:r>
            <a:r>
              <a:rPr sz="2400" spc="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силах;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106" y="1940125"/>
            <a:ext cx="4243984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открытости</a:t>
            </a:r>
            <a:r>
              <a:rPr sz="2400" spc="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внешнему</a:t>
            </a:r>
            <a:r>
              <a:rPr sz="2400" spc="14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миру;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106" y="2342187"/>
            <a:ext cx="7670168" cy="37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умению</a:t>
            </a:r>
            <a:r>
              <a:rPr sz="2400" spc="-1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активно</a:t>
            </a:r>
            <a:r>
              <a:rPr sz="2400" spc="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взаимодействовать</a:t>
            </a:r>
            <a:r>
              <a:rPr sz="2400" spc="3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со сверстниками 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5106" y="2674280"/>
            <a:ext cx="5906058" cy="118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взрослыми;</a:t>
            </a:r>
          </a:p>
          <a:p>
            <a:pPr marL="0" marR="0">
              <a:lnSpc>
                <a:spcPts val="2663"/>
              </a:lnSpc>
              <a:spcBef>
                <a:spcPts val="441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умению</a:t>
            </a:r>
            <a:r>
              <a:rPr sz="24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участвовать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 совместных играх;</a:t>
            </a:r>
          </a:p>
          <a:p>
            <a:pPr marL="0" marR="0">
              <a:lnSpc>
                <a:spcPts val="2666"/>
              </a:lnSpc>
              <a:spcBef>
                <a:spcPts val="489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способности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договариваться;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106" y="3879161"/>
            <a:ext cx="7537647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умению</a:t>
            </a:r>
            <a:r>
              <a:rPr sz="2400" spc="-1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подчиняться</a:t>
            </a:r>
            <a:r>
              <a:rPr sz="2400" spc="19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разным правилам</a:t>
            </a:r>
            <a:r>
              <a:rPr sz="2400" spc="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социальным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0866" y="4210726"/>
            <a:ext cx="122604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нормам;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5106" y="4610681"/>
            <a:ext cx="6985467" cy="78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развитию</a:t>
            </a:r>
            <a:r>
              <a:rPr sz="2400" spc="18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крупной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и </a:t>
            </a:r>
            <a:r>
              <a:rPr sz="2400" spc="-23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мелкой</a:t>
            </a:r>
            <a:r>
              <a:rPr sz="2400" spc="2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моторики</a:t>
            </a:r>
            <a:r>
              <a:rPr sz="2400" spc="17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рук;</a:t>
            </a:r>
          </a:p>
          <a:p>
            <a:pPr marL="0" marR="0">
              <a:lnSpc>
                <a:spcPts val="2666"/>
              </a:lnSpc>
              <a:spcBef>
                <a:spcPts val="439"/>
              </a:spcBef>
              <a:spcAft>
                <a:spcPts val="0"/>
              </a:spcAft>
            </a:pPr>
            <a:r>
              <a:rPr sz="2400" dirty="0">
                <a:solidFill>
                  <a:srgbClr val="FDA023"/>
                </a:solidFill>
                <a:latin typeface="FCUOBO+Wingdings"/>
                <a:cs typeface="FCUOBO+Wingdings"/>
              </a:rPr>
              <a:t></a:t>
            </a:r>
            <a:r>
              <a:rPr sz="2400" spc="-120" dirty="0">
                <a:solidFill>
                  <a:srgbClr val="FDA023"/>
                </a:solidFill>
                <a:latin typeface="Times New Roman"/>
                <a:cs typeface="Times New Roman"/>
              </a:rPr>
              <a:t> </a:t>
            </a:r>
            <a:r>
              <a:rPr sz="2400" spc="12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способности</a:t>
            </a:r>
            <a:r>
              <a:rPr sz="2400" spc="-11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к </a:t>
            </a:r>
            <a:r>
              <a:rPr sz="2400" spc="-1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волевым</a:t>
            </a:r>
            <a:r>
              <a:rPr sz="2400" spc="36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усилиям</a:t>
            </a:r>
            <a:r>
              <a:rPr sz="2400" spc="-35" dirty="0">
                <a:solidFill>
                  <a:srgbClr val="262626"/>
                </a:solidFill>
                <a:latin typeface="NOTEOM+Times New Roman"/>
                <a:cs typeface="NOTEOM+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в разных сферах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0866" y="5344938"/>
            <a:ext cx="197358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NOTEOM+Times New Roman"/>
                <a:cs typeface="NOTEOM+Times New Roman"/>
              </a:rPr>
              <a:t>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06F047ADC3294BB7C72282A6B39749" ma:contentTypeVersion="1" ma:contentTypeDescription="Создание документа." ma:contentTypeScope="" ma:versionID="2ba59eac55cb92dce0e9a1364c5c13d1">
  <xsd:schema xmlns:xsd="http://www.w3.org/2001/XMLSchema" xmlns:xs="http://www.w3.org/2001/XMLSchema" xmlns:p="http://schemas.microsoft.com/office/2006/metadata/properties" xmlns:ns2="1e4a56f1-e935-4ee8-bb0c-87dfac142287" targetNamespace="http://schemas.microsoft.com/office/2006/metadata/properties" ma:root="true" ma:fieldsID="9c2fa8ebfca78ef688e7b179b82a42f3" ns2:_="">
    <xsd:import namespace="1e4a56f1-e935-4ee8-bb0c-87dfac14228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a56f1-e935-4ee8-bb0c-87dfac1422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73C510-FA68-45E5-8C28-C314EE5C5A47}"/>
</file>

<file path=customXml/itemProps2.xml><?xml version="1.0" encoding="utf-8"?>
<ds:datastoreItem xmlns:ds="http://schemas.openxmlformats.org/officeDocument/2006/customXml" ds:itemID="{FEE9DD4B-2C9F-4D06-A583-7F63FBAB8EB1}"/>
</file>

<file path=customXml/itemProps3.xml><?xml version="1.0" encoding="utf-8"?>
<ds:datastoreItem xmlns:ds="http://schemas.openxmlformats.org/officeDocument/2006/customXml" ds:itemID="{C0085A28-3545-4F54-8EFA-70E0EC35964D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981</Words>
  <Application>Microsoft Office PowerPoint</Application>
  <PresentationFormat>Экран (4:3)</PresentationFormat>
  <Paragraphs>209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Franklin Gothic Medium</vt:lpstr>
      <vt:lpstr>Franklin Gothic Book</vt:lpstr>
      <vt:lpstr>PMBCGW+Times New Roman Bold</vt:lpstr>
      <vt:lpstr>FCUOBO+Wingdings</vt:lpstr>
      <vt:lpstr>GETDQA+Times New Roman Bold</vt:lpstr>
      <vt:lpstr>Times New Roman</vt:lpstr>
      <vt:lpstr>Wingdings 2</vt:lpstr>
      <vt:lpstr>NOTEOM+Times New Roman</vt:lpstr>
      <vt:lpstr>FTGAAG+Times New Roman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ira.migutina31031968</cp:lastModifiedBy>
  <cp:revision>15</cp:revision>
  <dcterms:modified xsi:type="dcterms:W3CDTF">2024-03-13T12:05:04Z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0x0101001606F047ADC3294BB7C72282A6B39749</vt:lpwstr>
  </property>
</Properties>
</file>