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6"/>
  </p:notesMasterIdLst>
  <p:sldIdLst>
    <p:sldId id="292" r:id="rId3"/>
    <p:sldId id="256" r:id="rId4"/>
    <p:sldId id="288" r:id="rId5"/>
    <p:sldId id="294" r:id="rId6"/>
    <p:sldId id="259" r:id="rId7"/>
    <p:sldId id="261" r:id="rId8"/>
    <p:sldId id="283" r:id="rId9"/>
    <p:sldId id="284" r:id="rId10"/>
    <p:sldId id="270" r:id="rId11"/>
    <p:sldId id="271" r:id="rId12"/>
    <p:sldId id="272" r:id="rId13"/>
    <p:sldId id="273" r:id="rId14"/>
    <p:sldId id="291" r:id="rId15"/>
    <p:sldId id="274" r:id="rId16"/>
    <p:sldId id="296" r:id="rId17"/>
    <p:sldId id="286" r:id="rId18"/>
    <p:sldId id="277" r:id="rId19"/>
    <p:sldId id="278" r:id="rId20"/>
    <p:sldId id="279" r:id="rId21"/>
    <p:sldId id="280" r:id="rId22"/>
    <p:sldId id="289" r:id="rId23"/>
    <p:sldId id="290" r:id="rId24"/>
    <p:sldId id="293" r:id="rId25"/>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840" autoAdjust="0"/>
  </p:normalViewPr>
  <p:slideViewPr>
    <p:cSldViewPr>
      <p:cViewPr>
        <p:scale>
          <a:sx n="60" d="100"/>
          <a:sy n="60" d="100"/>
        </p:scale>
        <p:origin x="-984" y="197"/>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3"/>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DEC6B48-C927-4F56-A2C0-944C7E2EA1BF}" type="datetimeFigureOut">
              <a:rPr lang="ru-RU" smtClean="0"/>
              <a:pPr/>
              <a:t>15.11.2016</a:t>
            </a:fld>
            <a:endParaRPr lang="ru-RU"/>
          </a:p>
        </p:txBody>
      </p:sp>
      <p:sp>
        <p:nvSpPr>
          <p:cNvPr id="4" name="Образ слайда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8931ED23-5FC7-44F9-8198-B6A8F71AD25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35175" y="750888"/>
            <a:ext cx="2817813" cy="3757612"/>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31ED23-5FC7-44F9-8198-B6A8F71AD25E}"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31ED23-5FC7-44F9-8198-B6A8F71AD25E}"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35175" y="750888"/>
            <a:ext cx="2817813" cy="3757612"/>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31ED23-5FC7-44F9-8198-B6A8F71AD25E}"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ДЕТСКИЕ\Nezhniy\Nezhny.jpg"/>
          <p:cNvPicPr>
            <a:picLocks noChangeAspect="1" noChangeArrowheads="1"/>
          </p:cNvPicPr>
          <p:nvPr/>
        </p:nvPicPr>
        <p:blipFill>
          <a:blip r:embed="rId2" cstate="print"/>
          <a:srcRect/>
          <a:stretch>
            <a:fillRect/>
          </a:stretch>
        </p:blipFill>
        <p:spPr bwMode="auto">
          <a:xfrm>
            <a:off x="1191" y="0"/>
            <a:ext cx="6858000" cy="9144000"/>
          </a:xfrm>
          <a:prstGeom prst="rect">
            <a:avLst/>
          </a:prstGeom>
          <a:noFill/>
          <a:ln w="9525">
            <a:noFill/>
            <a:miter lim="800000"/>
            <a:headEnd/>
            <a:tailEnd/>
          </a:ln>
        </p:spPr>
      </p:pic>
      <p:sp>
        <p:nvSpPr>
          <p:cNvPr id="2" name="Заголовок 1"/>
          <p:cNvSpPr>
            <a:spLocks noGrp="1"/>
          </p:cNvSpPr>
          <p:nvPr>
            <p:ph type="ctrTitle"/>
          </p:nvPr>
        </p:nvSpPr>
        <p:spPr>
          <a:xfrm>
            <a:off x="1322766" y="3227851"/>
            <a:ext cx="4966878" cy="166876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22766" y="5340085"/>
            <a:ext cx="4800600" cy="14727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spd="med" advClick="0">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2"/>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BE79D8F-6756-46CB-A7C3-E7ED52C07C05}" type="datetimeFigureOut">
              <a:rPr lang="ru-RU" smtClean="0"/>
              <a:pPr>
                <a:defRPr/>
              </a:pPr>
              <a:t>15.11.2016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286F2E7-0473-451B-9129-793A57BE7DA4}"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1711D31-154E-4678-8E62-1F51D91D122E}" type="datetimeFigureOut">
              <a:rPr lang="ru-RU" smtClean="0"/>
              <a:pPr>
                <a:defRPr/>
              </a:pPr>
              <a:t>15.11.2016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CF78D62-2D9D-4BAA-9F6F-A6FC57F1B5C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AF44283-9ECF-479D-A2AF-6516EEC074CD}" type="datetimeFigureOut">
              <a:rPr lang="ru-RU" smtClean="0"/>
              <a:pPr>
                <a:defRPr/>
              </a:pPr>
              <a:t>15.11.2016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522E2EA-764C-4ADC-927C-7870D7E65C34}"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EA23FD8-24F1-40F3-A3E8-96F4A887C0F8}" type="datetimeFigureOut">
              <a:rPr lang="ru-RU" smtClean="0"/>
              <a:pPr>
                <a:defRPr/>
              </a:pPr>
              <a:t>15.11.2016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CCD6299-9F99-4D59-BE5A-1DE97827F49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342900" y="8475134"/>
            <a:ext cx="1600200" cy="486833"/>
          </a:xfrm>
          <a:prstGeom prst="rect">
            <a:avLst/>
          </a:prstGeom>
        </p:spPr>
        <p:txBody>
          <a:bodyPr/>
          <a:lstStyle/>
          <a:p>
            <a:fld id="{5B106E36-FD25-4E2D-B0AA-010F637433A0}" type="datetimeFigureOut">
              <a:rPr lang="ru-RU" smtClean="0"/>
              <a:pPr/>
              <a:t>15.11.2016</a:t>
            </a:fld>
            <a:endParaRPr lang="ru-RU"/>
          </a:p>
        </p:txBody>
      </p:sp>
      <p:sp>
        <p:nvSpPr>
          <p:cNvPr id="3" name="Нижний колонтитул 2"/>
          <p:cNvSpPr>
            <a:spLocks noGrp="1"/>
          </p:cNvSpPr>
          <p:nvPr>
            <p:ph type="ftr" sz="quarter" idx="11"/>
          </p:nvPr>
        </p:nvSpPr>
        <p:spPr>
          <a:xfrm>
            <a:off x="2343150" y="8475134"/>
            <a:ext cx="2171700" cy="486833"/>
          </a:xfrm>
          <a:prstGeom prst="rect">
            <a:avLst/>
          </a:prstGeom>
        </p:spPr>
        <p:txBody>
          <a:bodyPr/>
          <a:lstStyle/>
          <a:p>
            <a:endParaRPr lang="ru-RU"/>
          </a:p>
        </p:txBody>
      </p:sp>
      <p:sp>
        <p:nvSpPr>
          <p:cNvPr id="4" name="Номер слайда 3"/>
          <p:cNvSpPr>
            <a:spLocks noGrp="1"/>
          </p:cNvSpPr>
          <p:nvPr>
            <p:ph type="sldNum" sz="quarter" idx="12"/>
          </p:nvPr>
        </p:nvSpPr>
        <p:spPr>
          <a:xfrm>
            <a:off x="4914900" y="8475134"/>
            <a:ext cx="1600200" cy="486833"/>
          </a:xfrm>
          <a:prstGeom prst="rect">
            <a:avLst/>
          </a:prstGeom>
        </p:spPr>
        <p:txBody>
          <a:bodyPr/>
          <a:lstStyle/>
          <a:p>
            <a:fld id="{725C68B6-61C2-468F-89AB-4B9F7531AA68}" type="slidenum">
              <a:rPr lang="ru-RU" smtClean="0"/>
              <a:pPr/>
              <a:t>‹#›</a:t>
            </a:fld>
            <a:endParaRPr lang="ru-RU"/>
          </a:p>
        </p:txBody>
      </p:sp>
    </p:spTree>
  </p:cSld>
  <p:clrMapOvr>
    <a:masterClrMapping/>
  </p:clrMapOvr>
  <p:transition spd="med" advClick="0">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EED4090-2714-4348-8E0A-CBDDD997D942}" type="datetimeFigureOut">
              <a:rPr lang="ru-RU" smtClean="0"/>
              <a:pPr>
                <a:defRPr/>
              </a:pPr>
              <a:t>15.11.2016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0E50669-73DC-4F50-AC2E-FFE8373A2F78}" type="slidenum">
              <a:rPr lang="ru-RU" smtClean="0"/>
              <a:pPr>
                <a:defRPr/>
              </a:pPr>
              <a:t>‹#›</a:t>
            </a:fld>
            <a:endParaRPr lang="ru-RU"/>
          </a:p>
        </p:txBody>
      </p:sp>
    </p:spTree>
  </p:cSld>
  <p:clrMapOvr>
    <a:masterClrMapping/>
  </p:clrMapOvr>
  <p:transition spd="med">
    <p:wheel spokes="2"/>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68C28C5-CE24-4A23-885B-BFDAE24AFD70}" type="datetimeFigureOut">
              <a:rPr lang="ru-RU" smtClean="0"/>
              <a:pPr>
                <a:defRPr/>
              </a:pPr>
              <a:t>15.11.2016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D5A6FB-49EB-4212-8922-93C5BD4BA6CC}" type="slidenum">
              <a:rPr lang="ru-RU" smtClean="0"/>
              <a:pPr>
                <a:defRPr/>
              </a:pPr>
              <a:t>‹#›</a:t>
            </a:fld>
            <a:endParaRPr lang="ru-RU"/>
          </a:p>
        </p:txBody>
      </p:sp>
    </p:spTree>
  </p:cSld>
  <p:clrMapOvr>
    <a:masterClrMapping/>
  </p:clrMapOvr>
  <p:transition spd="med">
    <p:wheel spokes="2"/>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886CF53-1278-4486-B587-77A3CEBD4EFC}" type="datetimeFigureOut">
              <a:rPr lang="ru-RU" smtClean="0"/>
              <a:pPr>
                <a:defRPr/>
              </a:pPr>
              <a:t>15.11.2016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4C1F1F0-2209-4E48-802B-4DA936220F39}"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28F88B38-3E6A-4FAB-A6B9-9B9A026827CE}" type="datetimeFigureOut">
              <a:rPr lang="ru-RU" smtClean="0"/>
              <a:pPr>
                <a:defRPr/>
              </a:pPr>
              <a:t>15.11.2016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A181D99-FAAC-456E-BB11-257E8BF89DA7}"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DA68AAD9-5677-4749-8904-7963290ECDD8}" type="datetimeFigureOut">
              <a:rPr lang="ru-RU" smtClean="0"/>
              <a:pPr>
                <a:defRPr/>
              </a:pPr>
              <a:t>15.11.2016</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116041C-64ED-4AE8-BFC0-C560B1F6C2CD}"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82266146-185F-4E79-9DB4-FB9AC1E9C9FC}" type="datetimeFigureOut">
              <a:rPr lang="ru-RU" smtClean="0"/>
              <a:pPr>
                <a:defRPr/>
              </a:pPr>
              <a:t>15.11.2016</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C99AA025-6731-41D9-943D-8009C901453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alphaModFix amt="40000"/>
            <a:lum/>
          </a:blip>
          <a:srcRect/>
          <a:stretch>
            <a:fillRect l="-13000" r="-13000"/>
          </a:stretch>
        </a:blipFill>
        <a:effectLst/>
      </p:bgPr>
    </p:bg>
    <p:spTree>
      <p:nvGrpSpPr>
        <p:cNvPr id="1" name=""/>
        <p:cNvGrpSpPr/>
        <p:nvPr/>
      </p:nvGrpSpPr>
      <p:grpSpPr>
        <a:xfrm>
          <a:off x="0" y="0"/>
          <a:ext cx="0" cy="0"/>
          <a:chOff x="0" y="0"/>
          <a:chExt cx="0" cy="0"/>
        </a:xfrm>
      </p:grpSpPr>
      <p:pic>
        <p:nvPicPr>
          <p:cNvPr id="1026" name="Picture 2" descr="K:\ProPowerPoint\Шаблоны\ДЕТСКИЕ\Nezhniy\NezhnySlide.jpg"/>
          <p:cNvPicPr>
            <a:picLocks noChangeAspect="1" noChangeArrowheads="1"/>
          </p:cNvPicPr>
          <p:nvPr/>
        </p:nvPicPr>
        <p:blipFill>
          <a:blip r:embed="rId6" cstate="print"/>
          <a:srcRect/>
          <a:stretch>
            <a:fillRect/>
          </a:stretch>
        </p:blipFill>
        <p:spPr bwMode="auto">
          <a:xfrm>
            <a:off x="0" y="0"/>
            <a:ext cx="6858000" cy="9144000"/>
          </a:xfrm>
          <a:prstGeom prst="rect">
            <a:avLst/>
          </a:prstGeom>
          <a:noFill/>
          <a:ln w="9525">
            <a:noFill/>
            <a:miter lim="800000"/>
            <a:headEnd/>
            <a:tailEnd/>
          </a:ln>
        </p:spPr>
      </p:pic>
      <p:sp>
        <p:nvSpPr>
          <p:cNvPr id="1027" name="Заголовок 1"/>
          <p:cNvSpPr>
            <a:spLocks noGrp="1"/>
          </p:cNvSpPr>
          <p:nvPr>
            <p:ph type="title"/>
          </p:nvPr>
        </p:nvSpPr>
        <p:spPr bwMode="auto">
          <a:xfrm>
            <a:off x="342900" y="366185"/>
            <a:ext cx="6172200" cy="12297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342900" y="1883833"/>
            <a:ext cx="6172200" cy="6284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0" y="8686801"/>
            <a:ext cx="15953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rgbClr val="BFBFBF"/>
                </a:solidFill>
                <a:latin typeface="Ariston" pitchFamily="66" charset="0"/>
              </a:rPr>
              <a:t>ProPowerPoint.ru</a:t>
            </a:r>
            <a:endParaRPr lang="ru-RU" sz="1400" smtClean="0">
              <a:solidFill>
                <a:srgbClr val="BFBFBF"/>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advClick="0">
    <p:wheel spokes="2"/>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3000" r="-13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267868" y="380971"/>
            <a:ext cx="6375842" cy="8286808"/>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p:nvPicPr>
        <p:blipFill>
          <a:blip r:embed="rId14" cstate="print">
            <a:clrChange>
              <a:clrFrom>
                <a:srgbClr val="FFFFFF"/>
              </a:clrFrom>
              <a:clrTo>
                <a:srgbClr val="FFFFFF">
                  <a:alpha val="0"/>
                </a:srgbClr>
              </a:clrTo>
            </a:clrChange>
          </a:blip>
          <a:srcRect l="8363" t="8363"/>
          <a:stretch>
            <a:fillRect/>
          </a:stretch>
        </p:blipFill>
        <p:spPr>
          <a:xfrm>
            <a:off x="53555" y="95219"/>
            <a:ext cx="1500198" cy="2667019"/>
          </a:xfrm>
          <a:prstGeom prst="rect">
            <a:avLst/>
          </a:prstGeom>
        </p:spPr>
      </p:pic>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15.11.2016</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wheel spokes="2"/>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slide" Target="slide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slide" Target="slide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10.xml"/><Relationship Id="rId5" Type="http://schemas.openxmlformats.org/officeDocument/2006/relationships/slide" Target="slide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10.xml"/><Relationship Id="rId5" Type="http://schemas.openxmlformats.org/officeDocument/2006/relationships/slide" Target="slide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image" Target="../media/image9.gif"/><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8.jpeg"/><Relationship Id="rId5" Type="http://schemas.openxmlformats.org/officeDocument/2006/relationships/slide" Target="slide9.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3.xm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slide" Target="slide4.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3.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Bef>
                <a:spcPts val="0"/>
              </a:spcBef>
            </a:pPr>
            <a:r>
              <a:rPr lang="ru-RU" sz="2700" b="1" dirty="0" smtClean="0">
                <a:solidFill>
                  <a:srgbClr val="C00000"/>
                </a:solidFill>
                <a:latin typeface="Monotype Corsiva" pitchFamily="66" charset="0"/>
              </a:rPr>
              <a:t>Газета Муниципального бюджетного дошкольного </a:t>
            </a:r>
            <a:r>
              <a:rPr lang="en-US" sz="2700" b="1" dirty="0" smtClean="0">
                <a:solidFill>
                  <a:srgbClr val="C00000"/>
                </a:solidFill>
                <a:latin typeface="Monotype Corsiva" pitchFamily="66" charset="0"/>
              </a:rPr>
              <a:t/>
            </a:r>
            <a:br>
              <a:rPr lang="en-US" sz="2700" b="1" dirty="0" smtClean="0">
                <a:solidFill>
                  <a:srgbClr val="C00000"/>
                </a:solidFill>
                <a:latin typeface="Monotype Corsiva" pitchFamily="66" charset="0"/>
              </a:rPr>
            </a:br>
            <a:r>
              <a:rPr lang="ru-RU" sz="2700" b="1" dirty="0" smtClean="0">
                <a:solidFill>
                  <a:srgbClr val="C00000"/>
                </a:solidFill>
                <a:latin typeface="Monotype Corsiva" pitchFamily="66" charset="0"/>
              </a:rPr>
              <a:t>образовательного учреждения города Костромы</a:t>
            </a:r>
            <a:r>
              <a:rPr lang="en-US" sz="2700" b="1" dirty="0" smtClean="0">
                <a:solidFill>
                  <a:srgbClr val="C00000"/>
                </a:solidFill>
                <a:latin typeface="Monotype Corsiva" pitchFamily="66" charset="0"/>
              </a:rPr>
              <a:t/>
            </a:r>
            <a:br>
              <a:rPr lang="en-US" sz="2700" b="1" dirty="0" smtClean="0">
                <a:solidFill>
                  <a:srgbClr val="C00000"/>
                </a:solidFill>
                <a:latin typeface="Monotype Corsiva" pitchFamily="66" charset="0"/>
              </a:rPr>
            </a:br>
            <a:r>
              <a:rPr lang="ru-RU" sz="2700" b="1" dirty="0" smtClean="0">
                <a:solidFill>
                  <a:srgbClr val="C00000"/>
                </a:solidFill>
                <a:latin typeface="Monotype Corsiva" pitchFamily="66" charset="0"/>
              </a:rPr>
              <a:t>«Центр Развития ребёнка  - Детский сад №13»</a:t>
            </a:r>
            <a:endParaRPr lang="ru-RU" dirty="0"/>
          </a:p>
        </p:txBody>
      </p:sp>
      <p:pic>
        <p:nvPicPr>
          <p:cNvPr id="4" name="Содержимое 3" descr="C:\Documents and Settings\Огонек\Мои документы\Мои рисунки\Рисунок2.jpg"/>
          <p:cNvPicPr>
            <a:picLocks noGrp="1"/>
          </p:cNvPicPr>
          <p:nvPr>
            <p:ph idx="1"/>
          </p:nvPr>
        </p:nvPicPr>
        <p:blipFill>
          <a:blip r:embed="rId2" cstate="print"/>
          <a:stretch>
            <a:fillRect/>
          </a:stretch>
        </p:blipFill>
        <p:spPr bwMode="auto">
          <a:xfrm>
            <a:off x="404665" y="2363755"/>
            <a:ext cx="5904655" cy="4224469"/>
          </a:xfrm>
          <a:prstGeom prst="rect">
            <a:avLst/>
          </a:prstGeom>
          <a:ln>
            <a:noFill/>
          </a:ln>
          <a:effectLst>
            <a:softEdge rad="112500"/>
          </a:effectLst>
        </p:spPr>
      </p:pic>
      <p:sp>
        <p:nvSpPr>
          <p:cNvPr id="5" name="TextBox 4"/>
          <p:cNvSpPr txBox="1"/>
          <p:nvPr/>
        </p:nvSpPr>
        <p:spPr>
          <a:xfrm>
            <a:off x="4833156" y="6972267"/>
            <a:ext cx="1728192" cy="646331"/>
          </a:xfrm>
          <a:prstGeom prst="rect">
            <a:avLst/>
          </a:prstGeom>
          <a:noFill/>
        </p:spPr>
        <p:txBody>
          <a:bodyPr wrap="square" rtlCol="0">
            <a:spAutoFit/>
          </a:bodyPr>
          <a:lstStyle/>
          <a:p>
            <a:r>
              <a:rPr lang="ru-RU" b="1" dirty="0" smtClean="0">
                <a:solidFill>
                  <a:srgbClr val="C00000"/>
                </a:solidFill>
                <a:latin typeface="Monotype Corsiva" pitchFamily="66" charset="0"/>
              </a:rPr>
              <a:t>Выпуск 1. </a:t>
            </a:r>
            <a:endParaRPr lang="ru-RU" b="1" dirty="0" smtClean="0">
              <a:solidFill>
                <a:srgbClr val="C00000"/>
              </a:solidFill>
              <a:latin typeface="Monotype Corsiva" pitchFamily="66" charset="0"/>
            </a:endParaRPr>
          </a:p>
          <a:p>
            <a:r>
              <a:rPr lang="ru-RU" b="1" dirty="0" smtClean="0">
                <a:solidFill>
                  <a:srgbClr val="C00000"/>
                </a:solidFill>
                <a:latin typeface="Monotype Corsiva" pitchFamily="66" charset="0"/>
              </a:rPr>
              <a:t>Ноябрь </a:t>
            </a:r>
            <a:r>
              <a:rPr lang="ru-RU" b="1" dirty="0" smtClean="0">
                <a:solidFill>
                  <a:srgbClr val="C00000"/>
                </a:solidFill>
                <a:latin typeface="Monotype Corsiva" pitchFamily="66" charset="0"/>
              </a:rPr>
              <a:t>2016</a:t>
            </a:r>
            <a:endParaRPr lang="ru-RU" b="1" dirty="0">
              <a:solidFill>
                <a:srgbClr val="C00000"/>
              </a:solidFill>
              <a:latin typeface="Monotype Corsiva" pitchFamily="66" charset="0"/>
            </a:endParaRPr>
          </a:p>
        </p:txBody>
      </p:sp>
    </p:spTree>
  </p:cSld>
  <p:clrMapOvr>
    <a:masterClrMapping/>
  </p:clrMapOvr>
  <p:transition spd="med">
    <p:wheel spokes="2"/>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60648" y="1214085"/>
            <a:ext cx="649021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b="1" i="1" dirty="0" smtClean="0">
                <a:solidFill>
                  <a:srgbClr val="C00000"/>
                </a:solidFill>
                <a:latin typeface="Monotype Corsiva" pitchFamily="66" charset="0"/>
              </a:rPr>
              <a:t>Рыбка</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rgbClr val="C00000"/>
                </a:solidFill>
                <a:latin typeface="Monotype Corsiva" pitchFamily="66"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Вырезать из цветного картона основу</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необходимого формата. Если нет цветного</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картона, можно просто оклеить картон цветной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бумагой, или белой, которую можно потом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раскрасить.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Обмакнуть кисточку в клей ПВА и нарисовать контур рыбки.</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Оклеить по нарисованному контуру объёмной скруглённой нитью (пряжей) для вязания.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Распустить на нитки трикотажные лоскутки разных цветов. Такие нитки будут волнистыми и послужат для оформления хвоста и плавников. Для этого на место хвоста и плавников нанесите клей ПВА и приклейте распущенные ниточки.</a:t>
            </a:r>
          </a:p>
        </p:txBody>
      </p:sp>
      <p:sp>
        <p:nvSpPr>
          <p:cNvPr id="9" name="TextBox 8"/>
          <p:cNvSpPr txBox="1"/>
          <p:nvPr/>
        </p:nvSpPr>
        <p:spPr>
          <a:xfrm>
            <a:off x="214266" y="476222"/>
            <a:ext cx="6643734" cy="46166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Мастерим с детьми   </a:t>
            </a:r>
          </a:p>
        </p:txBody>
      </p:sp>
      <p:pic>
        <p:nvPicPr>
          <p:cNvPr id="10" name="Рисунок 9" descr="http://www.abvgd.russian-russisch.info/master/jpg/fish.jpg"/>
          <p:cNvPicPr/>
          <p:nvPr/>
        </p:nvPicPr>
        <p:blipFill>
          <a:blip r:embed="rId2" cstate="print"/>
          <a:srcRect r="-293" b="9601"/>
          <a:stretch>
            <a:fillRect/>
          </a:stretch>
        </p:blipFill>
        <p:spPr bwMode="auto">
          <a:xfrm>
            <a:off x="188640" y="1691680"/>
            <a:ext cx="1486946" cy="1176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107133" y="5143504"/>
            <a:ext cx="6590156" cy="2339101"/>
          </a:xfrm>
          <a:prstGeom prst="rect">
            <a:avLst/>
          </a:prstGeom>
        </p:spPr>
        <p:txBody>
          <a:bodyPr wrap="square">
            <a:spAutoFit/>
          </a:bodyPr>
          <a:lstStyle/>
          <a:p>
            <a:pPr lvl="0" algn="just" eaLnBrk="0" fontAlgn="base" hangingPunct="0">
              <a:spcBef>
                <a:spcPct val="0"/>
              </a:spcBef>
              <a:spcAft>
                <a:spcPct val="0"/>
              </a:spcAft>
            </a:pPr>
            <a:r>
              <a:rPr lang="ru-RU" dirty="0" smtClean="0">
                <a:latin typeface="Times New Roman" pitchFamily="18"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Туловище тоже необходимо смазать клеем и приклеить чешую из шишек/ракушек и приклеить глаз. Лучше чешую сделать из одного материала, а глаз – из другого. Из распущенных ниток серого, песочного, чёрного, белого или зелёного цветов выстелить дно. Пусть это будут приглушенные цвета, чтобы рыбка не померкла на их фоне. Также из ниток выложите водоросли. Дно украсьте ракушками и симпатичными маленькими камешками. Их лучше приклеить более стойким клеем, чем ПВА. </a:t>
            </a:r>
          </a:p>
        </p:txBody>
      </p:sp>
      <p:sp>
        <p:nvSpPr>
          <p:cNvPr id="12"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3" name="Группа 12"/>
          <p:cNvGrpSpPr/>
          <p:nvPr/>
        </p:nvGrpSpPr>
        <p:grpSpPr>
          <a:xfrm>
            <a:off x="267892" y="8808000"/>
            <a:ext cx="456893" cy="336000"/>
            <a:chOff x="4357686" y="6143644"/>
            <a:chExt cx="609190" cy="252000"/>
          </a:xfrm>
        </p:grpSpPr>
        <p:sp>
          <p:nvSpPr>
            <p:cNvPr id="15" name="Управляющая кнопка: далее 14">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3"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7" name="Рисунок 16" descr="ребенок2.gif"/>
          <p:cNvPicPr>
            <a:picLocks noChangeAspect="1"/>
          </p:cNvPicPr>
          <p:nvPr/>
        </p:nvPicPr>
        <p:blipFill>
          <a:blip r:embed="rId4" cstate="print"/>
          <a:stretch>
            <a:fillRect/>
          </a:stretch>
        </p:blipFill>
        <p:spPr>
          <a:xfrm>
            <a:off x="3857628" y="7064360"/>
            <a:ext cx="1446620" cy="2079640"/>
          </a:xfrm>
          <a:prstGeom prst="rect">
            <a:avLst/>
          </a:prstGeom>
        </p:spPr>
      </p:pic>
      <p:pic>
        <p:nvPicPr>
          <p:cNvPr id="18" name="Рисунок 17" descr="C:\Documents and Settings\Огонек\Мои документы\Мои рисунки\Рисунок2.jpg"/>
          <p:cNvPicPr/>
          <p:nvPr/>
        </p:nvPicPr>
        <p:blipFill>
          <a:blip r:embed="rId5" cstate="print"/>
          <a:stretch>
            <a:fillRect/>
          </a:stretch>
        </p:blipFill>
        <p:spPr bwMode="auto">
          <a:xfrm>
            <a:off x="0" y="1"/>
            <a:ext cx="1538790" cy="1115616"/>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http://www.abvgd.russian-russisch.info/master/jpg/flowers.jpg"/>
          <p:cNvPicPr/>
          <p:nvPr/>
        </p:nvPicPr>
        <p:blipFill>
          <a:blip r:embed="rId2" cstate="print"/>
          <a:srcRect/>
          <a:stretch>
            <a:fillRect/>
          </a:stretch>
        </p:blipFill>
        <p:spPr bwMode="auto">
          <a:xfrm>
            <a:off x="5429250" y="1047726"/>
            <a:ext cx="1428750" cy="3619525"/>
          </a:xfrm>
          <a:prstGeom prst="rect">
            <a:avLst/>
          </a:prstGeom>
          <a:noFill/>
          <a:ln w="19050">
            <a:solidFill>
              <a:srgbClr val="C00000"/>
            </a:solidFill>
            <a:miter lim="800000"/>
            <a:headEnd/>
            <a:tailEnd/>
          </a:ln>
        </p:spPr>
      </p:pic>
      <p:sp>
        <p:nvSpPr>
          <p:cNvPr id="9" name="TextBox 8"/>
          <p:cNvSpPr txBox="1"/>
          <p:nvPr/>
        </p:nvSpPr>
        <p:spPr>
          <a:xfrm>
            <a:off x="0" y="571473"/>
            <a:ext cx="6643734" cy="46166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Мастерим с детьми   </a:t>
            </a:r>
          </a:p>
        </p:txBody>
      </p:sp>
      <p:sp>
        <p:nvSpPr>
          <p:cNvPr id="11265" name="Rectangle 1"/>
          <p:cNvSpPr>
            <a:spLocks noChangeArrowheads="1"/>
          </p:cNvSpPr>
          <p:nvPr/>
        </p:nvSpPr>
        <p:spPr bwMode="auto">
          <a:xfrm>
            <a:off x="0" y="1115616"/>
            <a:ext cx="530427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400" b="1" i="1" dirty="0" smtClean="0">
                <a:solidFill>
                  <a:srgbClr val="C00000"/>
                </a:solidFill>
                <a:latin typeface="Monotype Corsiva" pitchFamily="66" charset="0"/>
              </a:rPr>
              <a:t>                                Цветы </a:t>
            </a:r>
          </a:p>
          <a:p>
            <a:pPr marL="0" marR="0" lvl="0" indent="0" algn="just" defTabSz="914400" rtl="0" eaLnBrk="0" fontAlgn="base" latinLnBrk="0" hangingPunct="0">
              <a:lnSpc>
                <a:spcPct val="100000"/>
              </a:lnSpc>
              <a:spcBef>
                <a:spcPts val="600"/>
              </a:spcBef>
              <a:spcAft>
                <a:spcPct val="0"/>
              </a:spcAft>
              <a:buClrTx/>
              <a:buSzTx/>
              <a:buFontTx/>
              <a:buNone/>
              <a:tabLst/>
            </a:pPr>
            <a:r>
              <a:rPr lang="ru-RU" dirty="0" smtClean="0">
                <a:latin typeface="Times New Roman" pitchFamily="18"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Вырезать картонную основу, как описано выше. Для усиления эффекта общей картинки можно сделать её овальной формы. Вместо цветной бумаги для оклейки картона интереснее использовать однотонную ткань или марлю. </a:t>
            </a:r>
          </a:p>
          <a:p>
            <a:pPr marL="0" marR="0" lvl="0" indent="0" algn="just" defTabSz="914400" rtl="0" eaLnBrk="0" fontAlgn="base" latinLnBrk="0" hangingPunct="0">
              <a:lnSpc>
                <a:spcPct val="100000"/>
              </a:lnSpc>
              <a:spcBef>
                <a:spcPts val="1200"/>
              </a:spcBef>
              <a:spcAft>
                <a:spcPct val="0"/>
              </a:spcAft>
              <a:buClrTx/>
              <a:buSzTx/>
              <a:buFontTx/>
              <a:buNone/>
              <a:tabLst/>
            </a:pPr>
            <a:r>
              <a:rPr lang="ru-RU" dirty="0" smtClean="0">
                <a:solidFill>
                  <a:schemeClr val="accent1">
                    <a:lumMod val="50000"/>
                  </a:schemeClr>
                </a:solidFill>
                <a:latin typeface="Monotype Corsiva" pitchFamily="66" charset="0"/>
                <a:cs typeface="Times New Roman" pitchFamily="18" charset="0"/>
              </a:rPr>
              <a:t>   Основу оклеить по краю объемной пряжей в несколько рядов и слоёв, используя клей ПВА. Можно сделать однониточный цветок, а можно и целый букет и "поставить" его в вазу, тоже из ниток, и украсить всё природными материалами.</a:t>
            </a:r>
          </a:p>
        </p:txBody>
      </p:sp>
      <p:sp>
        <p:nvSpPr>
          <p:cNvPr id="11" name="Прямоугольник 10"/>
          <p:cNvSpPr/>
          <p:nvPr/>
        </p:nvSpPr>
        <p:spPr>
          <a:xfrm>
            <a:off x="0" y="4572001"/>
            <a:ext cx="5616624" cy="3139321"/>
          </a:xfrm>
          <a:prstGeom prst="rect">
            <a:avLst/>
          </a:prstGeom>
        </p:spPr>
        <p:txBody>
          <a:bodyPr wrap="square">
            <a:spAutoFit/>
          </a:bodyPr>
          <a:lstStyle/>
          <a:p>
            <a:pPr algn="just" eaLnBrk="0" fontAlgn="base" hangingPunct="0">
              <a:spcBef>
                <a:spcPct val="0"/>
              </a:spcBef>
              <a:spcAft>
                <a:spcPct val="0"/>
              </a:spcAft>
            </a:pPr>
            <a:r>
              <a:rPr lang="ru-RU" dirty="0" smtClean="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Принцип работы заключается в том, чтобы основные контуры выложить объёмными нитками. Это может быть скрученная шерстяная пряжа, мохер или обычная бельевая верёвка (но только если работа имеет большие размеры и контрастный общий фон). </a:t>
            </a:r>
          </a:p>
          <a:p>
            <a:pPr algn="just" eaLnBrk="0" fontAlgn="base" hangingPunct="0">
              <a:spcBef>
                <a:spcPct val="0"/>
              </a:spcBef>
              <a:spcAft>
                <a:spcPct val="0"/>
              </a:spcAft>
            </a:pPr>
            <a:r>
              <a:rPr lang="ru-RU" dirty="0" smtClean="0">
                <a:solidFill>
                  <a:schemeClr val="accent1">
                    <a:lumMod val="50000"/>
                  </a:schemeClr>
                </a:solidFill>
                <a:latin typeface="Monotype Corsiva" pitchFamily="66" charset="0"/>
                <a:cs typeface="Times New Roman" pitchFamily="18" charset="0"/>
              </a:rPr>
              <a:t>   А раскрасить цветы можно распущенными из цветных трикотажных лоскутков нитками или же использовать распущенные нити без контуров. Всё приклеивать на клей ПВА. Из распущенных ниток без контура можно сделать цветы, похожие на одуванчики, сирень, черёмуху. А вазу украсьте природными материалами (камешки, ракушки).</a:t>
            </a:r>
          </a:p>
        </p:txBody>
      </p:sp>
      <p:sp>
        <p:nvSpPr>
          <p:cNvPr id="10"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5" name="Управляющая кнопка: домой 14">
            <a:hlinkClick r:id="rId3" action="ppaction://hlinksldjump" highlightClick="1"/>
          </p:cNvPr>
          <p:cNvSpPr/>
          <p:nvPr/>
        </p:nvSpPr>
        <p:spPr>
          <a:xfrm>
            <a:off x="415848" y="8659616"/>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ребенок2.gif"/>
          <p:cNvPicPr>
            <a:picLocks noChangeAspect="1"/>
          </p:cNvPicPr>
          <p:nvPr/>
        </p:nvPicPr>
        <p:blipFill>
          <a:blip r:embed="rId4" cstate="print"/>
          <a:stretch>
            <a:fillRect/>
          </a:stretch>
        </p:blipFill>
        <p:spPr>
          <a:xfrm>
            <a:off x="4941168" y="6684235"/>
            <a:ext cx="1916832" cy="2079640"/>
          </a:xfrm>
          <a:prstGeom prst="rect">
            <a:avLst/>
          </a:prstGeom>
        </p:spPr>
      </p:pic>
      <p:pic>
        <p:nvPicPr>
          <p:cNvPr id="17" name="Рисунок 16" descr="C:\Documents and Settings\Огонек\Мои документы\Мои рисунки\Рисунок2.jpg"/>
          <p:cNvPicPr/>
          <p:nvPr/>
        </p:nvPicPr>
        <p:blipFill>
          <a:blip r:embed="rId5" cstate="print"/>
          <a:stretch>
            <a:fillRect/>
          </a:stretch>
        </p:blipFill>
        <p:spPr bwMode="auto">
          <a:xfrm>
            <a:off x="0" y="1"/>
            <a:ext cx="1538790" cy="1115616"/>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285721"/>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Литературная страничка </a:t>
            </a:r>
          </a:p>
          <a:p>
            <a:pPr algn="ctr"/>
            <a:r>
              <a:rPr lang="ru-RU" sz="2400" b="1" i="1" dirty="0" smtClean="0">
                <a:solidFill>
                  <a:srgbClr val="C00000"/>
                </a:solidFill>
                <a:latin typeface="Monotype Corsiva" pitchFamily="66" charset="0"/>
              </a:rPr>
              <a:t>(Знакомим детей с классикой)   </a:t>
            </a:r>
          </a:p>
        </p:txBody>
      </p:sp>
      <p:sp>
        <p:nvSpPr>
          <p:cNvPr id="8" name="Прямоугольник 7"/>
          <p:cNvSpPr/>
          <p:nvPr/>
        </p:nvSpPr>
        <p:spPr>
          <a:xfrm>
            <a:off x="260648" y="1835696"/>
            <a:ext cx="3107553" cy="4616648"/>
          </a:xfrm>
          <a:prstGeom prst="rect">
            <a:avLst/>
          </a:prstGeom>
        </p:spPr>
        <p:txBody>
          <a:bodyPr wrap="square">
            <a:spAutoFit/>
          </a:bodyPr>
          <a:lstStyle/>
          <a:p>
            <a:pPr algn="just">
              <a:spcBef>
                <a:spcPts val="1200"/>
              </a:spcBef>
            </a:pPr>
            <a:r>
              <a:rPr lang="ru-RU" dirty="0" smtClean="0">
                <a:latin typeface="Times New Roman" pitchFamily="18" charset="0"/>
                <a:cs typeface="Times New Roman" pitchFamily="18" charset="0"/>
              </a:rPr>
              <a:t>   </a:t>
            </a:r>
            <a:r>
              <a:rPr lang="ru-RU" b="1" dirty="0" smtClean="0">
                <a:solidFill>
                  <a:schemeClr val="accent1">
                    <a:lumMod val="50000"/>
                  </a:schemeClr>
                </a:solidFill>
                <a:latin typeface="Monotype Corsiva" pitchFamily="66" charset="0"/>
                <a:cs typeface="Times New Roman" pitchFamily="18" charset="0"/>
              </a:rPr>
              <a:t>11 ноября исполнилось 115 лет со дня рождения Евгения Ивановича </a:t>
            </a:r>
            <a:r>
              <a:rPr lang="ru-RU" b="1" dirty="0" err="1" smtClean="0">
                <a:solidFill>
                  <a:schemeClr val="accent1">
                    <a:lumMod val="50000"/>
                  </a:schemeClr>
                </a:solidFill>
                <a:latin typeface="Monotype Corsiva" pitchFamily="66" charset="0"/>
                <a:cs typeface="Times New Roman" pitchFamily="18" charset="0"/>
              </a:rPr>
              <a:t>Чарушина</a:t>
            </a:r>
            <a:endParaRPr lang="ru-RU" b="1" dirty="0" smtClean="0">
              <a:solidFill>
                <a:schemeClr val="accent1">
                  <a:lumMod val="50000"/>
                </a:schemeClr>
              </a:solidFill>
              <a:latin typeface="Monotype Corsiva" pitchFamily="66" charset="0"/>
              <a:cs typeface="Times New Roman" pitchFamily="18" charset="0"/>
            </a:endParaRPr>
          </a:p>
          <a:p>
            <a:pPr algn="just"/>
            <a:r>
              <a:rPr lang="ru-RU" b="1" dirty="0" smtClean="0">
                <a:solidFill>
                  <a:schemeClr val="accent1">
                    <a:lumMod val="50000"/>
                  </a:schemeClr>
                </a:solidFill>
                <a:latin typeface="Monotype Corsiva" pitchFamily="66" charset="0"/>
                <a:cs typeface="Times New Roman" pitchFamily="18" charset="0"/>
              </a:rPr>
              <a:t> </a:t>
            </a:r>
            <a:r>
              <a:rPr lang="ru-RU" sz="2000" dirty="0" smtClean="0">
                <a:latin typeface="Monotype Corsiva" pitchFamily="66" charset="0"/>
              </a:rPr>
              <a:t>детского художника-анималиста, скульптора и писателя. Первой книгой, иллюстрированной </a:t>
            </a:r>
            <a:r>
              <a:rPr lang="ru-RU" sz="2000" dirty="0" err="1" smtClean="0">
                <a:latin typeface="Monotype Corsiva" pitchFamily="66" charset="0"/>
              </a:rPr>
              <a:t>Чарушиным</a:t>
            </a:r>
            <a:r>
              <a:rPr lang="ru-RU" sz="2000" dirty="0" smtClean="0">
                <a:latin typeface="Monotype Corsiva" pitchFamily="66" charset="0"/>
              </a:rPr>
              <a:t>, был рассказ В. Бианки «</a:t>
            </a:r>
            <a:r>
              <a:rPr lang="ru-RU" sz="2000" dirty="0" err="1" smtClean="0">
                <a:latin typeface="Monotype Corsiva" pitchFamily="66" charset="0"/>
              </a:rPr>
              <a:t>Мурзук</a:t>
            </a:r>
            <a:r>
              <a:rPr lang="ru-RU" sz="2000" dirty="0" smtClean="0">
                <a:latin typeface="Monotype Corsiva" pitchFamily="66" charset="0"/>
              </a:rPr>
              <a:t>». Его иллюстрации привлекли внимание не только маленьких читателей, но и знатоков книжной графики, а один из рисунков попал в Третьяковскую галерею. </a:t>
            </a:r>
            <a:endParaRPr lang="ru-RU" dirty="0">
              <a:solidFill>
                <a:schemeClr val="accent1">
                  <a:lumMod val="50000"/>
                </a:schemeClr>
              </a:solidFill>
              <a:latin typeface="Monotype Corsiva" pitchFamily="66" charset="0"/>
              <a:cs typeface="Times New Roman" pitchFamily="18" charset="0"/>
            </a:endParaRPr>
          </a:p>
        </p:txBody>
      </p:sp>
      <p:pic>
        <p:nvPicPr>
          <p:cNvPr id="9" name="Рисунок 8" descr="Mikhail_lermontov.jpg"/>
          <p:cNvPicPr>
            <a:picLocks noChangeAspect="1"/>
          </p:cNvPicPr>
          <p:nvPr/>
        </p:nvPicPr>
        <p:blipFill>
          <a:blip r:embed="rId2" cstate="print"/>
          <a:srcRect b="5847"/>
          <a:stretch>
            <a:fillRect/>
          </a:stretch>
        </p:blipFill>
        <p:spPr>
          <a:xfrm flipH="1">
            <a:off x="3789040" y="2123728"/>
            <a:ext cx="2808312" cy="3768418"/>
          </a:xfrm>
          <a:prstGeom prst="rect">
            <a:avLst/>
          </a:prstGeom>
          <a:ln w="38100">
            <a:solidFill>
              <a:srgbClr val="C00000"/>
            </a:solidFill>
          </a:ln>
          <a:effectLst>
            <a:outerShdw blurRad="292100" dist="139700" dir="2700000" algn="tl" rotWithShape="0">
              <a:srgbClr val="333333">
                <a:alpha val="65000"/>
              </a:srgbClr>
            </a:outerShdw>
          </a:effectLst>
        </p:spPr>
      </p:pic>
      <p:sp>
        <p:nvSpPr>
          <p:cNvPr id="10"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1" name="Группа 10"/>
          <p:cNvGrpSpPr/>
          <p:nvPr/>
        </p:nvGrpSpPr>
        <p:grpSpPr>
          <a:xfrm>
            <a:off x="267892" y="8808000"/>
            <a:ext cx="456893" cy="336000"/>
            <a:chOff x="4357686" y="6143644"/>
            <a:chExt cx="609190" cy="252000"/>
          </a:xfrm>
        </p:grpSpPr>
        <p:sp>
          <p:nvSpPr>
            <p:cNvPr id="13" name="Управляющая кнопка: далее 12">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домой 13">
              <a:hlinkClick r:id="rId3"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6" name="Рисунок 15" descr="книга.gif"/>
          <p:cNvPicPr>
            <a:picLocks noChangeAspect="1"/>
          </p:cNvPicPr>
          <p:nvPr/>
        </p:nvPicPr>
        <p:blipFill>
          <a:blip r:embed="rId4" cstate="print"/>
          <a:stretch>
            <a:fillRect/>
          </a:stretch>
        </p:blipFill>
        <p:spPr>
          <a:xfrm>
            <a:off x="3645024" y="5940152"/>
            <a:ext cx="2271415" cy="2070100"/>
          </a:xfrm>
          <a:prstGeom prst="rect">
            <a:avLst/>
          </a:prstGeom>
        </p:spPr>
      </p:pic>
      <p:pic>
        <p:nvPicPr>
          <p:cNvPr id="15" name="Рисунок 14" descr="C:\Documents and Settings\Огонек\Мои документы\Мои рисунки\Рисунок2.jpg"/>
          <p:cNvPicPr/>
          <p:nvPr/>
        </p:nvPicPr>
        <p:blipFill>
          <a:blip r:embed="rId5" cstate="print"/>
          <a:stretch>
            <a:fillRect/>
          </a:stretch>
        </p:blipFill>
        <p:spPr bwMode="auto">
          <a:xfrm>
            <a:off x="0" y="0"/>
            <a:ext cx="1538790" cy="1595669"/>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0648" y="2627784"/>
            <a:ext cx="6120680" cy="3477875"/>
          </a:xfrm>
          <a:prstGeom prst="rect">
            <a:avLst/>
          </a:prstGeom>
          <a:noFill/>
        </p:spPr>
        <p:txBody>
          <a:bodyPr wrap="square" rtlCol="0">
            <a:spAutoFit/>
          </a:bodyPr>
          <a:lstStyle/>
          <a:p>
            <a:pPr algn="just"/>
            <a:r>
              <a:rPr lang="ru-RU" sz="2000" b="1" dirty="0" smtClean="0">
                <a:latin typeface="Monotype Corsiva" pitchFamily="66" charset="0"/>
              </a:rPr>
              <a:t>При горячем участии С.Я. Маршака </a:t>
            </a:r>
            <a:r>
              <a:rPr lang="ru-RU" sz="2000" b="1" dirty="0" err="1" smtClean="0">
                <a:latin typeface="Monotype Corsiva" pitchFamily="66" charset="0"/>
              </a:rPr>
              <a:t>Чарушин</a:t>
            </a:r>
            <a:r>
              <a:rPr lang="ru-RU" sz="2000" b="1" dirty="0" smtClean="0">
                <a:latin typeface="Monotype Corsiva" pitchFamily="66" charset="0"/>
              </a:rPr>
              <a:t> начал писать рассказы для детей о жизни животных: «Птенцы», «</a:t>
            </a:r>
            <a:r>
              <a:rPr lang="ru-RU" sz="2000" b="1" dirty="0" err="1" smtClean="0">
                <a:latin typeface="Monotype Corsiva" pitchFamily="66" charset="0"/>
              </a:rPr>
              <a:t>Волчишко</a:t>
            </a:r>
            <a:r>
              <a:rPr lang="ru-RU" sz="2000" b="1" dirty="0" smtClean="0">
                <a:latin typeface="Monotype Corsiva" pitchFamily="66" charset="0"/>
              </a:rPr>
              <a:t> и другие», «Облава», «Цыплячий город», «Джунгли — птичий рай», «Животные жарких стран». Он создал около двух десятков книг, продолжая иллюстрировать С.Я. Маршака, М.М. Пришвина, В.В. Бианки. Помимо работы над книгами, он создавал эстампы с изображениями животных, расписывал чайные сервизы, делал из фарфора фигурки животных и целые декоративные группы. Последней книгой Е.И. </a:t>
            </a:r>
            <a:r>
              <a:rPr lang="ru-RU" sz="2000" b="1" dirty="0" err="1" smtClean="0">
                <a:latin typeface="Monotype Corsiva" pitchFamily="66" charset="0"/>
              </a:rPr>
              <a:t>Чарушина</a:t>
            </a:r>
            <a:r>
              <a:rPr lang="ru-RU" sz="2000" b="1" dirty="0" smtClean="0">
                <a:latin typeface="Monotype Corsiva" pitchFamily="66" charset="0"/>
              </a:rPr>
              <a:t> стали «Детки в клетке» С. Я. Маршака.</a:t>
            </a:r>
            <a:endParaRPr lang="ru-RU" sz="2000" b="1" dirty="0">
              <a:latin typeface="Monotype Corsiva" pitchFamily="66" charset="0"/>
            </a:endParaRPr>
          </a:p>
        </p:txBody>
      </p:sp>
      <p:pic>
        <p:nvPicPr>
          <p:cNvPr id="3" name="Рисунок 2" descr="C:\Documents and Settings\Огонек\Мои документы\Мои рисунки\Рисунок2.jpg"/>
          <p:cNvPicPr/>
          <p:nvPr/>
        </p:nvPicPr>
        <p:blipFill>
          <a:blip r:embed="rId2" cstate="print"/>
          <a:stretch>
            <a:fillRect/>
          </a:stretch>
        </p:blipFill>
        <p:spPr bwMode="auto">
          <a:xfrm>
            <a:off x="0" y="1"/>
            <a:ext cx="1538790" cy="1043608"/>
          </a:xfrm>
          <a:prstGeom prst="rect">
            <a:avLst/>
          </a:prstGeom>
          <a:ln>
            <a:noFill/>
          </a:ln>
          <a:effectLst>
            <a:softEdge rad="112500"/>
          </a:effectLst>
        </p:spPr>
      </p:pic>
      <p:sp>
        <p:nvSpPr>
          <p:cNvPr id="4" name="Прямоугольник 3"/>
          <p:cNvSpPr/>
          <p:nvPr/>
        </p:nvSpPr>
        <p:spPr>
          <a:xfrm>
            <a:off x="5430177" y="251520"/>
            <a:ext cx="1284326" cy="369332"/>
          </a:xfrm>
          <a:prstGeom prst="rect">
            <a:avLst/>
          </a:prstGeom>
        </p:spPr>
        <p:txBody>
          <a:bodyPr wrap="none">
            <a:spAutoFit/>
          </a:bodyPr>
          <a:lstStyle/>
          <a:p>
            <a:pPr lvl="0" algn="r" fontAlgn="base">
              <a:spcBef>
                <a:spcPct val="0"/>
              </a:spcBef>
              <a:spcAft>
                <a:spcPct val="0"/>
              </a:spcAft>
            </a:pPr>
            <a:r>
              <a:rPr lang="ru-RU" b="1" dirty="0" smtClean="0">
                <a:solidFill>
                  <a:srgbClr val="C00000"/>
                </a:solidFill>
                <a:latin typeface="Monotype Corsiva" pitchFamily="66" charset="0"/>
                <a:ea typeface="Calibri" pitchFamily="34" charset="0"/>
                <a:cs typeface="Times New Roman" pitchFamily="18" charset="0"/>
              </a:rPr>
              <a:t>Ноябрь 2016</a:t>
            </a:r>
            <a:endParaRPr lang="ru-RU" dirty="0" smtClean="0">
              <a:latin typeface="Monotype Corsiva" pitchFamily="66" charset="0"/>
              <a:cs typeface="Arial" pitchFamily="34" charset="0"/>
            </a:endParaRPr>
          </a:p>
        </p:txBody>
      </p:sp>
      <p:pic>
        <p:nvPicPr>
          <p:cNvPr id="5" name="Рисунок 4" descr="3(102).jpg"/>
          <p:cNvPicPr>
            <a:picLocks noChangeAspect="1"/>
          </p:cNvPicPr>
          <p:nvPr/>
        </p:nvPicPr>
        <p:blipFill>
          <a:blip r:embed="rId3" cstate="print"/>
          <a:stretch>
            <a:fillRect/>
          </a:stretch>
        </p:blipFill>
        <p:spPr>
          <a:xfrm>
            <a:off x="1052736" y="6131263"/>
            <a:ext cx="5256583" cy="2743958"/>
          </a:xfrm>
          <a:prstGeom prst="rect">
            <a:avLst/>
          </a:prstGeom>
        </p:spPr>
      </p:pic>
      <p:pic>
        <p:nvPicPr>
          <p:cNvPr id="6" name="Рисунок 5" descr="0_f1841_2f9be8d4_XXL.jpg"/>
          <p:cNvPicPr>
            <a:picLocks noChangeAspect="1"/>
          </p:cNvPicPr>
          <p:nvPr/>
        </p:nvPicPr>
        <p:blipFill>
          <a:blip r:embed="rId4" cstate="print"/>
          <a:srcRect l="9005" b="28229"/>
          <a:stretch>
            <a:fillRect/>
          </a:stretch>
        </p:blipFill>
        <p:spPr>
          <a:xfrm flipH="1">
            <a:off x="4797152" y="683568"/>
            <a:ext cx="1728192" cy="1858865"/>
          </a:xfrm>
          <a:prstGeom prst="rect">
            <a:avLst/>
          </a:prstGeom>
        </p:spPr>
      </p:pic>
      <p:grpSp>
        <p:nvGrpSpPr>
          <p:cNvPr id="7" name="Группа 6"/>
          <p:cNvGrpSpPr/>
          <p:nvPr/>
        </p:nvGrpSpPr>
        <p:grpSpPr>
          <a:xfrm>
            <a:off x="267892" y="8808000"/>
            <a:ext cx="456893" cy="336000"/>
            <a:chOff x="4357686" y="6143644"/>
            <a:chExt cx="609190" cy="252000"/>
          </a:xfrm>
        </p:grpSpPr>
        <p:sp>
          <p:nvSpPr>
            <p:cNvPr id="8" name="Управляющая кнопка: далее 7">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rId5"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Рисунок 11" descr="0f986893bb3a.jpg"/>
          <p:cNvPicPr>
            <a:picLocks/>
          </p:cNvPicPr>
          <p:nvPr/>
        </p:nvPicPr>
        <p:blipFill>
          <a:blip r:embed="rId2" cstate="print"/>
          <a:stretch>
            <a:fillRect/>
          </a:stretch>
        </p:blipFill>
        <p:spPr>
          <a:xfrm>
            <a:off x="260648" y="1787691"/>
            <a:ext cx="6408712" cy="6816757"/>
          </a:xfrm>
          <a:prstGeom prst="rect">
            <a:avLst/>
          </a:prstGeom>
          <a:ln w="38100">
            <a:solidFill>
              <a:srgbClr val="C00000"/>
            </a:solidFill>
          </a:ln>
        </p:spPr>
      </p:pic>
      <p:sp>
        <p:nvSpPr>
          <p:cNvPr id="14"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5" name="TextBox 14"/>
          <p:cNvSpPr txBox="1"/>
          <p:nvPr/>
        </p:nvSpPr>
        <p:spPr>
          <a:xfrm>
            <a:off x="107133" y="285721"/>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Литературная страничка </a:t>
            </a:r>
          </a:p>
          <a:p>
            <a:pPr algn="ctr"/>
            <a:r>
              <a:rPr lang="ru-RU" sz="2400" b="1" i="1" dirty="0" smtClean="0">
                <a:solidFill>
                  <a:srgbClr val="C00000"/>
                </a:solidFill>
                <a:latin typeface="Monotype Corsiva" pitchFamily="66" charset="0"/>
              </a:rPr>
              <a:t>(Знакомим детей с классикой)   </a:t>
            </a:r>
          </a:p>
        </p:txBody>
      </p:sp>
      <p:sp>
        <p:nvSpPr>
          <p:cNvPr id="19" name="Управляющая кнопка: домой 18">
            <a:hlinkClick r:id="rId3"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descr="C:\Documents and Settings\Огонек\Мои документы\Мои рисунки\Рисунок2.jpg"/>
          <p:cNvPicPr/>
          <p:nvPr/>
        </p:nvPicPr>
        <p:blipFill>
          <a:blip r:embed="rId4" cstate="print"/>
          <a:stretch>
            <a:fillRect/>
          </a:stretch>
        </p:blipFill>
        <p:spPr bwMode="auto">
          <a:xfrm>
            <a:off x="0" y="1"/>
            <a:ext cx="1538790" cy="1187624"/>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85721"/>
            <a:ext cx="6643734" cy="46166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Говорят дети   </a:t>
            </a:r>
          </a:p>
        </p:txBody>
      </p:sp>
      <p:sp>
        <p:nvSpPr>
          <p:cNvPr id="8" name="Rectangle 3"/>
          <p:cNvSpPr txBox="1">
            <a:spLocks noChangeArrowheads="1"/>
          </p:cNvSpPr>
          <p:nvPr/>
        </p:nvSpPr>
        <p:spPr>
          <a:xfrm>
            <a:off x="107133" y="761974"/>
            <a:ext cx="6590156" cy="476253"/>
          </a:xfrm>
          <a:prstGeom prst="rect">
            <a:avLst/>
          </a:prstGeom>
        </p:spPr>
        <p:txBody>
          <a:bodyPr/>
          <a:lstStyle/>
          <a:p>
            <a:pPr marL="0" marR="0" lvl="0" indent="0" algn="ctr" defTabSz="914400" rtl="0" eaLnBrk="1" fontAlgn="auto" latinLnBrk="0" hangingPunct="1">
              <a:lnSpc>
                <a:spcPct val="100000"/>
              </a:lnSpc>
              <a:spcAft>
                <a:spcPts val="0"/>
              </a:spcAft>
              <a:buClrTx/>
              <a:buSzTx/>
              <a:buFontTx/>
              <a:buNone/>
              <a:tabLst/>
              <a:defRPr/>
            </a:pPr>
            <a:r>
              <a:rPr kumimoji="0" lang="ru-RU" altLang="ru-RU" sz="1700" b="0" i="0" u="none" strike="noStrike" kern="1200" cap="none" spc="0" normalizeH="0" baseline="0" noProof="0" dirty="0" smtClean="0">
                <a:ln>
                  <a:noFill/>
                </a:ln>
                <a:solidFill>
                  <a:srgbClr val="C00000"/>
                </a:solidFill>
                <a:effectLst/>
                <a:uLnTx/>
                <a:uFillTx/>
                <a:latin typeface="Monotype Corsiva" pitchFamily="66" charset="0"/>
                <a:cs typeface="Times New Roman" pitchFamily="18" charset="0"/>
              </a:rPr>
              <a:t>В преддверии праздника </a:t>
            </a:r>
          </a:p>
          <a:p>
            <a:pPr marL="0" marR="0" lvl="0" indent="0" algn="ctr" defTabSz="914400" rtl="0" eaLnBrk="1" fontAlgn="auto" latinLnBrk="0" hangingPunct="1">
              <a:lnSpc>
                <a:spcPct val="100000"/>
              </a:lnSpc>
              <a:spcAft>
                <a:spcPts val="0"/>
              </a:spcAft>
              <a:buClrTx/>
              <a:buSzTx/>
              <a:buFontTx/>
              <a:buNone/>
              <a:tabLst/>
              <a:defRPr/>
            </a:pPr>
            <a:r>
              <a:rPr kumimoji="0" lang="ru-RU" altLang="ru-RU" sz="1700" b="0" i="0" u="none" strike="noStrike" kern="1200" cap="none" spc="0" normalizeH="0" baseline="0" noProof="0" dirty="0" smtClean="0">
                <a:ln>
                  <a:noFill/>
                </a:ln>
                <a:solidFill>
                  <a:srgbClr val="C00000"/>
                </a:solidFill>
                <a:effectLst/>
                <a:uLnTx/>
                <a:uFillTx/>
                <a:latin typeface="Monotype Corsiva" pitchFamily="66" charset="0"/>
                <a:cs typeface="Times New Roman" pitchFamily="18" charset="0"/>
              </a:rPr>
              <a:t>«День матери» </a:t>
            </a:r>
          </a:p>
          <a:p>
            <a:pPr marL="0" marR="0" lvl="0" indent="0" algn="ctr" defTabSz="914400" rtl="0" eaLnBrk="1" fontAlgn="auto" latinLnBrk="0" hangingPunct="1">
              <a:lnSpc>
                <a:spcPct val="100000"/>
              </a:lnSpc>
              <a:spcAft>
                <a:spcPts val="0"/>
              </a:spcAft>
              <a:buClrTx/>
              <a:buSzTx/>
              <a:buFontTx/>
              <a:buNone/>
              <a:tabLst/>
              <a:defRPr/>
            </a:pPr>
            <a:r>
              <a:rPr kumimoji="0" lang="ru-RU" altLang="ru-RU" sz="1700" b="0" i="0" u="none" strike="noStrike" kern="1200" cap="none" spc="0" normalizeH="0" baseline="0" noProof="0" dirty="0" smtClean="0">
                <a:ln>
                  <a:noFill/>
                </a:ln>
                <a:solidFill>
                  <a:srgbClr val="C00000"/>
                </a:solidFill>
                <a:effectLst/>
                <a:uLnTx/>
                <a:uFillTx/>
                <a:latin typeface="Monotype Corsiva" pitchFamily="66" charset="0"/>
                <a:cs typeface="Times New Roman" pitchFamily="18" charset="0"/>
              </a:rPr>
              <a:t>мы решили узнать у наших воспитанников,</a:t>
            </a:r>
          </a:p>
          <a:p>
            <a:pPr marL="0" marR="0" lvl="0" indent="0" algn="ctr" defTabSz="914400" rtl="0" eaLnBrk="1" fontAlgn="auto" latinLnBrk="0" hangingPunct="1">
              <a:lnSpc>
                <a:spcPct val="100000"/>
              </a:lnSpc>
              <a:spcAft>
                <a:spcPts val="0"/>
              </a:spcAft>
              <a:buClrTx/>
              <a:buSzTx/>
              <a:buFontTx/>
              <a:buNone/>
              <a:tabLst/>
              <a:defRPr/>
            </a:pPr>
            <a:endParaRPr kumimoji="0" lang="ru-RU" altLang="ru-RU" sz="17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Aft>
                <a:spcPts val="0"/>
              </a:spcAft>
              <a:buClrTx/>
              <a:buSzTx/>
              <a:buFontTx/>
              <a:buNone/>
              <a:tabLst/>
              <a:defRPr/>
            </a:pPr>
            <a:endParaRPr kumimoji="0" lang="ru-RU" altLang="ru-RU" sz="17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Aft>
                <a:spcPts val="0"/>
              </a:spcAft>
              <a:buClrTx/>
              <a:buSzTx/>
              <a:buFontTx/>
              <a:buNone/>
              <a:tabLst/>
              <a:defRPr/>
            </a:pPr>
            <a:endParaRPr kumimoji="0" lang="ru-RU" altLang="ru-RU"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Aft>
                <a:spcPts val="0"/>
              </a:spcAft>
              <a:buClrTx/>
              <a:buSzTx/>
              <a:buFontTx/>
              <a:buNone/>
              <a:tabLst/>
              <a:defRPr/>
            </a:pPr>
            <a:endParaRPr kumimoji="0" lang="ru-RU" altLang="ru-RU"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2" name="Управляющая кнопка: домой 11">
            <a:hlinkClick r:id="rId2"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089538" y="8323264"/>
            <a:ext cx="2143140" cy="830997"/>
          </a:xfrm>
          <a:prstGeom prst="rect">
            <a:avLst/>
          </a:prstGeom>
        </p:spPr>
        <p:txBody>
          <a:bodyPr wrap="square">
            <a:spAutoFit/>
          </a:bodyPr>
          <a:lstStyle/>
          <a:p>
            <a:pPr lvl="0" algn="ctr">
              <a:defRPr/>
            </a:pPr>
            <a:r>
              <a:rPr lang="ru-RU" altLang="ru-RU" sz="2400" b="1" i="1" dirty="0" smtClean="0">
                <a:solidFill>
                  <a:srgbClr val="C00000"/>
                </a:solidFill>
                <a:latin typeface="Monotype Corsiva" pitchFamily="66" charset="0"/>
              </a:rPr>
              <a:t>Как порадовать маму?</a:t>
            </a:r>
            <a:endParaRPr lang="ru-RU" altLang="ru-RU" sz="1600" b="1" i="1" dirty="0" smtClean="0">
              <a:latin typeface="Times New Roman" pitchFamily="18" charset="0"/>
              <a:cs typeface="Times New Roman" pitchFamily="18" charset="0"/>
            </a:endParaRPr>
          </a:p>
        </p:txBody>
      </p:sp>
      <p:sp>
        <p:nvSpPr>
          <p:cNvPr id="14" name="Прямоугольник 13"/>
          <p:cNvSpPr/>
          <p:nvPr/>
        </p:nvSpPr>
        <p:spPr>
          <a:xfrm>
            <a:off x="2089538" y="3714745"/>
            <a:ext cx="2571768" cy="830997"/>
          </a:xfrm>
          <a:prstGeom prst="rect">
            <a:avLst/>
          </a:prstGeom>
        </p:spPr>
        <p:txBody>
          <a:bodyPr wrap="square">
            <a:spAutoFit/>
          </a:bodyPr>
          <a:lstStyle/>
          <a:p>
            <a:pPr lvl="0" algn="ctr">
              <a:defRPr/>
            </a:pPr>
            <a:r>
              <a:rPr lang="ru-RU" altLang="ru-RU" sz="2400" b="1" i="1" dirty="0" smtClean="0">
                <a:solidFill>
                  <a:srgbClr val="C00000"/>
                </a:solidFill>
                <a:latin typeface="Monotype Corsiva" pitchFamily="66" charset="0"/>
              </a:rPr>
              <a:t>Какая бывает мама?</a:t>
            </a:r>
          </a:p>
        </p:txBody>
      </p:sp>
      <p:sp>
        <p:nvSpPr>
          <p:cNvPr id="15" name="Выноска-облако 14"/>
          <p:cNvSpPr/>
          <p:nvPr/>
        </p:nvSpPr>
        <p:spPr>
          <a:xfrm>
            <a:off x="4581128" y="2051720"/>
            <a:ext cx="1982381" cy="2181645"/>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sz="1400" dirty="0" smtClean="0">
                <a:solidFill>
                  <a:srgbClr val="0070C0"/>
                </a:solidFill>
                <a:latin typeface="Times New Roman" pitchFamily="18" charset="0"/>
                <a:cs typeface="Times New Roman" pitchFamily="18" charset="0"/>
              </a:rPr>
              <a:t>Глеб, 3 года:</a:t>
            </a:r>
          </a:p>
          <a:p>
            <a:pPr lvl="0" algn="ctr">
              <a:defRPr/>
            </a:pPr>
            <a:r>
              <a:rPr lang="ru-RU" sz="1400" b="1" i="1" dirty="0" smtClean="0">
                <a:solidFill>
                  <a:srgbClr val="0070C0"/>
                </a:solidFill>
                <a:latin typeface="Times New Roman" pitchFamily="18" charset="0"/>
                <a:cs typeface="Times New Roman" pitchFamily="18" charset="0"/>
              </a:rPr>
              <a:t>«Моя мама самая лучшая.» </a:t>
            </a:r>
          </a:p>
        </p:txBody>
      </p:sp>
      <p:sp>
        <p:nvSpPr>
          <p:cNvPr id="18" name="Выноска-облако 17"/>
          <p:cNvSpPr/>
          <p:nvPr/>
        </p:nvSpPr>
        <p:spPr>
          <a:xfrm>
            <a:off x="2348880" y="1547664"/>
            <a:ext cx="2332566" cy="1700832"/>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smtClean="0">
                <a:solidFill>
                  <a:srgbClr val="0070C0"/>
                </a:solidFill>
                <a:latin typeface="Times New Roman" pitchFamily="18" charset="0"/>
                <a:cs typeface="Times New Roman" pitchFamily="18" charset="0"/>
              </a:rPr>
              <a:t>Олеся, 3 года:</a:t>
            </a:r>
          </a:p>
          <a:p>
            <a:pPr marL="342900" lvl="0" indent="-342900">
              <a:defRPr/>
            </a:pPr>
            <a:r>
              <a:rPr lang="ru-RU" altLang="ru-RU" sz="1400" b="1" i="1" dirty="0" smtClean="0">
                <a:solidFill>
                  <a:srgbClr val="0070C0"/>
                </a:solidFill>
                <a:latin typeface="Times New Roman" pitchFamily="18" charset="0"/>
                <a:cs typeface="Times New Roman" pitchFamily="18" charset="0"/>
              </a:rPr>
              <a:t>« Моя мама умная, красивая.» </a:t>
            </a:r>
          </a:p>
        </p:txBody>
      </p:sp>
      <p:sp>
        <p:nvSpPr>
          <p:cNvPr id="19" name="Выноска-облако 18"/>
          <p:cNvSpPr/>
          <p:nvPr/>
        </p:nvSpPr>
        <p:spPr>
          <a:xfrm flipH="1">
            <a:off x="242645" y="1595669"/>
            <a:ext cx="2035983" cy="1896211"/>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smtClean="0">
                <a:solidFill>
                  <a:srgbClr val="0070C0"/>
                </a:solidFill>
                <a:latin typeface="Times New Roman" pitchFamily="18" charset="0"/>
                <a:cs typeface="Times New Roman" pitchFamily="18" charset="0"/>
              </a:rPr>
              <a:t>Денис, 3 года:</a:t>
            </a:r>
          </a:p>
          <a:p>
            <a:pPr lvl="0">
              <a:defRPr/>
            </a:pPr>
            <a:r>
              <a:rPr lang="ru-RU" altLang="ru-RU" sz="1400" b="1" i="1" dirty="0" smtClean="0">
                <a:solidFill>
                  <a:srgbClr val="0070C0"/>
                </a:solidFill>
                <a:latin typeface="Times New Roman" pitchFamily="18" charset="0"/>
                <a:cs typeface="Times New Roman" pitchFamily="18" charset="0"/>
              </a:rPr>
              <a:t>«У меня мама добрая, хорошая.»</a:t>
            </a:r>
          </a:p>
        </p:txBody>
      </p:sp>
      <p:sp>
        <p:nvSpPr>
          <p:cNvPr id="20" name="Выноска-облако 19"/>
          <p:cNvSpPr/>
          <p:nvPr/>
        </p:nvSpPr>
        <p:spPr>
          <a:xfrm>
            <a:off x="2276872" y="5940152"/>
            <a:ext cx="1974235" cy="1809320"/>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altLang="ru-RU" sz="1400" b="1" i="1" dirty="0" smtClean="0">
                <a:solidFill>
                  <a:srgbClr val="0070C0"/>
                </a:solidFill>
                <a:latin typeface="Times New Roman" pitchFamily="18" charset="0"/>
                <a:cs typeface="Times New Roman" pitchFamily="18" charset="0"/>
              </a:rPr>
              <a:t>Соня, 3,5года:</a:t>
            </a:r>
          </a:p>
          <a:p>
            <a:pPr lvl="0">
              <a:defRPr/>
            </a:pPr>
            <a:r>
              <a:rPr lang="ru-RU" altLang="ru-RU" sz="1400" b="1" i="1" dirty="0" smtClean="0">
                <a:solidFill>
                  <a:srgbClr val="0070C0"/>
                </a:solidFill>
                <a:latin typeface="Times New Roman" pitchFamily="18" charset="0"/>
                <a:cs typeface="Times New Roman" pitchFamily="18" charset="0"/>
              </a:rPr>
              <a:t>«Сделать маме подарок и крепко поцеловать» </a:t>
            </a:r>
          </a:p>
        </p:txBody>
      </p:sp>
      <p:sp>
        <p:nvSpPr>
          <p:cNvPr id="21" name="Выноска-облако 20"/>
          <p:cNvSpPr/>
          <p:nvPr/>
        </p:nvSpPr>
        <p:spPr>
          <a:xfrm flipH="1">
            <a:off x="980728" y="4067944"/>
            <a:ext cx="1840954" cy="1776197"/>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smtClean="0">
                <a:solidFill>
                  <a:srgbClr val="0070C0"/>
                </a:solidFill>
                <a:latin typeface="Times New Roman" pitchFamily="18" charset="0"/>
                <a:cs typeface="Times New Roman" pitchFamily="18" charset="0"/>
              </a:rPr>
              <a:t>Яна, 3 года:</a:t>
            </a:r>
          </a:p>
          <a:p>
            <a:pPr lvl="0">
              <a:defRPr/>
            </a:pPr>
            <a:r>
              <a:rPr lang="ru-RU" altLang="ru-RU" sz="1400" b="1" i="1" dirty="0" smtClean="0">
                <a:solidFill>
                  <a:srgbClr val="0070C0"/>
                </a:solidFill>
                <a:latin typeface="Times New Roman" pitchFamily="18" charset="0"/>
                <a:cs typeface="Times New Roman" pitchFamily="18" charset="0"/>
              </a:rPr>
              <a:t>«Можно пропылесосить, убрать дома.»</a:t>
            </a:r>
          </a:p>
        </p:txBody>
      </p:sp>
      <p:sp>
        <p:nvSpPr>
          <p:cNvPr id="22" name="Выноска-облако 21"/>
          <p:cNvSpPr/>
          <p:nvPr/>
        </p:nvSpPr>
        <p:spPr>
          <a:xfrm flipH="1">
            <a:off x="-1" y="6096011"/>
            <a:ext cx="1982381" cy="1356309"/>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smtClean="0">
                <a:solidFill>
                  <a:srgbClr val="0070C0"/>
                </a:solidFill>
                <a:latin typeface="Times New Roman" pitchFamily="18" charset="0"/>
                <a:cs typeface="Times New Roman" pitchFamily="18" charset="0"/>
              </a:rPr>
              <a:t>Дима 3 года:</a:t>
            </a:r>
          </a:p>
          <a:p>
            <a:pPr lvl="0">
              <a:defRPr/>
            </a:pPr>
            <a:r>
              <a:rPr lang="ru-RU" altLang="ru-RU" sz="1400" b="1" i="1" dirty="0" smtClean="0">
                <a:solidFill>
                  <a:srgbClr val="0070C0"/>
                </a:solidFill>
                <a:latin typeface="Times New Roman" pitchFamily="18" charset="0"/>
                <a:cs typeface="Times New Roman" pitchFamily="18" charset="0"/>
              </a:rPr>
              <a:t>«Купить маме цветы.»</a:t>
            </a:r>
          </a:p>
        </p:txBody>
      </p:sp>
      <p:sp>
        <p:nvSpPr>
          <p:cNvPr id="23" name="Выноска-облако 22"/>
          <p:cNvSpPr/>
          <p:nvPr/>
        </p:nvSpPr>
        <p:spPr>
          <a:xfrm>
            <a:off x="4077072" y="4788024"/>
            <a:ext cx="2520280" cy="1653904"/>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err="1" smtClean="0">
                <a:solidFill>
                  <a:srgbClr val="0070C0"/>
                </a:solidFill>
                <a:latin typeface="Times New Roman" pitchFamily="18" charset="0"/>
                <a:cs typeface="Times New Roman" pitchFamily="18" charset="0"/>
              </a:rPr>
              <a:t>Уля</a:t>
            </a:r>
            <a:r>
              <a:rPr lang="ru-RU" altLang="ru-RU" sz="1400" b="1" i="1" dirty="0" smtClean="0">
                <a:solidFill>
                  <a:srgbClr val="0070C0"/>
                </a:solidFill>
                <a:latin typeface="Times New Roman" pitchFamily="18" charset="0"/>
                <a:cs typeface="Times New Roman" pitchFamily="18" charset="0"/>
              </a:rPr>
              <a:t> 4года:</a:t>
            </a:r>
          </a:p>
          <a:p>
            <a:pPr lvl="0">
              <a:defRPr/>
            </a:pPr>
            <a:r>
              <a:rPr lang="ru-RU" altLang="ru-RU" sz="1400" b="1" i="1" dirty="0" smtClean="0">
                <a:solidFill>
                  <a:srgbClr val="0070C0"/>
                </a:solidFill>
                <a:latin typeface="Times New Roman" pitchFamily="18" charset="0"/>
                <a:cs typeface="Times New Roman" pitchFamily="18" charset="0"/>
              </a:rPr>
              <a:t>«Мамочку не надо расстраивать.»</a:t>
            </a:r>
          </a:p>
        </p:txBody>
      </p:sp>
      <p:sp>
        <p:nvSpPr>
          <p:cNvPr id="24" name="Выноска-облако 23"/>
          <p:cNvSpPr/>
          <p:nvPr/>
        </p:nvSpPr>
        <p:spPr>
          <a:xfrm>
            <a:off x="4293096" y="7092280"/>
            <a:ext cx="2088231" cy="1693107"/>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ru-RU" altLang="ru-RU" sz="1400" b="1" i="1" dirty="0" smtClean="0">
                <a:solidFill>
                  <a:srgbClr val="0070C0"/>
                </a:solidFill>
                <a:latin typeface="Times New Roman" pitchFamily="18" charset="0"/>
                <a:cs typeface="Times New Roman" pitchFamily="18" charset="0"/>
              </a:rPr>
              <a:t>Федя:</a:t>
            </a:r>
          </a:p>
          <a:p>
            <a:pPr lvl="0">
              <a:defRPr/>
            </a:pPr>
            <a:r>
              <a:rPr lang="ru-RU" altLang="ru-RU" sz="1400" b="1" i="1" dirty="0" smtClean="0">
                <a:solidFill>
                  <a:srgbClr val="0070C0"/>
                </a:solidFill>
                <a:latin typeface="Times New Roman" pitchFamily="18" charset="0"/>
                <a:cs typeface="Times New Roman" pitchFamily="18" charset="0"/>
              </a:rPr>
              <a:t>«Надо сделать приятное маме.»</a:t>
            </a:r>
          </a:p>
        </p:txBody>
      </p:sp>
      <p:pic>
        <p:nvPicPr>
          <p:cNvPr id="28" name="Рисунок 27" descr="C:\Documents and Settings\Огонек\Мои документы\Мои рисунки\Рисунок2.jpg"/>
          <p:cNvPicPr/>
          <p:nvPr/>
        </p:nvPicPr>
        <p:blipFill>
          <a:blip r:embed="rId3" cstate="print"/>
          <a:stretch>
            <a:fillRect/>
          </a:stretch>
        </p:blipFill>
        <p:spPr bwMode="auto">
          <a:xfrm>
            <a:off x="0" y="1"/>
            <a:ext cx="1538790" cy="1187624"/>
          </a:xfrm>
          <a:prstGeom prst="rect">
            <a:avLst/>
          </a:prstGeom>
          <a:ln>
            <a:noFill/>
          </a:ln>
          <a:effectLst>
            <a:softEdge rad="112500"/>
          </a:effectLst>
        </p:spPr>
      </p:pic>
      <p:pic>
        <p:nvPicPr>
          <p:cNvPr id="29" name="Рисунок 28" descr="бабочка.gif"/>
          <p:cNvPicPr>
            <a:picLocks noChangeAspect="1"/>
          </p:cNvPicPr>
          <p:nvPr/>
        </p:nvPicPr>
        <p:blipFill>
          <a:blip r:embed="rId4" cstate="print"/>
          <a:stretch>
            <a:fillRect/>
          </a:stretch>
        </p:blipFill>
        <p:spPr>
          <a:xfrm>
            <a:off x="5877272" y="4067944"/>
            <a:ext cx="738890" cy="738890"/>
          </a:xfrm>
          <a:prstGeom prst="rect">
            <a:avLst/>
          </a:prstGeom>
        </p:spPr>
      </p:pic>
      <p:pic>
        <p:nvPicPr>
          <p:cNvPr id="30" name="Рисунок 29" descr="бабочка.gif"/>
          <p:cNvPicPr>
            <a:picLocks noChangeAspect="1"/>
          </p:cNvPicPr>
          <p:nvPr/>
        </p:nvPicPr>
        <p:blipFill>
          <a:blip r:embed="rId4" cstate="print"/>
          <a:stretch>
            <a:fillRect/>
          </a:stretch>
        </p:blipFill>
        <p:spPr>
          <a:xfrm>
            <a:off x="3284984" y="4572000"/>
            <a:ext cx="738890" cy="738890"/>
          </a:xfrm>
          <a:prstGeom prst="rect">
            <a:avLst/>
          </a:prstGeom>
        </p:spPr>
      </p:pic>
      <p:pic>
        <p:nvPicPr>
          <p:cNvPr id="31" name="Рисунок 30" descr="бабочка.gif"/>
          <p:cNvPicPr>
            <a:picLocks noChangeAspect="1"/>
          </p:cNvPicPr>
          <p:nvPr/>
        </p:nvPicPr>
        <p:blipFill>
          <a:blip r:embed="rId4" cstate="print"/>
          <a:stretch>
            <a:fillRect/>
          </a:stretch>
        </p:blipFill>
        <p:spPr>
          <a:xfrm>
            <a:off x="332656" y="3851920"/>
            <a:ext cx="738890" cy="738890"/>
          </a:xfrm>
          <a:prstGeom prst="rect">
            <a:avLst/>
          </a:prstGeom>
        </p:spPr>
      </p:pic>
    </p:spTree>
  </p:cSld>
  <p:clrMapOvr>
    <a:masterClrMapping/>
  </p:clrMapOvr>
  <p:transition spd="med">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476672" y="2699792"/>
            <a:ext cx="2655365" cy="2160240"/>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404664" y="5076056"/>
            <a:ext cx="2786082" cy="2376264"/>
          </a:xfrm>
          <a:prstGeom prst="rect">
            <a:avLst/>
          </a:prstGeom>
          <a:noFill/>
          <a:ln w="9525">
            <a:noFill/>
            <a:miter lim="800000"/>
            <a:headEnd/>
            <a:tailEnd/>
          </a:ln>
          <a:effectLst/>
        </p:spPr>
      </p:pic>
      <p:pic>
        <p:nvPicPr>
          <p:cNvPr id="9" name="Picture 9"/>
          <p:cNvPicPr>
            <a:picLocks noChangeAspect="1" noChangeArrowheads="1"/>
          </p:cNvPicPr>
          <p:nvPr/>
        </p:nvPicPr>
        <p:blipFill>
          <a:blip r:embed="rId4" cstate="print"/>
          <a:srcRect t="3081" b="7566"/>
          <a:stretch>
            <a:fillRect/>
          </a:stretch>
        </p:blipFill>
        <p:spPr bwMode="auto">
          <a:xfrm>
            <a:off x="3284984" y="2771800"/>
            <a:ext cx="3358726" cy="5040560"/>
          </a:xfrm>
          <a:prstGeom prst="rect">
            <a:avLst/>
          </a:prstGeom>
          <a:noFill/>
          <a:ln w="9525">
            <a:noFill/>
            <a:miter lim="800000"/>
            <a:headEnd/>
            <a:tailEnd/>
          </a:ln>
        </p:spPr>
      </p:pic>
      <p:sp>
        <p:nvSpPr>
          <p:cNvPr id="10" name="TextBox 9"/>
          <p:cNvSpPr txBox="1"/>
          <p:nvPr/>
        </p:nvSpPr>
        <p:spPr>
          <a:xfrm>
            <a:off x="2035959" y="285721"/>
            <a:ext cx="2518190"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Занимательная страничка</a:t>
            </a:r>
          </a:p>
        </p:txBody>
      </p:sp>
      <p:sp>
        <p:nvSpPr>
          <p:cNvPr id="11" name="TextBox 10"/>
          <p:cNvSpPr txBox="1"/>
          <p:nvPr/>
        </p:nvSpPr>
        <p:spPr>
          <a:xfrm>
            <a:off x="696496" y="1619230"/>
            <a:ext cx="1982405" cy="830997"/>
          </a:xfrm>
          <a:prstGeom prst="rect">
            <a:avLst/>
          </a:prstGeom>
          <a:noFill/>
        </p:spPr>
        <p:txBody>
          <a:bodyPr wrap="square" rtlCol="0">
            <a:spAutoFit/>
          </a:bodyPr>
          <a:lstStyle/>
          <a:p>
            <a:r>
              <a:rPr lang="ru-RU" sz="2400" b="1" i="1" dirty="0" smtClean="0">
                <a:solidFill>
                  <a:srgbClr val="C00000"/>
                </a:solidFill>
                <a:latin typeface="Monotype Corsiva" pitchFamily="66" charset="0"/>
              </a:rPr>
              <a:t>Найди 10 отличий</a:t>
            </a:r>
            <a:endParaRPr lang="ru-RU" sz="2400" b="1" i="1" dirty="0">
              <a:solidFill>
                <a:srgbClr val="C00000"/>
              </a:solidFill>
              <a:latin typeface="Monotype Corsiva" pitchFamily="66" charset="0"/>
            </a:endParaRPr>
          </a:p>
        </p:txBody>
      </p:sp>
      <p:sp>
        <p:nvSpPr>
          <p:cNvPr id="12" name="TextBox 11"/>
          <p:cNvSpPr txBox="1"/>
          <p:nvPr/>
        </p:nvSpPr>
        <p:spPr>
          <a:xfrm>
            <a:off x="4446991" y="1619230"/>
            <a:ext cx="1982405" cy="461665"/>
          </a:xfrm>
          <a:prstGeom prst="rect">
            <a:avLst/>
          </a:prstGeom>
          <a:noFill/>
        </p:spPr>
        <p:txBody>
          <a:bodyPr wrap="square" rtlCol="0">
            <a:spAutoFit/>
          </a:bodyPr>
          <a:lstStyle/>
          <a:p>
            <a:r>
              <a:rPr lang="ru-RU" sz="2400" b="1" i="1" dirty="0" smtClean="0">
                <a:solidFill>
                  <a:srgbClr val="C00000"/>
                </a:solidFill>
                <a:latin typeface="Monotype Corsiva" pitchFamily="66" charset="0"/>
              </a:rPr>
              <a:t>Отгадай ребус</a:t>
            </a:r>
            <a:endParaRPr lang="ru-RU" sz="2400" b="1" i="1" dirty="0">
              <a:solidFill>
                <a:srgbClr val="C00000"/>
              </a:solidFill>
              <a:latin typeface="Monotype Corsiva" pitchFamily="66" charset="0"/>
            </a:endParaRPr>
          </a:p>
        </p:txBody>
      </p:sp>
      <p:sp>
        <p:nvSpPr>
          <p:cNvPr id="13" name="Прямоугольник 12"/>
          <p:cNvSpPr/>
          <p:nvPr/>
        </p:nvSpPr>
        <p:spPr>
          <a:xfrm>
            <a:off x="3140968" y="7956376"/>
            <a:ext cx="3429000" cy="923330"/>
          </a:xfrm>
          <a:prstGeom prst="rect">
            <a:avLst/>
          </a:prstGeom>
        </p:spPr>
        <p:txBody>
          <a:bodyPr>
            <a:spAutoFit/>
          </a:bodyPr>
          <a:lstStyle/>
          <a:p>
            <a:r>
              <a:rPr lang="ru-RU" altLang="ru-RU" b="1" i="1" dirty="0" smtClean="0">
                <a:solidFill>
                  <a:schemeClr val="accent1">
                    <a:lumMod val="50000"/>
                  </a:schemeClr>
                </a:solidFill>
                <a:latin typeface="Times New Roman" pitchFamily="18" charset="0"/>
                <a:cs typeface="Times New Roman" pitchFamily="18" charset="0"/>
              </a:rPr>
              <a:t>Ответы: </a:t>
            </a:r>
          </a:p>
          <a:p>
            <a:r>
              <a:rPr lang="ru-RU" altLang="ru-RU" b="1" i="1" dirty="0" smtClean="0">
                <a:solidFill>
                  <a:schemeClr val="accent1">
                    <a:lumMod val="50000"/>
                  </a:schemeClr>
                </a:solidFill>
                <a:latin typeface="Times New Roman" pitchFamily="18" charset="0"/>
                <a:cs typeface="Times New Roman" pitchFamily="18" charset="0"/>
              </a:rPr>
              <a:t>коза, корова, овца, лошадь, баран, кролик. </a:t>
            </a:r>
            <a:endParaRPr lang="ru-RU" b="1" i="1" dirty="0" smtClean="0">
              <a:solidFill>
                <a:schemeClr val="accent1">
                  <a:lumMod val="50000"/>
                </a:schemeClr>
              </a:solidFill>
              <a:latin typeface="Times New Roman" pitchFamily="18" charset="0"/>
              <a:cs typeface="Times New Roman" pitchFamily="18" charset="0"/>
            </a:endParaRPr>
          </a:p>
        </p:txBody>
      </p:sp>
      <p:sp>
        <p:nvSpPr>
          <p:cNvPr id="1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20" name="Управляющая кнопка: домой 19">
            <a:hlinkClick r:id="rId5"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descr="C:\Documents and Settings\Огонек\Мои документы\Мои рисунки\Рисунок2.jpg"/>
          <p:cNvPicPr/>
          <p:nvPr/>
        </p:nvPicPr>
        <p:blipFill>
          <a:blip r:embed="rId6" cstate="print"/>
          <a:stretch>
            <a:fillRect/>
          </a:stretch>
        </p:blipFill>
        <p:spPr bwMode="auto">
          <a:xfrm>
            <a:off x="0" y="1"/>
            <a:ext cx="1538790" cy="1115616"/>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666723"/>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Консультация психолога </a:t>
            </a:r>
          </a:p>
          <a:p>
            <a:pPr algn="ctr"/>
            <a:r>
              <a:rPr lang="ru-RU" sz="2400" b="1" i="1" dirty="0" smtClean="0">
                <a:solidFill>
                  <a:srgbClr val="C00000"/>
                </a:solidFill>
                <a:latin typeface="Monotype Corsiva" pitchFamily="66" charset="0"/>
              </a:rPr>
              <a:t>(Детская истерика)</a:t>
            </a:r>
          </a:p>
        </p:txBody>
      </p:sp>
      <p:sp>
        <p:nvSpPr>
          <p:cNvPr id="6145" name="Rectangle 1"/>
          <p:cNvSpPr>
            <a:spLocks noChangeArrowheads="1"/>
          </p:cNvSpPr>
          <p:nvPr/>
        </p:nvSpPr>
        <p:spPr bwMode="auto">
          <a:xfrm>
            <a:off x="0" y="1852695"/>
            <a:ext cx="669728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lang="ru-RU" b="1" dirty="0" smtClean="0">
                <a:solidFill>
                  <a:srgbClr val="C00000"/>
                </a:solidFill>
                <a:latin typeface="Monotype Corsiva" pitchFamily="66" charset="0"/>
                <a:cs typeface="Times New Roman" pitchFamily="18" charset="0"/>
              </a:rPr>
              <a:t>Уважаемые мамы и папы, каждому из Вас приходилось сталкиваться с детской истерикой.  Она словно стихия – неуправляема и может обрушится в любом месте, в любое время. В такой ситуации, когда на вас смотрят посторонние люди, легко растеряться или выйти из себя. Как же быть в такой ситуации? Прочитав данную статью , Вы найдете самый приемлемый способ, как успокоить бьющегося в истерике малыша.</a:t>
            </a:r>
          </a:p>
        </p:txBody>
      </p:sp>
      <p:sp>
        <p:nvSpPr>
          <p:cNvPr id="9" name="Прямоугольник 8"/>
          <p:cNvSpPr/>
          <p:nvPr/>
        </p:nvSpPr>
        <p:spPr>
          <a:xfrm>
            <a:off x="2348880" y="3707905"/>
            <a:ext cx="4320480" cy="3323987"/>
          </a:xfrm>
          <a:prstGeom prst="rect">
            <a:avLst/>
          </a:prstGeom>
        </p:spPr>
        <p:txBody>
          <a:bodyPr wrap="square">
            <a:spAutoFit/>
          </a:bodyPr>
          <a:lstStyle/>
          <a:p>
            <a:pPr lvl="0" algn="just" eaLnBrk="0" fontAlgn="base" hangingPunct="0">
              <a:spcBef>
                <a:spcPct val="0"/>
              </a:spcBef>
              <a:spcAft>
                <a:spcPct val="0"/>
              </a:spcAft>
            </a:pPr>
            <a:r>
              <a:rPr lang="ru-RU" sz="2400" b="1" i="1" dirty="0" smtClean="0">
                <a:solidFill>
                  <a:srgbClr val="C00000"/>
                </a:solidFill>
                <a:latin typeface="Monotype Corsiva" pitchFamily="66" charset="0"/>
              </a:rPr>
              <a:t>Причин истерик множество, вот</a:t>
            </a:r>
            <a:endParaRPr lang="en-US" sz="2400" b="1" i="1" dirty="0" smtClean="0">
              <a:solidFill>
                <a:srgbClr val="C00000"/>
              </a:solidFill>
              <a:latin typeface="Monotype Corsiva" pitchFamily="66" charset="0"/>
            </a:endParaRPr>
          </a:p>
          <a:p>
            <a:pPr lvl="0" algn="just" eaLnBrk="0" fontAlgn="base" hangingPunct="0">
              <a:spcBef>
                <a:spcPct val="0"/>
              </a:spcBef>
              <a:spcAft>
                <a:spcPct val="0"/>
              </a:spcAft>
            </a:pPr>
            <a:r>
              <a:rPr lang="ru-RU" sz="2400" b="1" i="1" dirty="0" smtClean="0">
                <a:solidFill>
                  <a:srgbClr val="C00000"/>
                </a:solidFill>
                <a:latin typeface="Monotype Corsiva" pitchFamily="66" charset="0"/>
              </a:rPr>
              <a:t> некоторые из них :</a:t>
            </a:r>
          </a:p>
          <a:p>
            <a:pPr lvl="0" algn="just" eaLnBrk="0" fontAlgn="base" hangingPunct="0">
              <a:spcBef>
                <a:spcPct val="0"/>
              </a:spcBef>
              <a:spcAft>
                <a:spcPct val="0"/>
              </a:spcAft>
              <a:buFont typeface="Arial" pitchFamily="34" charset="0"/>
              <a:buChar char="•"/>
            </a:pPr>
            <a:r>
              <a:rPr lang="ru-RU" dirty="0" smtClean="0">
                <a:latin typeface="Times New Roman" pitchFamily="18" charset="0"/>
                <a:ea typeface="Calibri" pitchFamily="34" charset="0"/>
                <a:cs typeface="Times New Roman" pitchFamily="18" charset="0"/>
              </a:rPr>
              <a:t> </a:t>
            </a:r>
            <a:r>
              <a:rPr lang="ru-RU" b="1" dirty="0" smtClean="0">
                <a:solidFill>
                  <a:schemeClr val="accent1">
                    <a:lumMod val="50000"/>
                  </a:schemeClr>
                </a:solidFill>
                <a:latin typeface="Monotype Corsiva" pitchFamily="66" charset="0"/>
                <a:cs typeface="Times New Roman" pitchFamily="18" charset="0"/>
              </a:rPr>
              <a:t>не может выразить словами свои чувства и желания;</a:t>
            </a:r>
          </a:p>
          <a:p>
            <a:pPr lvl="0"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играет с игрушками, которые не подходят ему по возрасту и делают его неуспешным в игре; </a:t>
            </a:r>
          </a:p>
          <a:p>
            <a:pPr lvl="0"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не получает от окружающих желаемого;</a:t>
            </a:r>
          </a:p>
          <a:p>
            <a:pPr lvl="0"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отрывается от интересного занятия;</a:t>
            </a:r>
          </a:p>
          <a:p>
            <a:pPr lvl="0"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переутомился и устал;</a:t>
            </a:r>
          </a:p>
          <a:p>
            <a:pPr lvl="0"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хочет привлечь внимание взрослых.</a:t>
            </a:r>
            <a:endParaRPr lang="ru-RU" b="1" dirty="0">
              <a:solidFill>
                <a:schemeClr val="accent1">
                  <a:lumMod val="50000"/>
                </a:schemeClr>
              </a:solidFill>
              <a:latin typeface="Monotype Corsiva" pitchFamily="66" charset="0"/>
              <a:cs typeface="Times New Roman" pitchFamily="18" charset="0"/>
            </a:endParaRPr>
          </a:p>
        </p:txBody>
      </p:sp>
      <p:pic>
        <p:nvPicPr>
          <p:cNvPr id="10" name="Рисунок 9" descr="картинка истерика 3.gif"/>
          <p:cNvPicPr>
            <a:picLocks noChangeAspect="1"/>
          </p:cNvPicPr>
          <p:nvPr/>
        </p:nvPicPr>
        <p:blipFill>
          <a:blip r:embed="rId2" cstate="print"/>
          <a:stretch>
            <a:fillRect/>
          </a:stretch>
        </p:blipFill>
        <p:spPr>
          <a:xfrm>
            <a:off x="396685" y="3905245"/>
            <a:ext cx="1825971" cy="2682979"/>
          </a:xfrm>
          <a:prstGeom prst="rect">
            <a:avLst/>
          </a:prstGeom>
          <a:ln w="38100">
            <a:solidFill>
              <a:srgbClr val="C00000"/>
            </a:solidFill>
          </a:ln>
        </p:spPr>
      </p:pic>
      <p:sp>
        <p:nvSpPr>
          <p:cNvPr id="11"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2" name="Группа 11"/>
          <p:cNvGrpSpPr/>
          <p:nvPr/>
        </p:nvGrpSpPr>
        <p:grpSpPr>
          <a:xfrm>
            <a:off x="267892" y="8808000"/>
            <a:ext cx="456893" cy="336000"/>
            <a:chOff x="4357686" y="6143644"/>
            <a:chExt cx="609190" cy="252000"/>
          </a:xfrm>
        </p:grpSpPr>
        <p:sp>
          <p:nvSpPr>
            <p:cNvPr id="14" name="Управляющая кнопка: далее 13">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домой 14">
              <a:hlinkClick r:id="rId3"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7" name="Рисунок 16" descr="C:\Documents and Settings\Огонек\Мои документы\Мои рисунки\Рисунок2.jpg"/>
          <p:cNvPicPr/>
          <p:nvPr/>
        </p:nvPicPr>
        <p:blipFill>
          <a:blip r:embed="rId4" cstate="print"/>
          <a:stretch>
            <a:fillRect/>
          </a:stretch>
        </p:blipFill>
        <p:spPr bwMode="auto">
          <a:xfrm>
            <a:off x="0" y="1"/>
            <a:ext cx="1538790" cy="1259632"/>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7"/>
          <p:cNvSpPr/>
          <p:nvPr/>
        </p:nvSpPr>
        <p:spPr>
          <a:xfrm>
            <a:off x="188640" y="1691680"/>
            <a:ext cx="6482999" cy="6001643"/>
          </a:xfrm>
          <a:prstGeom prst="rect">
            <a:avLst/>
          </a:prstGeom>
        </p:spPr>
        <p:txBody>
          <a:bodyPr wrap="square">
            <a:spAutoFit/>
          </a:bodyPr>
          <a:lstStyle/>
          <a:p>
            <a:pPr lvl="0" indent="269875" eaLnBrk="0" fontAlgn="base" hangingPunct="0">
              <a:spcBef>
                <a:spcPct val="0"/>
              </a:spcBef>
              <a:spcAft>
                <a:spcPct val="0"/>
              </a:spcAft>
            </a:pPr>
            <a:r>
              <a:rPr lang="ru-RU" sz="2400" b="1" i="1" dirty="0" smtClean="0">
                <a:solidFill>
                  <a:srgbClr val="C00000"/>
                </a:solidFill>
                <a:latin typeface="Monotype Corsiva" pitchFamily="66" charset="0"/>
              </a:rPr>
              <a:t>Истерика в самом разгаре. Как быть?</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Самое главное – это сохранять внутреннее спокойствие. Это очень не просто, но это самое важное, что вы можете сделать.</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Если ребенок бьется в истерике (громко плачет, кричит), НЕ нужно пытаться с ним разговаривать. Он вас просто не услышит. Подождите, пока он немного успокоится, и потом уже донесите информацию.</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Говорить с ребенком нужно очень спокойным, тихим и уверенным тоном. Ошибка многих родителей заключается в том, что слова, которые они говорят своим детям, звучат неуверенно, и ребенок понимает, что может поставить свои условия. Избегайте этих ошибок.</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Нужно находиться рядом с ребенком в тот момент, когда у него истерика. Вы можете прикоснуться к нему, просто присесть рядом, погладить. Главное, чтобы это было от чистого сердца и искренне.</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Если в момент истерики вокруг вас находится много «сочувствующих и советующих», постарайтесь остаться с ребенком наедине.</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 Если процесс возбуждения переходит в крайние формы, отойдите с ребенком в тихий уголок, обнимите его, возьмите на руки, скажите ласковые слова. Если вы находитесь в душном помещении, тогда будет лучше выйти на улицу и немного прогуляться. Все эти действия помогут ребенку успокоиться.</a:t>
            </a:r>
          </a:p>
        </p:txBody>
      </p:sp>
      <p:sp>
        <p:nvSpPr>
          <p:cNvPr id="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7" name="TextBox 6"/>
          <p:cNvSpPr txBox="1"/>
          <p:nvPr/>
        </p:nvSpPr>
        <p:spPr>
          <a:xfrm>
            <a:off x="214266" y="1"/>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Консультация психолога </a:t>
            </a:r>
          </a:p>
          <a:p>
            <a:pPr algn="ctr"/>
            <a:r>
              <a:rPr lang="ru-RU" sz="2400" b="1" i="1" dirty="0" smtClean="0">
                <a:solidFill>
                  <a:srgbClr val="C00000"/>
                </a:solidFill>
                <a:latin typeface="Monotype Corsiva" pitchFamily="66" charset="0"/>
              </a:rPr>
              <a:t>(Детская истерика)</a:t>
            </a:r>
          </a:p>
        </p:txBody>
      </p:sp>
      <p:pic>
        <p:nvPicPr>
          <p:cNvPr id="14" name="Рисунок 13" descr="C:\Documents and Settings\Огонек\Мои документы\Мои рисунки\Рисунок2.jpg"/>
          <p:cNvPicPr/>
          <p:nvPr/>
        </p:nvPicPr>
        <p:blipFill>
          <a:blip r:embed="rId3" cstate="print"/>
          <a:stretch>
            <a:fillRect/>
          </a:stretch>
        </p:blipFill>
        <p:spPr bwMode="auto">
          <a:xfrm>
            <a:off x="0" y="0"/>
            <a:ext cx="1538790" cy="1115615"/>
          </a:xfrm>
          <a:prstGeom prst="rect">
            <a:avLst/>
          </a:prstGeom>
          <a:ln>
            <a:noFill/>
          </a:ln>
          <a:effectLst>
            <a:softEdge rad="112500"/>
          </a:effectLst>
        </p:spPr>
      </p:pic>
      <p:grpSp>
        <p:nvGrpSpPr>
          <p:cNvPr id="16" name="Группа 15"/>
          <p:cNvGrpSpPr/>
          <p:nvPr/>
        </p:nvGrpSpPr>
        <p:grpSpPr>
          <a:xfrm>
            <a:off x="267892" y="8808000"/>
            <a:ext cx="456893" cy="336000"/>
            <a:chOff x="4357686" y="6143644"/>
            <a:chExt cx="609190" cy="252000"/>
          </a:xfrm>
        </p:grpSpPr>
        <p:sp>
          <p:nvSpPr>
            <p:cNvPr id="17" name="Управляющая кнопка: далее 16">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домой 17">
              <a:hlinkClick r:id="rId4"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7"/>
          <p:cNvSpPr/>
          <p:nvPr/>
        </p:nvSpPr>
        <p:spPr>
          <a:xfrm>
            <a:off x="107133" y="1636169"/>
            <a:ext cx="6482999" cy="4339650"/>
          </a:xfrm>
          <a:prstGeom prst="rect">
            <a:avLst/>
          </a:prstGeom>
        </p:spPr>
        <p:txBody>
          <a:bodyPr wrap="square">
            <a:spAutoFit/>
          </a:bodyPr>
          <a:lstStyle/>
          <a:p>
            <a:pPr lvl="0" indent="269875" algn="just" eaLnBrk="0" fontAlgn="base" hangingPunct="0">
              <a:spcBef>
                <a:spcPct val="0"/>
              </a:spcBef>
              <a:spcAft>
                <a:spcPct val="0"/>
              </a:spcAft>
            </a:pPr>
            <a:r>
              <a:rPr lang="ru-RU" sz="2400" b="1" i="1" dirty="0" smtClean="0">
                <a:solidFill>
                  <a:srgbClr val="C00000"/>
                </a:solidFill>
                <a:latin typeface="Monotype Corsiva" pitchFamily="66" charset="0"/>
              </a:rPr>
              <a:t>Этого не стоит делать!</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Не бросайте ребенка в одиночестве, это может напугать малыша. Будьте поблизости, в поле зрения ребенка. </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Если ребенок устроил истерику, чтобы получить желаемое, не уступайте. Выполняя желания ребенка в момент истерики, вы тем самым закрепляете эту форму поведения. Ребенок будет и дальше использовать истерику, чтобы добиться своего. </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Не прибегайте к физическим наказаниям. Это лишь усугубит состояние ребенка, получается, что его наказывают за то, с чем он не может справиться.</a:t>
            </a:r>
          </a:p>
          <a:p>
            <a:pPr lvl="0"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Не позволяйте, чтобы ребенок управлял вами. Если вам нужно уходить, а ребенок, не желая оставаться с папой или бабушкой, устроил истерику, спокойно попрощайтесь с ним и выходите из дома. Чем дольше вы будите оттягивать момент ухода, тем продолжительнее будет истерика.</a:t>
            </a:r>
          </a:p>
        </p:txBody>
      </p:sp>
      <p:sp>
        <p:nvSpPr>
          <p:cNvPr id="10" name="Прямоугольник 9"/>
          <p:cNvSpPr/>
          <p:nvPr/>
        </p:nvSpPr>
        <p:spPr>
          <a:xfrm>
            <a:off x="3268264" y="5971017"/>
            <a:ext cx="3482603" cy="2954655"/>
          </a:xfrm>
          <a:prstGeom prst="rect">
            <a:avLst/>
          </a:prstGeom>
        </p:spPr>
        <p:txBody>
          <a:bodyPr wrap="square">
            <a:spAutoFit/>
          </a:bodyPr>
          <a:lstStyle/>
          <a:p>
            <a:pPr indent="269875" algn="just" eaLnBrk="0" fontAlgn="base" hangingPunct="0">
              <a:spcBef>
                <a:spcPct val="0"/>
              </a:spcBef>
              <a:spcAft>
                <a:spcPct val="0"/>
              </a:spcAft>
            </a:pPr>
            <a:r>
              <a:rPr lang="ru-RU" sz="2400" b="1" i="1" dirty="0" smtClean="0">
                <a:solidFill>
                  <a:srgbClr val="C00000"/>
                </a:solidFill>
                <a:latin typeface="Monotype Corsiva" pitchFamily="66" charset="0"/>
              </a:rPr>
              <a:t>Когда все закончилось</a:t>
            </a:r>
          </a:p>
          <a:p>
            <a:pPr indent="269875" algn="just" eaLnBrk="0" fontAlgn="base" hangingPunct="0">
              <a:spcBef>
                <a:spcPct val="0"/>
              </a:spcBef>
              <a:spcAft>
                <a:spcPct val="0"/>
              </a:spcAft>
              <a:buFont typeface="Arial" pitchFamily="34" charset="0"/>
              <a:buChar char="•"/>
            </a:pPr>
            <a:r>
              <a:rPr lang="ru-RU" b="1" dirty="0" smtClean="0">
                <a:solidFill>
                  <a:schemeClr val="accent1">
                    <a:lumMod val="50000"/>
                  </a:schemeClr>
                </a:solidFill>
                <a:latin typeface="Monotype Corsiva" pitchFamily="66" charset="0"/>
                <a:cs typeface="Times New Roman" pitchFamily="18" charset="0"/>
              </a:rPr>
              <a:t>После того, как страсти улеглись, не отказывайте ребенку в ласке, возьмите его на руки, успокойте. Поговорите о том, что так расстроило малыша. Скажите, что вы его очень любите и вам приятно говорить с ним, когда он спокоен. Ребенок должен учиться выражать свои желания с помощью слов.</a:t>
            </a:r>
          </a:p>
        </p:txBody>
      </p:sp>
      <p:sp>
        <p:nvSpPr>
          <p:cNvPr id="12"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3" name="TextBox 12"/>
          <p:cNvSpPr txBox="1"/>
          <p:nvPr/>
        </p:nvSpPr>
        <p:spPr>
          <a:xfrm>
            <a:off x="107133" y="666723"/>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Консультация психолога </a:t>
            </a:r>
          </a:p>
          <a:p>
            <a:pPr algn="ctr"/>
            <a:r>
              <a:rPr lang="ru-RU" sz="2400" b="1" i="1" dirty="0" smtClean="0">
                <a:solidFill>
                  <a:srgbClr val="C00000"/>
                </a:solidFill>
                <a:latin typeface="Monotype Corsiva" pitchFamily="66" charset="0"/>
              </a:rPr>
              <a:t>(Детская истерика)</a:t>
            </a:r>
          </a:p>
        </p:txBody>
      </p:sp>
      <p:pic>
        <p:nvPicPr>
          <p:cNvPr id="19" name="Рисунок 18" descr="C:\Documents and Settings\Огонек\Мои документы\Мои рисунки\Рисунок2.jpg"/>
          <p:cNvPicPr/>
          <p:nvPr/>
        </p:nvPicPr>
        <p:blipFill>
          <a:blip r:embed="rId2" cstate="print"/>
          <a:stretch>
            <a:fillRect/>
          </a:stretch>
        </p:blipFill>
        <p:spPr bwMode="auto">
          <a:xfrm>
            <a:off x="0" y="1"/>
            <a:ext cx="1538790" cy="1115616"/>
          </a:xfrm>
          <a:prstGeom prst="rect">
            <a:avLst/>
          </a:prstGeom>
          <a:ln>
            <a:noFill/>
          </a:ln>
          <a:effectLst>
            <a:softEdge rad="112500"/>
          </a:effectLst>
        </p:spPr>
      </p:pic>
      <p:pic>
        <p:nvPicPr>
          <p:cNvPr id="20" name="Рисунок 19" descr="с мамой.jpg"/>
          <p:cNvPicPr>
            <a:picLocks noChangeAspect="1"/>
          </p:cNvPicPr>
          <p:nvPr/>
        </p:nvPicPr>
        <p:blipFill>
          <a:blip r:embed="rId3" cstate="print"/>
          <a:stretch>
            <a:fillRect/>
          </a:stretch>
        </p:blipFill>
        <p:spPr>
          <a:xfrm>
            <a:off x="476672" y="6300193"/>
            <a:ext cx="1659626" cy="2451100"/>
          </a:xfrm>
          <a:prstGeom prst="rect">
            <a:avLst/>
          </a:prstGeom>
        </p:spPr>
      </p:pic>
      <p:grpSp>
        <p:nvGrpSpPr>
          <p:cNvPr id="21" name="Группа 20"/>
          <p:cNvGrpSpPr/>
          <p:nvPr/>
        </p:nvGrpSpPr>
        <p:grpSpPr>
          <a:xfrm>
            <a:off x="267892" y="8808000"/>
            <a:ext cx="456893" cy="336000"/>
            <a:chOff x="4357686" y="6143644"/>
            <a:chExt cx="609190" cy="252000"/>
          </a:xfrm>
        </p:grpSpPr>
        <p:sp>
          <p:nvSpPr>
            <p:cNvPr id="22" name="Управляющая кнопка: далее 21">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Управляющая кнопка: домой 22">
              <a:hlinkClick r:id="rId4"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16832" y="0"/>
            <a:ext cx="5101928" cy="1524011"/>
          </a:xfrm>
        </p:spPr>
        <p:txBody>
          <a:bodyPr>
            <a:noAutofit/>
          </a:bodyPr>
          <a:lstStyle/>
          <a:p>
            <a:pPr>
              <a:spcBef>
                <a:spcPts val="0"/>
              </a:spcBef>
            </a:pPr>
            <a:r>
              <a:rPr lang="ru-RU" sz="2000" b="1" dirty="0" smtClean="0">
                <a:solidFill>
                  <a:srgbClr val="C00000"/>
                </a:solidFill>
                <a:latin typeface="Monotype Corsiva" pitchFamily="66" charset="0"/>
              </a:rPr>
              <a:t>Газета Муниципального бюджетного дошкольного </a:t>
            </a:r>
            <a:r>
              <a:rPr lang="en-US" sz="2000" b="1" dirty="0" smtClean="0">
                <a:solidFill>
                  <a:srgbClr val="C00000"/>
                </a:solidFill>
                <a:latin typeface="Monotype Corsiva" pitchFamily="66" charset="0"/>
              </a:rPr>
              <a:t/>
            </a:r>
            <a:br>
              <a:rPr lang="en-US" sz="2000" b="1" dirty="0" smtClean="0">
                <a:solidFill>
                  <a:srgbClr val="C00000"/>
                </a:solidFill>
                <a:latin typeface="Monotype Corsiva" pitchFamily="66" charset="0"/>
              </a:rPr>
            </a:br>
            <a:r>
              <a:rPr lang="ru-RU" sz="2000" b="1" dirty="0" smtClean="0">
                <a:solidFill>
                  <a:srgbClr val="C00000"/>
                </a:solidFill>
                <a:latin typeface="Monotype Corsiva" pitchFamily="66" charset="0"/>
              </a:rPr>
              <a:t>образовательного учреждения города Костромы</a:t>
            </a:r>
            <a:r>
              <a:rPr lang="en-US" sz="2000" b="1" dirty="0" smtClean="0">
                <a:solidFill>
                  <a:srgbClr val="C00000"/>
                </a:solidFill>
                <a:latin typeface="Monotype Corsiva" pitchFamily="66" charset="0"/>
              </a:rPr>
              <a:t/>
            </a:r>
            <a:br>
              <a:rPr lang="en-US" sz="2000" b="1" dirty="0" smtClean="0">
                <a:solidFill>
                  <a:srgbClr val="C00000"/>
                </a:solidFill>
                <a:latin typeface="Monotype Corsiva" pitchFamily="66" charset="0"/>
              </a:rPr>
            </a:br>
            <a:r>
              <a:rPr lang="ru-RU" sz="2000" b="1" dirty="0" smtClean="0">
                <a:solidFill>
                  <a:srgbClr val="C00000"/>
                </a:solidFill>
                <a:latin typeface="Monotype Corsiva" pitchFamily="66" charset="0"/>
              </a:rPr>
              <a:t>«Центр Развития ребёнка  - Детский сад №13»</a:t>
            </a:r>
            <a:endParaRPr lang="ru-RU" sz="2000" b="1" dirty="0">
              <a:solidFill>
                <a:srgbClr val="C00000"/>
              </a:solidFill>
              <a:latin typeface="Monotype Corsiva" pitchFamily="66" charset="0"/>
            </a:endParaRPr>
          </a:p>
        </p:txBody>
      </p:sp>
      <p:sp>
        <p:nvSpPr>
          <p:cNvPr id="22529" name="Rectangle 1"/>
          <p:cNvSpPr>
            <a:spLocks noChangeArrowheads="1"/>
          </p:cNvSpPr>
          <p:nvPr/>
        </p:nvSpPr>
        <p:spPr bwMode="auto">
          <a:xfrm>
            <a:off x="332656" y="1588314"/>
            <a:ext cx="65253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0070C0"/>
                </a:solidFill>
                <a:latin typeface="Monotype Corsiva" pitchFamily="66" charset="0"/>
              </a:rPr>
              <a:t>Новости!</a:t>
            </a:r>
          </a:p>
          <a:p>
            <a:pPr marL="0" marR="0" lvl="0" algn="ctr" defTabSz="914400" rtl="0" eaLnBrk="0" fontAlgn="base" latinLnBrk="0" hangingPunct="0">
              <a:lnSpc>
                <a:spcPct val="100000"/>
              </a:lnSpc>
              <a:spcBef>
                <a:spcPct val="0"/>
              </a:spcBef>
              <a:spcAft>
                <a:spcPct val="0"/>
              </a:spcAft>
              <a:buClrTx/>
              <a:buSzTx/>
              <a:buFontTx/>
              <a:buNone/>
              <a:tabLst/>
            </a:pPr>
            <a:r>
              <a:rPr lang="ru-RU" sz="2400" b="1" dirty="0" smtClean="0">
                <a:solidFill>
                  <a:srgbClr val="0070C0"/>
                </a:solidFill>
                <a:latin typeface="Monotype Corsiva" pitchFamily="66" charset="0"/>
              </a:rPr>
              <a:t>Вышел первый выпуск газеты нашего детского сада «Светлячок».</a:t>
            </a:r>
          </a:p>
          <a:p>
            <a:pPr marL="0" marR="0" lvl="0" algn="ctr" defTabSz="914400" rtl="0" eaLnBrk="0" fontAlgn="base" latinLnBrk="0" hangingPunct="0">
              <a:lnSpc>
                <a:spcPct val="100000"/>
              </a:lnSpc>
              <a:spcBef>
                <a:spcPct val="0"/>
              </a:spcBef>
              <a:spcAft>
                <a:spcPct val="0"/>
              </a:spcAft>
              <a:buClrTx/>
              <a:buSzTx/>
              <a:buFontTx/>
              <a:buNone/>
              <a:tabLst/>
            </a:pPr>
            <a:r>
              <a:rPr lang="ru-RU" sz="2400" b="1" dirty="0" smtClean="0">
                <a:solidFill>
                  <a:srgbClr val="0070C0"/>
                </a:solidFill>
                <a:latin typeface="Monotype Corsiva" pitchFamily="66" charset="0"/>
              </a:rPr>
              <a:t>Уважаемы родители, вашему вниманию предлагаем познавательный  материал, посвященный Дню матери,  а также консультации по интересующим Вас вопросам.</a:t>
            </a:r>
          </a:p>
        </p:txBody>
      </p:sp>
      <p:pic>
        <p:nvPicPr>
          <p:cNvPr id="8" name="Рисунок 7" descr="C:\Documents and Settings\Огонек\Мои документы\Мои рисунки\Рисунок2.jpg"/>
          <p:cNvPicPr/>
          <p:nvPr/>
        </p:nvPicPr>
        <p:blipFill>
          <a:blip r:embed="rId3" cstate="print"/>
          <a:stretch>
            <a:fillRect/>
          </a:stretch>
        </p:blipFill>
        <p:spPr bwMode="auto">
          <a:xfrm>
            <a:off x="75600" y="1"/>
            <a:ext cx="2201272" cy="1043608"/>
          </a:xfrm>
          <a:prstGeom prst="rect">
            <a:avLst/>
          </a:prstGeom>
          <a:ln>
            <a:noFill/>
          </a:ln>
          <a:effectLst>
            <a:softEdge rad="112500"/>
          </a:effectLst>
        </p:spPr>
      </p:pic>
      <p:sp>
        <p:nvSpPr>
          <p:cNvPr id="11" name="Rectangle 3"/>
          <p:cNvSpPr>
            <a:spLocks noChangeArrowheads="1"/>
          </p:cNvSpPr>
          <p:nvPr/>
        </p:nvSpPr>
        <p:spPr bwMode="auto">
          <a:xfrm>
            <a:off x="5013176" y="8436114"/>
            <a:ext cx="155375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lang="ru-RU" sz="2000" b="1" u="sng" dirty="0" smtClean="0">
              <a:solidFill>
                <a:srgbClr val="C00000"/>
              </a:solidFill>
              <a:latin typeface="Monotype Corsiva" pitchFamily="66"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ru-RU" sz="2000" b="1" u="sng" dirty="0" smtClean="0">
                <a:solidFill>
                  <a:srgbClr val="C00000"/>
                </a:solidFill>
                <a:latin typeface="Monotype Corsiva" pitchFamily="66" charset="0"/>
                <a:ea typeface="Calibri" pitchFamily="34" charset="0"/>
                <a:cs typeface="Times New Roman" pitchFamily="18" charset="0"/>
              </a:rPr>
              <a:t>Ноябрь</a:t>
            </a:r>
            <a:r>
              <a:rPr kumimoji="0" lang="ru-RU" sz="2000" b="1" i="0" u="sng"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r>
              <a:rPr kumimoji="0" lang="ru-RU" sz="2000" b="1" i="0" u="sng" strike="noStrike" cap="none" normalizeH="0" dirty="0" smtClean="0">
                <a:ln>
                  <a:noFill/>
                </a:ln>
                <a:solidFill>
                  <a:srgbClr val="C00000"/>
                </a:solidFill>
                <a:effectLst/>
                <a:latin typeface="Monotype Corsiva" pitchFamily="66" charset="0"/>
                <a:ea typeface="Calibri" pitchFamily="34" charset="0"/>
                <a:cs typeface="Times New Roman" pitchFamily="18" charset="0"/>
              </a:rPr>
              <a:t>  </a:t>
            </a:r>
            <a:endParaRPr kumimoji="0" lang="ru-RU" sz="2000" b="0" i="0" u="sng" strike="noStrike" cap="none" normalizeH="0" baseline="0" dirty="0" smtClean="0">
              <a:ln>
                <a:noFill/>
              </a:ln>
              <a:solidFill>
                <a:schemeClr val="tx1"/>
              </a:solidFill>
              <a:effectLst/>
              <a:latin typeface="Monotype Corsiva" pitchFamily="66" charset="0"/>
              <a:cs typeface="Arial" pitchFamily="34" charset="0"/>
            </a:endParaRPr>
          </a:p>
        </p:txBody>
      </p:sp>
      <p:pic>
        <p:nvPicPr>
          <p:cNvPr id="7" name="Рисунок 6" descr="анимашка.gif"/>
          <p:cNvPicPr>
            <a:picLocks noChangeAspect="1"/>
          </p:cNvPicPr>
          <p:nvPr/>
        </p:nvPicPr>
        <p:blipFill>
          <a:blip r:embed="rId4" cstate="print"/>
          <a:stretch>
            <a:fillRect/>
          </a:stretch>
        </p:blipFill>
        <p:spPr>
          <a:xfrm>
            <a:off x="1916832" y="4427984"/>
            <a:ext cx="3807042" cy="3542958"/>
          </a:xfrm>
          <a:prstGeom prst="rect">
            <a:avLst/>
          </a:prstGeom>
          <a:solidFill>
            <a:srgbClr val="FFFFFF">
              <a:shade val="85000"/>
            </a:srgbClr>
          </a:solidFill>
          <a:ln w="8890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607331" y="285721"/>
            <a:ext cx="3107553"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Вопрос-ответ</a:t>
            </a:r>
          </a:p>
          <a:p>
            <a:pPr algn="ctr"/>
            <a:r>
              <a:rPr lang="ru-RU" sz="2400" b="1" i="1" dirty="0" smtClean="0">
                <a:solidFill>
                  <a:srgbClr val="C00000"/>
                </a:solidFill>
                <a:latin typeface="Monotype Corsiva" pitchFamily="66" charset="0"/>
                <a:cs typeface="Times New Roman" pitchFamily="18" charset="0"/>
              </a:rPr>
              <a:t>(родители </a:t>
            </a:r>
            <a:r>
              <a:rPr lang="ru-RU" sz="2400" b="1" i="1" dirty="0" err="1" smtClean="0">
                <a:solidFill>
                  <a:srgbClr val="C00000"/>
                </a:solidFill>
                <a:latin typeface="Monotype Corsiva" pitchFamily="66" charset="0"/>
                <a:cs typeface="Times New Roman" pitchFamily="18" charset="0"/>
              </a:rPr>
              <a:t>нтересуются</a:t>
            </a:r>
            <a:r>
              <a:rPr lang="ru-RU" sz="2400" b="1" i="1" dirty="0" smtClean="0">
                <a:solidFill>
                  <a:srgbClr val="C00000"/>
                </a:solidFill>
                <a:latin typeface="Monotype Corsiva" pitchFamily="66" charset="0"/>
                <a:cs typeface="Times New Roman" pitchFamily="18" charset="0"/>
              </a:rPr>
              <a:t>)</a:t>
            </a:r>
            <a:r>
              <a:rPr lang="ru-RU" sz="1400" dirty="0" smtClean="0">
                <a:latin typeface="Times New Roman" pitchFamily="18" charset="0"/>
                <a:cs typeface="Times New Roman" pitchFamily="18" charset="0"/>
              </a:rPr>
              <a:t>   </a:t>
            </a:r>
          </a:p>
        </p:txBody>
      </p:sp>
      <p:sp>
        <p:nvSpPr>
          <p:cNvPr id="3073" name="Rectangle 1"/>
          <p:cNvSpPr>
            <a:spLocks noChangeArrowheads="1"/>
          </p:cNvSpPr>
          <p:nvPr/>
        </p:nvSpPr>
        <p:spPr bwMode="auto">
          <a:xfrm>
            <a:off x="107133" y="2145033"/>
            <a:ext cx="659015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400" b="1" i="1" dirty="0" smtClean="0">
                <a:solidFill>
                  <a:srgbClr val="C00000"/>
                </a:solidFill>
                <a:latin typeface="Monotype Corsiva" pitchFamily="66" charset="0"/>
                <a:cs typeface="Times New Roman" pitchFamily="18" charset="0"/>
              </a:rPr>
              <a:t>Как нужно правильно общаться с детьми?</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Если вы хотите стать другом своему ребенку, добиться его уважения и взаимопонимания…</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1.Дорожите любовью своего ребенка.</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2.Не унижайте своего ребенка. Унижая его самого, вы формируете у него умение и навыки унижения, который он сможет использовать по отношению к другим людям. Не исключено, что ими будете вы.</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3.Не угрожайте своему ребенку. Угрозы  взрослого порождают ложь ребенка, приводят к боязни и ненависти.</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4.Не налагайте запретов. В природе ребенка – дух бунтарства. То, что категорически запрещено, очень хочется попробовать,  не забывайте об этом.  </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5.Не опекайте своего ребенка там, где можно обойтись без опеки; дайте возможность маленькому человеку самостоятельно стать большим.</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6.Не идите на поводу у своего ребенка, умейте соблюдать меру своей любви и меру своей родительской ответственности.</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7.Развивайте в себе чувство юмора. Учитесь смеяться над своими слабостями, разрешайте своему ребенку смеяться вместе с вами. УЧИТЕ СВОЕГО РЕБЕНКА СМЕЯТЬСЯ НАД СОБОЙ! Это лучше, чем, если над ним будут смеяться другие люди.</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8.Не читайте своему ребенку бесконечные нотации, он их просто не слышит!</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9.Будьте всегда последовательны в своих требованиях. Хорошо ориентируйтесь в своих «да» и «нет».</a:t>
            </a:r>
          </a:p>
          <a:p>
            <a:pPr marL="0" marR="0" lvl="0" indent="0" algn="just" defTabSz="914400" rtl="0" eaLnBrk="0" fontAlgn="base" latinLnBrk="0" hangingPunct="0">
              <a:spcBef>
                <a:spcPct val="0"/>
              </a:spcBef>
              <a:spcAft>
                <a:spcPct val="0"/>
              </a:spcAft>
              <a:buClrTx/>
              <a:buSzTx/>
              <a:buFontTx/>
              <a:buNone/>
              <a:tabLst/>
            </a:pPr>
            <a:r>
              <a:rPr lang="ru-RU" sz="1600" b="1" dirty="0" smtClean="0">
                <a:solidFill>
                  <a:schemeClr val="accent1">
                    <a:lumMod val="50000"/>
                  </a:schemeClr>
                </a:solidFill>
                <a:latin typeface="Monotype Corsiva" pitchFamily="66" charset="0"/>
                <a:cs typeface="Times New Roman" pitchFamily="18" charset="0"/>
              </a:rPr>
              <a:t>10.Не лишайте своего ребенка права быть ребенком: Дайте ему возможность побыть озорником и непоседой, бунтарем и шалуном. </a:t>
            </a:r>
          </a:p>
          <a:p>
            <a:pPr algn="ctr" fontAlgn="base">
              <a:spcBef>
                <a:spcPct val="0"/>
              </a:spcBef>
              <a:spcAft>
                <a:spcPct val="0"/>
              </a:spcAft>
            </a:pPr>
            <a:r>
              <a:rPr lang="ru-RU" b="1" i="1" dirty="0" smtClean="0">
                <a:solidFill>
                  <a:srgbClr val="C00000"/>
                </a:solidFill>
                <a:latin typeface="Monotype Corsiva" pitchFamily="66" charset="0"/>
                <a:cs typeface="Times New Roman" pitchFamily="18" charset="0"/>
              </a:rPr>
              <a:t>Помните, что самое большое родительское счастье – видеть состоявшихся, умных и благодарных детей! </a:t>
            </a:r>
          </a:p>
        </p:txBody>
      </p:sp>
      <p:sp>
        <p:nvSpPr>
          <p:cNvPr id="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15" name="Рисунок 14" descr="C:\Documents and Settings\Огонек\Мои документы\Мои рисунки\Рисунок2.jpg"/>
          <p:cNvPicPr/>
          <p:nvPr/>
        </p:nvPicPr>
        <p:blipFill>
          <a:blip r:embed="rId2" cstate="print"/>
          <a:stretch>
            <a:fillRect/>
          </a:stretch>
        </p:blipFill>
        <p:spPr bwMode="auto">
          <a:xfrm>
            <a:off x="0" y="0"/>
            <a:ext cx="1538790" cy="1595669"/>
          </a:xfrm>
          <a:prstGeom prst="rect">
            <a:avLst/>
          </a:prstGeom>
          <a:ln>
            <a:noFill/>
          </a:ln>
          <a:effectLst>
            <a:softEdge rad="112500"/>
          </a:effectLst>
        </p:spPr>
      </p:pic>
      <p:sp>
        <p:nvSpPr>
          <p:cNvPr id="18" name="Управляющая кнопка: домой 17">
            <a:hlinkClick r:id="rId3"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4" name="TextBox 13"/>
          <p:cNvSpPr txBox="1"/>
          <p:nvPr/>
        </p:nvSpPr>
        <p:spPr>
          <a:xfrm>
            <a:off x="0" y="934402"/>
            <a:ext cx="6858000" cy="3108543"/>
          </a:xfrm>
          <a:prstGeom prst="rect">
            <a:avLst/>
          </a:prstGeom>
          <a:noFill/>
        </p:spPr>
        <p:txBody>
          <a:bodyPr wrap="square" rtlCol="0">
            <a:spAutoFit/>
          </a:bodyPr>
          <a:lstStyle/>
          <a:p>
            <a:pPr algn="ctr"/>
            <a:r>
              <a:rPr lang="ru-RU" sz="2400" b="1" i="1" u="sng" dirty="0" smtClean="0">
                <a:solidFill>
                  <a:srgbClr val="C00000"/>
                </a:solidFill>
                <a:latin typeface="Monotype Corsiva" pitchFamily="66" charset="0"/>
              </a:rPr>
              <a:t>Зимующие птицы</a:t>
            </a:r>
          </a:p>
          <a:p>
            <a:r>
              <a:rPr lang="en-US" b="1" dirty="0" smtClean="0">
                <a:solidFill>
                  <a:srgbClr val="C00000"/>
                </a:solidFill>
                <a:latin typeface="Monotype Corsiva" pitchFamily="66" charset="0"/>
                <a:cs typeface="Times New Roman" pitchFamily="18" charset="0"/>
              </a:rPr>
              <a:t>   </a:t>
            </a:r>
            <a:r>
              <a:rPr lang="ru-RU" b="1" dirty="0" smtClean="0">
                <a:solidFill>
                  <a:srgbClr val="C00000"/>
                </a:solidFill>
                <a:latin typeface="Monotype Corsiva" pitchFamily="66" charset="0"/>
                <a:cs typeface="Times New Roman" pitchFamily="18" charset="0"/>
              </a:rPr>
              <a:t>Уважаемы родители, предлагаем вам,  начать увлекательное путешествие в мир птиц.  Этот мир настолько интересный,  разнообразный и большой, что наш разговор будет с продолжением. В этой статье Вы познакомитесь с первой частью наших бесед о зимующих птицах. А в следующих статьях найдете сказки, стихи, игры и рассказы о каждой зимующей птичке.</a:t>
            </a:r>
            <a:endParaRPr lang="en-US" b="1" dirty="0" smtClean="0">
              <a:solidFill>
                <a:srgbClr val="C00000"/>
              </a:solidFill>
              <a:latin typeface="Monotype Corsiva" pitchFamily="66" charset="0"/>
              <a:cs typeface="Times New Roman" pitchFamily="18" charset="0"/>
            </a:endParaRPr>
          </a:p>
          <a:p>
            <a:pPr algn="ctr"/>
            <a:endParaRPr lang="en-US" sz="1600" dirty="0" smtClean="0">
              <a:solidFill>
                <a:srgbClr val="0070C0"/>
              </a:solidFill>
              <a:latin typeface="Monotype Corsiva" pitchFamily="66" charset="0"/>
              <a:cs typeface="Times New Roman" pitchFamily="18" charset="0"/>
            </a:endParaRPr>
          </a:p>
          <a:p>
            <a:pPr algn="ctr"/>
            <a:r>
              <a:rPr lang="ru-RU" sz="1600" b="1" dirty="0" smtClean="0">
                <a:solidFill>
                  <a:schemeClr val="accent1">
                    <a:lumMod val="50000"/>
                  </a:schemeClr>
                </a:solidFill>
                <a:latin typeface="Monotype Corsiva" pitchFamily="66" charset="0"/>
                <a:cs typeface="Times New Roman" pitchFamily="18" charset="0"/>
              </a:rPr>
              <a:t>Посмотри внимательно на рисунок ниже, как называются эти зимующие птицы всем хорошо известно, а вот как рассказать малышам о пернатых друзьях может вызвать затруднение</a:t>
            </a:r>
            <a:r>
              <a:rPr lang="ru-RU" sz="1600" dirty="0" smtClean="0">
                <a:solidFill>
                  <a:srgbClr val="0070C0"/>
                </a:solidFill>
                <a:latin typeface="Monotype Corsiva" pitchFamily="66" charset="0"/>
                <a:cs typeface="Times New Roman" pitchFamily="18" charset="0"/>
              </a:rPr>
              <a:t>. </a:t>
            </a:r>
          </a:p>
          <a:p>
            <a:endParaRPr lang="ru-RU" dirty="0"/>
          </a:p>
        </p:txBody>
      </p:sp>
      <p:pic>
        <p:nvPicPr>
          <p:cNvPr id="15" name="Рисунок 14" descr="наши группы - Каталог статей - mdouzernyshko.ucoz.ru"/>
          <p:cNvPicPr/>
          <p:nvPr/>
        </p:nvPicPr>
        <p:blipFill>
          <a:blip r:embed="rId2" cstate="print"/>
          <a:srcRect t="18519"/>
          <a:stretch>
            <a:fillRect/>
          </a:stretch>
        </p:blipFill>
        <p:spPr bwMode="auto">
          <a:xfrm>
            <a:off x="908720" y="3779912"/>
            <a:ext cx="5346594" cy="4128459"/>
          </a:xfrm>
          <a:prstGeom prst="rect">
            <a:avLst/>
          </a:prstGeom>
          <a:noFill/>
          <a:ln w="38100">
            <a:solidFill>
              <a:srgbClr val="C00000"/>
            </a:solidFill>
            <a:miter lim="800000"/>
            <a:headEnd/>
            <a:tailEnd/>
          </a:ln>
        </p:spPr>
      </p:pic>
      <p:sp>
        <p:nvSpPr>
          <p:cNvPr id="18" name="Прямоугольник 17"/>
          <p:cNvSpPr/>
          <p:nvPr/>
        </p:nvSpPr>
        <p:spPr>
          <a:xfrm>
            <a:off x="0" y="8324800"/>
            <a:ext cx="6858000" cy="400110"/>
          </a:xfrm>
          <a:prstGeom prst="rect">
            <a:avLst/>
          </a:prstGeom>
        </p:spPr>
        <p:txBody>
          <a:bodyPr wrap="square">
            <a:spAutoFit/>
          </a:bodyPr>
          <a:lstStyle/>
          <a:p>
            <a:pPr algn="ctr"/>
            <a:r>
              <a:rPr lang="ru-RU" sz="2000" b="1" dirty="0" smtClean="0">
                <a:solidFill>
                  <a:schemeClr val="accent1">
                    <a:lumMod val="50000"/>
                  </a:schemeClr>
                </a:solidFill>
                <a:latin typeface="Monotype Corsiva" pitchFamily="66" charset="0"/>
                <a:cs typeface="Times New Roman" pitchFamily="18" charset="0"/>
              </a:rPr>
              <a:t>Предлагаем выстроить беседу с ребенком – дошкольником так. </a:t>
            </a:r>
          </a:p>
        </p:txBody>
      </p:sp>
      <p:pic>
        <p:nvPicPr>
          <p:cNvPr id="19" name="Рисунок 18" descr="голубь.gif"/>
          <p:cNvPicPr>
            <a:picLocks noChangeAspect="1"/>
          </p:cNvPicPr>
          <p:nvPr/>
        </p:nvPicPr>
        <p:blipFill>
          <a:blip r:embed="rId3" cstate="print"/>
          <a:stretch>
            <a:fillRect/>
          </a:stretch>
        </p:blipFill>
        <p:spPr>
          <a:xfrm>
            <a:off x="1393017" y="190470"/>
            <a:ext cx="1178727" cy="1241189"/>
          </a:xfrm>
          <a:prstGeom prst="rect">
            <a:avLst/>
          </a:prstGeom>
        </p:spPr>
      </p:pic>
      <p:pic>
        <p:nvPicPr>
          <p:cNvPr id="20" name="Рисунок 19" descr="голубь.gif"/>
          <p:cNvPicPr>
            <a:picLocks noChangeAspect="1"/>
          </p:cNvPicPr>
          <p:nvPr/>
        </p:nvPicPr>
        <p:blipFill>
          <a:blip r:embed="rId3" cstate="print"/>
          <a:stretch>
            <a:fillRect/>
          </a:stretch>
        </p:blipFill>
        <p:spPr>
          <a:xfrm>
            <a:off x="4232678" y="285720"/>
            <a:ext cx="1178727" cy="1241189"/>
          </a:xfrm>
          <a:prstGeom prst="rect">
            <a:avLst/>
          </a:prstGeom>
        </p:spPr>
      </p:pic>
      <p:pic>
        <p:nvPicPr>
          <p:cNvPr id="21" name="Рисунок 20" descr="C:\Documents and Settings\Огонек\Мои документы\Мои рисунки\Рисунок2.jpg"/>
          <p:cNvPicPr/>
          <p:nvPr/>
        </p:nvPicPr>
        <p:blipFill>
          <a:blip r:embed="rId4" cstate="print"/>
          <a:stretch>
            <a:fillRect/>
          </a:stretch>
        </p:blipFill>
        <p:spPr bwMode="auto">
          <a:xfrm>
            <a:off x="0" y="0"/>
            <a:ext cx="1538790" cy="1595669"/>
          </a:xfrm>
          <a:prstGeom prst="rect">
            <a:avLst/>
          </a:prstGeom>
          <a:ln>
            <a:noFill/>
          </a:ln>
          <a:effectLst>
            <a:softEdge rad="112500"/>
          </a:effectLst>
        </p:spPr>
      </p:pic>
      <p:grpSp>
        <p:nvGrpSpPr>
          <p:cNvPr id="22" name="Группа 21"/>
          <p:cNvGrpSpPr/>
          <p:nvPr/>
        </p:nvGrpSpPr>
        <p:grpSpPr>
          <a:xfrm>
            <a:off x="267892" y="8808000"/>
            <a:ext cx="456893" cy="336000"/>
            <a:chOff x="4357686" y="6143644"/>
            <a:chExt cx="609190" cy="252000"/>
          </a:xfrm>
        </p:grpSpPr>
        <p:sp>
          <p:nvSpPr>
            <p:cNvPr id="23" name="Управляющая кнопка: далее 22">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правляющая кнопка: домой 23">
              <a:hlinkClick r:id="rId5"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025" name="Rectangle 1"/>
          <p:cNvSpPr>
            <a:spLocks noChangeArrowheads="1"/>
          </p:cNvSpPr>
          <p:nvPr/>
        </p:nvSpPr>
        <p:spPr bwMode="auto">
          <a:xfrm>
            <a:off x="0" y="1514893"/>
            <a:ext cx="6858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lang="ru-RU" sz="1600" b="1" dirty="0" smtClean="0">
                <a:solidFill>
                  <a:srgbClr val="C00000"/>
                </a:solidFill>
                <a:latin typeface="Monotype Corsiva" pitchFamily="66" charset="0"/>
                <a:cs typeface="Times New Roman" pitchFamily="18" charset="0"/>
              </a:rPr>
              <a:t>Задайте детям следующие вопросы</a:t>
            </a:r>
            <a:endParaRPr lang="en-US" sz="1600" b="1" dirty="0" smtClean="0">
              <a:solidFill>
                <a:srgbClr val="C00000"/>
              </a:solidFill>
              <a:latin typeface="Monotype Corsiva" pitchFamily="66"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r>
              <a:rPr lang="ru-RU" sz="1600" dirty="0" smtClean="0">
                <a:solidFill>
                  <a:srgbClr val="002060"/>
                </a:solidFill>
                <a:latin typeface="Monotype Corsiva" pitchFamily="66" charset="0"/>
                <a:cs typeface="Times New Roman" pitchFamily="18" charset="0"/>
              </a:rPr>
              <a:t>- Кто к нам прилетел? Ты знаешь этих птиц? Назови их. Почему они называются зимующими?</a:t>
            </a:r>
          </a:p>
          <a:p>
            <a:pPr marL="0" marR="0" lvl="0" indent="269875" algn="just" defTabSz="914400" rtl="0" eaLnBrk="0" fontAlgn="base" latinLnBrk="0" hangingPunct="0">
              <a:lnSpc>
                <a:spcPct val="100000"/>
              </a:lnSpc>
              <a:spcBef>
                <a:spcPct val="0"/>
              </a:spcBef>
              <a:spcAft>
                <a:spcPct val="0"/>
              </a:spcAft>
              <a:buClrTx/>
              <a:buSzTx/>
              <a:buFontTx/>
              <a:buNone/>
              <a:tabLst/>
            </a:pPr>
            <a:r>
              <a:rPr lang="ru-RU" sz="1600" dirty="0" smtClean="0">
                <a:solidFill>
                  <a:srgbClr val="002060"/>
                </a:solidFill>
                <a:latin typeface="Monotype Corsiva" pitchFamily="66" charset="0"/>
                <a:cs typeface="Times New Roman" pitchFamily="18" charset="0"/>
              </a:rPr>
              <a:t>- Чем эти птички друг от друга отличаются (рассмотрите внимательно окраску птичек и назовите, чем отличается окраска головы, хвоста, крылышек, туловища)? А чем похожи? (Они все с нами зимуют; у них есть голова, хвост, туловище, клюв, крылья, лапки; они могут летать; они выводят птенцов). </a:t>
            </a:r>
          </a:p>
          <a:p>
            <a:pPr marL="0" marR="0" lvl="0" indent="269875" algn="just" defTabSz="914400" rtl="0" eaLnBrk="0" fontAlgn="base" latinLnBrk="0" hangingPunct="0">
              <a:lnSpc>
                <a:spcPct val="100000"/>
              </a:lnSpc>
              <a:spcBef>
                <a:spcPct val="0"/>
              </a:spcBef>
              <a:spcAft>
                <a:spcPct val="0"/>
              </a:spcAft>
              <a:buClrTx/>
              <a:buSzTx/>
              <a:buFontTx/>
              <a:buNone/>
              <a:tabLst/>
            </a:pPr>
            <a:r>
              <a:rPr lang="ru-RU" sz="1600" dirty="0" smtClean="0">
                <a:solidFill>
                  <a:srgbClr val="002060"/>
                </a:solidFill>
                <a:latin typeface="Monotype Corsiva" pitchFamily="66" charset="0"/>
                <a:cs typeface="Times New Roman" pitchFamily="18" charset="0"/>
              </a:rPr>
              <a:t>- Спросите ребенка, кто еще зимует с нами (к зимующим птицам относятся воробьи, вороны, сороки, поползни, синички, снегири, щеглы, голуби, свиристели – пусть малыш вспомнит, каких еще птичек он видел зимой рядом с домом, в парке, на участке детского сада).</a:t>
            </a:r>
          </a:p>
          <a:p>
            <a:pPr marL="0" marR="0" lvl="0" indent="269875" algn="just" defTabSz="914400" rtl="0" eaLnBrk="0" fontAlgn="base" latinLnBrk="0" hangingPunct="0">
              <a:lnSpc>
                <a:spcPct val="100000"/>
              </a:lnSpc>
              <a:spcBef>
                <a:spcPct val="0"/>
              </a:spcBef>
              <a:spcAft>
                <a:spcPct val="0"/>
              </a:spcAft>
              <a:buClrTx/>
              <a:buSzTx/>
              <a:buFontTx/>
              <a:buNone/>
              <a:tabLst/>
            </a:pPr>
            <a:r>
              <a:rPr lang="ru-RU" sz="1600" dirty="0" smtClean="0">
                <a:solidFill>
                  <a:srgbClr val="002060"/>
                </a:solidFill>
                <a:latin typeface="Monotype Corsiva" pitchFamily="66" charset="0"/>
                <a:cs typeface="Times New Roman" pitchFamily="18" charset="0"/>
              </a:rPr>
              <a:t>- Спросите малыша, каких птиц он видит во дворе и зимой, и летом (например, воробьи, синицы, поползни, голуби, вороны, сороки). Это птицы зимующие. А есть птицы — гости, их еще называют «кочующими». Кочующие птицы прилетают к нам зимой с далекого холодного севера. Наши зимние гости – это чечетки, свиристели, клесты, снегири. В их родных краях зимой такой мороз и стужа, что им кажется, что у нас тепло! Да и корм у нас есть! Свиристели и снегири лакомятся рябинкой. Клесты – шишками, а чечетки – семенами.</a:t>
            </a:r>
          </a:p>
          <a:p>
            <a:pPr marL="0" marR="0" lvl="0" algn="just" defTabSz="914400" rtl="0" eaLnBrk="0" fontAlgn="base" latinLnBrk="0" hangingPunct="0">
              <a:lnSpc>
                <a:spcPct val="100000"/>
              </a:lnSpc>
              <a:spcAft>
                <a:spcPct val="0"/>
              </a:spcAft>
              <a:buClrTx/>
              <a:buSzTx/>
              <a:buFontTx/>
              <a:buNone/>
              <a:tabLst/>
            </a:pPr>
            <a:r>
              <a:rPr lang="ru-RU" sz="1600" dirty="0" smtClean="0">
                <a:solidFill>
                  <a:srgbClr val="002060"/>
                </a:solidFill>
                <a:latin typeface="Monotype Corsiva" pitchFamily="66" charset="0"/>
                <a:cs typeface="Times New Roman" pitchFamily="18" charset="0"/>
              </a:rPr>
              <a:t>Как же птицы переносят зимой морозы? Оказывается, они готовятся к зиме как и люди! Как люди готовятся к зиме? (Они переодеваются в зимнюю одежду, утепляют жилье). А кто еще переодевается зимой в теплые зимние шубки? (Звери – зайцы, лисы, волки) И птицы тоже к зиме меняют оперение на более теплое и густое и более длинное зимнее оперение. Между перышками у птиц – воздух. Он не подпускает холод и задерживает тепло</a:t>
            </a:r>
            <a:r>
              <a:rPr lang="ru-RU" sz="1600" dirty="0" smtClean="0">
                <a:solidFill>
                  <a:schemeClr val="accent1">
                    <a:lumMod val="50000"/>
                  </a:schemeClr>
                </a:solidFill>
                <a:latin typeface="Monotype Corsiva" pitchFamily="66" charset="0"/>
                <a:cs typeface="Times New Roman" pitchFamily="18" charset="0"/>
              </a:rPr>
              <a:t>. </a:t>
            </a:r>
            <a:br>
              <a:rPr lang="ru-RU" sz="1600" dirty="0" smtClean="0">
                <a:solidFill>
                  <a:schemeClr val="accent1">
                    <a:lumMod val="50000"/>
                  </a:schemeClr>
                </a:solidFill>
                <a:latin typeface="Monotype Corsiva" pitchFamily="66" charset="0"/>
                <a:cs typeface="Times New Roman" pitchFamily="18" charset="0"/>
              </a:rPr>
            </a:br>
            <a:r>
              <a:rPr lang="ru-RU" sz="1600" dirty="0" smtClean="0">
                <a:solidFill>
                  <a:schemeClr val="accent1">
                    <a:lumMod val="50000"/>
                  </a:schemeClr>
                </a:solidFill>
                <a:latin typeface="Monotype Corsiva" pitchFamily="66" charset="0"/>
                <a:cs typeface="Times New Roman" pitchFamily="18" charset="0"/>
              </a:rPr>
              <a:t>        </a:t>
            </a:r>
            <a:r>
              <a:rPr lang="ru-RU" sz="1600" b="1" dirty="0" smtClean="0">
                <a:solidFill>
                  <a:schemeClr val="accent1">
                    <a:lumMod val="50000"/>
                  </a:schemeClr>
                </a:solidFill>
                <a:latin typeface="Monotype Corsiva" pitchFamily="66" charset="0"/>
                <a:cs typeface="Times New Roman" pitchFamily="18" charset="0"/>
              </a:rPr>
              <a:t>Зима – очень тяжелое время года для птиц. Холодно и голодно им. Из-за холода птицы теряют много тепла. Как же им согреться? Для того чтобы согреться птицам необходимо много есть, и еды им нужно зимой намного больше чем летом. Поэтому чаще подкармливайте птичек зимой.</a:t>
            </a:r>
          </a:p>
          <a:p>
            <a:pPr marL="0" marR="0" lvl="0" indent="269875" algn="ctr" defTabSz="914400" rtl="0" eaLnBrk="0" fontAlgn="base" latinLnBrk="0" hangingPunct="0">
              <a:lnSpc>
                <a:spcPct val="100000"/>
              </a:lnSpc>
              <a:spcBef>
                <a:spcPct val="0"/>
              </a:spcBef>
              <a:spcAft>
                <a:spcPct val="0"/>
              </a:spcAft>
              <a:buClrTx/>
              <a:buSzTx/>
              <a:buFontTx/>
              <a:buNone/>
              <a:tabLst/>
            </a:pPr>
            <a:r>
              <a:rPr lang="ru-RU" sz="1600" b="1" dirty="0" smtClean="0">
                <a:solidFill>
                  <a:srgbClr val="C00000"/>
                </a:solidFill>
                <a:latin typeface="Monotype Corsiva" pitchFamily="66" charset="0"/>
                <a:cs typeface="Times New Roman" pitchFamily="18" charset="0"/>
              </a:rPr>
              <a:t>На этом первая часть нашей беседы окончена. До новых встреч, дорогие читатели!</a:t>
            </a:r>
          </a:p>
        </p:txBody>
      </p:sp>
      <p:sp>
        <p:nvSpPr>
          <p:cNvPr id="19" name="Прямоугольник 18"/>
          <p:cNvSpPr/>
          <p:nvPr/>
        </p:nvSpPr>
        <p:spPr>
          <a:xfrm>
            <a:off x="2357430" y="571473"/>
            <a:ext cx="2464611" cy="461665"/>
          </a:xfrm>
          <a:prstGeom prst="rect">
            <a:avLst/>
          </a:prstGeom>
        </p:spPr>
        <p:txBody>
          <a:bodyPr wrap="square">
            <a:spAutoFit/>
          </a:bodyPr>
          <a:lstStyle/>
          <a:p>
            <a:pPr algn="ctr"/>
            <a:r>
              <a:rPr lang="ru-RU" sz="2400" b="1" i="1" u="sng" dirty="0" smtClean="0">
                <a:solidFill>
                  <a:srgbClr val="C00000"/>
                </a:solidFill>
                <a:latin typeface="Monotype Corsiva" pitchFamily="66" charset="0"/>
              </a:rPr>
              <a:t>Зимующие</a:t>
            </a:r>
            <a:r>
              <a:rPr lang="ru-RU" b="1" i="1" u="sng" dirty="0" smtClean="0">
                <a:solidFill>
                  <a:srgbClr val="C00000"/>
                </a:solidFill>
                <a:latin typeface="Monotype Corsiva" pitchFamily="66" charset="0"/>
              </a:rPr>
              <a:t> </a:t>
            </a:r>
            <a:r>
              <a:rPr lang="ru-RU" sz="2400" b="1" i="1" u="sng" dirty="0" smtClean="0">
                <a:solidFill>
                  <a:srgbClr val="C00000"/>
                </a:solidFill>
                <a:latin typeface="Monotype Corsiva" pitchFamily="66" charset="0"/>
              </a:rPr>
              <a:t>птицы</a:t>
            </a:r>
          </a:p>
        </p:txBody>
      </p:sp>
      <p:pic>
        <p:nvPicPr>
          <p:cNvPr id="20" name="Рисунок 19" descr="синичка.jpg"/>
          <p:cNvPicPr>
            <a:picLocks noChangeAspect="1"/>
          </p:cNvPicPr>
          <p:nvPr/>
        </p:nvPicPr>
        <p:blipFill>
          <a:blip r:embed="rId2" cstate="print"/>
          <a:stretch>
            <a:fillRect/>
          </a:stretch>
        </p:blipFill>
        <p:spPr>
          <a:xfrm>
            <a:off x="5518585" y="571472"/>
            <a:ext cx="1232282" cy="1617765"/>
          </a:xfrm>
          <a:prstGeom prst="rect">
            <a:avLst/>
          </a:prstGeom>
        </p:spPr>
      </p:pic>
      <p:pic>
        <p:nvPicPr>
          <p:cNvPr id="21" name="Рисунок 20" descr="голуби.jpg"/>
          <p:cNvPicPr>
            <a:picLocks noChangeAspect="1"/>
          </p:cNvPicPr>
          <p:nvPr/>
        </p:nvPicPr>
        <p:blipFill>
          <a:blip r:embed="rId3" cstate="print"/>
          <a:stretch>
            <a:fillRect/>
          </a:stretch>
        </p:blipFill>
        <p:spPr>
          <a:xfrm>
            <a:off x="1017968" y="-190533"/>
            <a:ext cx="1660922" cy="2821517"/>
          </a:xfrm>
          <a:prstGeom prst="rect">
            <a:avLst/>
          </a:prstGeom>
        </p:spPr>
      </p:pic>
      <p:pic>
        <p:nvPicPr>
          <p:cNvPr id="14" name="Рисунок 13" descr="C:\Documents and Settings\Огонек\Мои документы\Мои рисунки\Рисунок2.jpg"/>
          <p:cNvPicPr/>
          <p:nvPr/>
        </p:nvPicPr>
        <p:blipFill>
          <a:blip r:embed="rId4" cstate="print"/>
          <a:stretch>
            <a:fillRect/>
          </a:stretch>
        </p:blipFill>
        <p:spPr bwMode="auto">
          <a:xfrm>
            <a:off x="0" y="1"/>
            <a:ext cx="1538790" cy="1115616"/>
          </a:xfrm>
          <a:prstGeom prst="rect">
            <a:avLst/>
          </a:prstGeom>
          <a:ln>
            <a:noFill/>
          </a:ln>
          <a:effectLst>
            <a:softEdge rad="112500"/>
          </a:effectLst>
        </p:spPr>
      </p:pic>
      <p:sp>
        <p:nvSpPr>
          <p:cNvPr id="17" name="Управляющая кнопка: домой 16">
            <a:hlinkClick r:id="rId5"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70" y="539552"/>
            <a:ext cx="6048672" cy="1231107"/>
          </a:xfrm>
          <a:prstGeom prst="rect">
            <a:avLst/>
          </a:prstGeom>
          <a:noFill/>
        </p:spPr>
        <p:txBody>
          <a:bodyPr wrap="square" rtlCol="0">
            <a:spAutoFit/>
          </a:bodyPr>
          <a:lstStyle/>
          <a:p>
            <a:pPr algn="ctr"/>
            <a:r>
              <a:rPr lang="ru-RU" b="1" dirty="0" smtClean="0">
                <a:solidFill>
                  <a:srgbClr val="C00000"/>
                </a:solidFill>
                <a:latin typeface="Monotype Corsiva" pitchFamily="66" charset="0"/>
              </a:rPr>
              <a:t>Газета Муниципального бюджетного дошкольного образовательного учреждения </a:t>
            </a:r>
          </a:p>
          <a:p>
            <a:pPr algn="ctr"/>
            <a:r>
              <a:rPr lang="ru-RU" b="1" dirty="0" smtClean="0">
                <a:solidFill>
                  <a:srgbClr val="C00000"/>
                </a:solidFill>
                <a:latin typeface="Monotype Corsiva" pitchFamily="66" charset="0"/>
              </a:rPr>
              <a:t>города Костромы</a:t>
            </a:r>
            <a:r>
              <a:rPr lang="en-US" b="1" dirty="0" smtClean="0">
                <a:solidFill>
                  <a:srgbClr val="C00000"/>
                </a:solidFill>
                <a:latin typeface="Monotype Corsiva" pitchFamily="66" charset="0"/>
              </a:rPr>
              <a:t/>
            </a:r>
            <a:br>
              <a:rPr lang="en-US" b="1" dirty="0" smtClean="0">
                <a:solidFill>
                  <a:srgbClr val="C00000"/>
                </a:solidFill>
                <a:latin typeface="Monotype Corsiva" pitchFamily="66" charset="0"/>
              </a:rPr>
            </a:br>
            <a:r>
              <a:rPr lang="ru-RU" b="1" dirty="0" smtClean="0">
                <a:solidFill>
                  <a:srgbClr val="C00000"/>
                </a:solidFill>
                <a:latin typeface="Monotype Corsiva" pitchFamily="66" charset="0"/>
              </a:rPr>
              <a:t>«Центр Развития ребёнка  - Детский сад №13»</a:t>
            </a:r>
            <a:endParaRPr lang="ru-RU" dirty="0"/>
          </a:p>
        </p:txBody>
      </p:sp>
      <p:sp>
        <p:nvSpPr>
          <p:cNvPr id="3" name="TextBox 2"/>
          <p:cNvSpPr txBox="1"/>
          <p:nvPr/>
        </p:nvSpPr>
        <p:spPr>
          <a:xfrm>
            <a:off x="728700" y="2843808"/>
            <a:ext cx="5562618" cy="2246769"/>
          </a:xfrm>
          <a:prstGeom prst="rect">
            <a:avLst/>
          </a:prstGeom>
          <a:noFill/>
        </p:spPr>
        <p:txBody>
          <a:bodyPr wrap="square" rtlCol="0">
            <a:spAutoFit/>
          </a:bodyPr>
          <a:lstStyle/>
          <a:p>
            <a:r>
              <a:rPr lang="ru-RU" sz="2000" b="1" dirty="0" smtClean="0">
                <a:latin typeface="Monotype Corsiva" pitchFamily="66" charset="0"/>
              </a:rPr>
              <a:t>Редакционная Коллегия:</a:t>
            </a:r>
          </a:p>
          <a:p>
            <a:r>
              <a:rPr lang="ru-RU" sz="2000" dirty="0" smtClean="0">
                <a:latin typeface="Monotype Corsiva" pitchFamily="66" charset="0"/>
              </a:rPr>
              <a:t>Иванова Татьяна Антоновна – воспитатель второй младшей группы</a:t>
            </a:r>
          </a:p>
          <a:p>
            <a:r>
              <a:rPr lang="ru-RU" sz="2000" dirty="0" smtClean="0">
                <a:latin typeface="Monotype Corsiva" pitchFamily="66" charset="0"/>
              </a:rPr>
              <a:t>Томашова Александра Игоревна – воспитатель второй младшей группы</a:t>
            </a:r>
          </a:p>
          <a:p>
            <a:r>
              <a:rPr lang="ru-RU" sz="2000" dirty="0" smtClean="0">
                <a:latin typeface="Monotype Corsiva" pitchFamily="66" charset="0"/>
              </a:rPr>
              <a:t>Голованёва Елена Анатольевна – старший воспитатель</a:t>
            </a:r>
          </a:p>
          <a:p>
            <a:r>
              <a:rPr lang="ru-RU" sz="2000" dirty="0" smtClean="0">
                <a:latin typeface="Monotype Corsiva" pitchFamily="66" charset="0"/>
              </a:rPr>
              <a:t>Козлова Любовь Александровна – педагог-психолог</a:t>
            </a:r>
            <a:endParaRPr lang="ru-RU" sz="2000" dirty="0">
              <a:latin typeface="Monotype Corsiva" pitchFamily="66" charset="0"/>
            </a:endParaRPr>
          </a:p>
        </p:txBody>
      </p:sp>
      <p:pic>
        <p:nvPicPr>
          <p:cNvPr id="4" name="Рисунок 3" descr="ЦРР 13.png"/>
          <p:cNvPicPr>
            <a:picLocks noChangeAspect="1"/>
          </p:cNvPicPr>
          <p:nvPr/>
        </p:nvPicPr>
        <p:blipFill>
          <a:blip r:embed="rId2" cstate="print"/>
          <a:stretch>
            <a:fillRect/>
          </a:stretch>
        </p:blipFill>
        <p:spPr>
          <a:xfrm>
            <a:off x="2132856" y="5220072"/>
            <a:ext cx="2674980" cy="2445589"/>
          </a:xfrm>
          <a:prstGeom prst="rect">
            <a:avLst/>
          </a:prstGeom>
        </p:spPr>
      </p:pic>
      <p:sp>
        <p:nvSpPr>
          <p:cNvPr id="5" name="Прямоугольник 4"/>
          <p:cNvSpPr/>
          <p:nvPr/>
        </p:nvSpPr>
        <p:spPr>
          <a:xfrm>
            <a:off x="2456892" y="7740352"/>
            <a:ext cx="2566728" cy="400110"/>
          </a:xfrm>
          <a:prstGeom prst="rect">
            <a:avLst/>
          </a:prstGeom>
        </p:spPr>
        <p:txBody>
          <a:bodyPr wrap="none">
            <a:spAutoFit/>
          </a:bodyPr>
          <a:lstStyle/>
          <a:p>
            <a:r>
              <a:rPr lang="ru-RU" sz="2000" b="1" dirty="0" smtClean="0">
                <a:latin typeface="Monotype Corsiva" pitchFamily="66" charset="0"/>
              </a:rPr>
              <a:t>Продолжение следует …</a:t>
            </a:r>
            <a:endParaRPr lang="ru-RU" sz="2000" b="1" dirty="0">
              <a:latin typeface="Monotype Corsiva" pitchFamily="66" charset="0"/>
            </a:endParaRPr>
          </a:p>
        </p:txBody>
      </p:sp>
    </p:spTree>
  </p:cSld>
  <p:clrMapOvr>
    <a:masterClrMapping/>
  </p:clrMapOvr>
  <p:transition spd="med">
    <p:wheel spokes="2"/>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фон (2).JPG"/>
          <p:cNvPicPr>
            <a:picLocks noChangeAspect="1"/>
          </p:cNvPicPr>
          <p:nvPr/>
        </p:nvPicPr>
        <p:blipFill>
          <a:blip r:embed="rId2" cstate="print">
            <a:duotone>
              <a:schemeClr val="accent6">
                <a:shade val="45000"/>
                <a:satMod val="135000"/>
              </a:schemeClr>
              <a:prstClr val="white"/>
            </a:duotone>
          </a:blip>
          <a:stretch>
            <a:fillRect/>
          </a:stretch>
        </p:blipFill>
        <p:spPr>
          <a:xfrm rot="16200000">
            <a:off x="134181" y="954051"/>
            <a:ext cx="6408715" cy="5723731"/>
          </a:xfrm>
          <a:prstGeom prst="rect">
            <a:avLst/>
          </a:prstGeom>
        </p:spPr>
      </p:pic>
      <p:sp>
        <p:nvSpPr>
          <p:cNvPr id="5" name="Прямоугольник 4"/>
          <p:cNvSpPr/>
          <p:nvPr/>
        </p:nvSpPr>
        <p:spPr>
          <a:xfrm>
            <a:off x="535761" y="476222"/>
            <a:ext cx="5947214" cy="6309420"/>
          </a:xfrm>
          <a:prstGeom prst="rect">
            <a:avLst/>
          </a:prstGeom>
          <a:ln>
            <a:noFill/>
          </a:ln>
        </p:spPr>
        <p:txBody>
          <a:bodyPr wrap="square">
            <a:spAutoFit/>
          </a:bodyPr>
          <a:lstStyle/>
          <a:p>
            <a:pPr algn="ctr"/>
            <a:r>
              <a:rPr lang="ru-RU" sz="3600" b="1" dirty="0" smtClean="0">
                <a:solidFill>
                  <a:srgbClr val="002060"/>
                </a:solidFill>
                <a:latin typeface="Monotype Corsiva" pitchFamily="66" charset="0"/>
              </a:rPr>
              <a:t>     </a:t>
            </a:r>
            <a:r>
              <a:rPr lang="ru-RU" sz="3600" b="1" i="1" u="sng" dirty="0" smtClean="0">
                <a:solidFill>
                  <a:srgbClr val="C00000"/>
                </a:solidFill>
                <a:latin typeface="Monotype Corsiva" pitchFamily="66" charset="0"/>
              </a:rPr>
              <a:t>Читайте в номере:</a:t>
            </a:r>
            <a:endParaRPr lang="en-US" sz="3600" b="1" i="1" u="sng" dirty="0" smtClean="0">
              <a:solidFill>
                <a:srgbClr val="C00000"/>
              </a:solidFill>
              <a:latin typeface="Monotype Corsiva" pitchFamily="66" charset="0"/>
            </a:endParaRPr>
          </a:p>
          <a:p>
            <a:pPr algn="ctr"/>
            <a:endParaRPr lang="ru-RU" sz="2400" b="1" i="1" u="sng" dirty="0" smtClean="0">
              <a:solidFill>
                <a:srgbClr val="C00000"/>
              </a:solidFill>
              <a:latin typeface="Monotype Corsiva" pitchFamily="66" charset="0"/>
            </a:endParaRPr>
          </a:p>
          <a:p>
            <a:pPr algn="ctr"/>
            <a:endParaRPr lang="ru-RU" sz="2400" b="1" i="1" u="sng" dirty="0" smtClean="0">
              <a:solidFill>
                <a:srgbClr val="C00000"/>
              </a:solidFill>
              <a:latin typeface="Monotype Corsiva" pitchFamily="66" charset="0"/>
            </a:endParaRPr>
          </a:p>
          <a:p>
            <a:pPr marL="342900" indent="-342900">
              <a:buFont typeface="Arial" pitchFamily="34" charset="0"/>
              <a:buChar char="•"/>
            </a:pPr>
            <a:r>
              <a:rPr lang="ru-RU" sz="2000" dirty="0" smtClean="0">
                <a:solidFill>
                  <a:srgbClr val="C00000"/>
                </a:solidFill>
                <a:latin typeface="Monotype Corsiva" pitchFamily="66" charset="0"/>
              </a:rPr>
              <a:t>«</a:t>
            </a:r>
            <a:r>
              <a:rPr lang="ru-RU" sz="2000" dirty="0" smtClean="0">
                <a:solidFill>
                  <a:srgbClr val="002060"/>
                </a:solidFill>
                <a:latin typeface="Monotype Corsiva" pitchFamily="66" charset="0"/>
                <a:hlinkClick r:id="rId3" action="ppaction://hlinksldjump"/>
              </a:rPr>
              <a:t>Один день из жизни группы»:</a:t>
            </a:r>
            <a:r>
              <a:rPr lang="en-US" sz="2000" dirty="0" smtClean="0">
                <a:solidFill>
                  <a:srgbClr val="002060"/>
                </a:solidFill>
                <a:latin typeface="Monotype Corsiva" pitchFamily="66" charset="0"/>
                <a:hlinkClick r:id="rId3" action="ppaction://hlinksldjump"/>
              </a:rPr>
              <a:t> </a:t>
            </a:r>
            <a:r>
              <a:rPr lang="ru-RU" sz="2000" dirty="0" smtClean="0">
                <a:solidFill>
                  <a:srgbClr val="002060"/>
                </a:solidFill>
                <a:latin typeface="Monotype Corsiva" pitchFamily="66" charset="0"/>
                <a:hlinkClick r:id="rId3" action="ppaction://hlinksldjump"/>
              </a:rPr>
              <a:t>В гостях у второй младшей группы</a:t>
            </a:r>
            <a:r>
              <a:rPr lang="en-US" sz="2000" dirty="0" smtClean="0">
                <a:solidFill>
                  <a:srgbClr val="002060"/>
                </a:solidFill>
                <a:latin typeface="Monotype Corsiva" pitchFamily="66" charset="0"/>
                <a:hlinkClick r:id="rId3" action="ppaction://hlinksldjump"/>
              </a:rPr>
              <a:t>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4" action="ppaction://hlinksldjump"/>
              </a:rPr>
              <a:t>«Праздники календаря»  Из истории  празднования «Дня матери»</a:t>
            </a:r>
            <a:r>
              <a:rPr lang="ru-RU" sz="2000" dirty="0" smtClean="0">
                <a:solidFill>
                  <a:srgbClr val="002060"/>
                </a:solidFill>
                <a:latin typeface="Monotype Corsiva" pitchFamily="66" charset="0"/>
              </a:rPr>
              <a:t> </a:t>
            </a:r>
          </a:p>
          <a:p>
            <a:pPr marL="342900" indent="-342900">
              <a:buFont typeface="Arial" pitchFamily="34" charset="0"/>
              <a:buChar char="•"/>
            </a:pPr>
            <a:r>
              <a:rPr lang="ru-RU" sz="2000" dirty="0" smtClean="0">
                <a:solidFill>
                  <a:srgbClr val="002060"/>
                </a:solidFill>
                <a:latin typeface="Monotype Corsiva" pitchFamily="66" charset="0"/>
                <a:hlinkClick r:id="rId5" action="ppaction://hlinksldjump"/>
              </a:rPr>
              <a:t>«Советуют специалисты» Советы специалиста по организации совместных игр дома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5" action="ppaction://hlinksldjump"/>
              </a:rPr>
              <a:t>«Делаем вместе с детьми»  Поделки из ниток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6" action="ppaction://hlinksldjump"/>
              </a:rPr>
              <a:t>«Литературная страничка» 115летию Евгения </a:t>
            </a:r>
            <a:r>
              <a:rPr lang="ru-RU" sz="2000" dirty="0" err="1" smtClean="0">
                <a:solidFill>
                  <a:srgbClr val="002060"/>
                </a:solidFill>
                <a:latin typeface="Monotype Corsiva" pitchFamily="66" charset="0"/>
                <a:hlinkClick r:id="rId6" action="ppaction://hlinksldjump"/>
              </a:rPr>
              <a:t>Чарушина</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7" action="ppaction://hlinksldjump"/>
              </a:rPr>
              <a:t>«Говорят дети» Ответы детей на вопросы о маме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8" action="ppaction://hlinksldjump"/>
              </a:rPr>
              <a:t>«Занимательная страничка» Ребусы и шарады для детей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7" action="ppaction://hlinksldjump"/>
              </a:rPr>
              <a:t>«Консультация психолога»  Детская истерика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dirty="0" smtClean="0">
                <a:solidFill>
                  <a:srgbClr val="002060"/>
                </a:solidFill>
                <a:latin typeface="Monotype Corsiva" pitchFamily="66" charset="0"/>
                <a:hlinkClick r:id="rId9" action="ppaction://hlinksldjump"/>
              </a:rPr>
              <a:t>«Вопрос - ответ» </a:t>
            </a:r>
            <a:endParaRPr lang="ru-RU" sz="2000" dirty="0" smtClean="0">
              <a:solidFill>
                <a:srgbClr val="002060"/>
              </a:solidFill>
              <a:latin typeface="Monotype Corsiva" pitchFamily="66" charset="0"/>
            </a:endParaRPr>
          </a:p>
          <a:p>
            <a:pPr marL="342900" indent="-342900">
              <a:buFont typeface="Arial" pitchFamily="34" charset="0"/>
              <a:buChar char="•"/>
            </a:pPr>
            <a:r>
              <a:rPr lang="ru-RU" sz="2000" u="sng" dirty="0" smtClean="0">
                <a:solidFill>
                  <a:srgbClr val="002060"/>
                </a:solidFill>
                <a:latin typeface="Monotype Corsiva" pitchFamily="66" charset="0"/>
                <a:hlinkClick r:id="rId10" action="ppaction://hlinksldjump"/>
              </a:rPr>
              <a:t>Консультация для родителей «Беседа с детьми на тему </a:t>
            </a:r>
          </a:p>
          <a:p>
            <a:pPr marL="342900" indent="-342900"/>
            <a:r>
              <a:rPr lang="ru-RU" sz="2000" u="sng" dirty="0" smtClean="0">
                <a:solidFill>
                  <a:srgbClr val="002060"/>
                </a:solidFill>
                <a:latin typeface="Monotype Corsiva" pitchFamily="66" charset="0"/>
                <a:hlinkClick r:id="rId10" action="ppaction://hlinksldjump"/>
              </a:rPr>
              <a:t>      «Зимующие птицы» </a:t>
            </a:r>
            <a:endParaRPr lang="ru-RU" sz="2000" u="sng" dirty="0" smtClean="0">
              <a:solidFill>
                <a:srgbClr val="002060"/>
              </a:solidFill>
              <a:latin typeface="Monotype Corsiva" pitchFamily="66" charset="0"/>
            </a:endParaRPr>
          </a:p>
        </p:txBody>
      </p:sp>
      <p:grpSp>
        <p:nvGrpSpPr>
          <p:cNvPr id="13" name="Группа 12"/>
          <p:cNvGrpSpPr/>
          <p:nvPr/>
        </p:nvGrpSpPr>
        <p:grpSpPr>
          <a:xfrm>
            <a:off x="0" y="0"/>
            <a:ext cx="6799334" cy="1595669"/>
            <a:chOff x="0" y="0"/>
            <a:chExt cx="9065778" cy="1196752"/>
          </a:xfrm>
        </p:grpSpPr>
        <p:pic>
          <p:nvPicPr>
            <p:cNvPr id="14" name="Рисунок 13" descr="C:\Documents and Settings\Огонек\Мои документы\Мои рисунки\Рисунок2.jpg"/>
            <p:cNvPicPr/>
            <p:nvPr/>
          </p:nvPicPr>
          <p:blipFill>
            <a:blip r:embed="rId11" cstate="print"/>
            <a:stretch>
              <a:fillRect/>
            </a:stretch>
          </p:blipFill>
          <p:spPr bwMode="auto">
            <a:xfrm>
              <a:off x="0" y="0"/>
              <a:ext cx="2843808" cy="1196752"/>
            </a:xfrm>
            <a:prstGeom prst="rect">
              <a:avLst/>
            </a:prstGeom>
            <a:ln>
              <a:noFill/>
            </a:ln>
            <a:effectLst>
              <a:softEdge rad="112500"/>
            </a:effectLst>
          </p:spPr>
        </p:pic>
        <p:sp>
          <p:nvSpPr>
            <p:cNvPr id="15" name="Rectangle 3"/>
            <p:cNvSpPr>
              <a:spLocks noChangeArrowheads="1"/>
            </p:cNvSpPr>
            <p:nvPr/>
          </p:nvSpPr>
          <p:spPr bwMode="auto">
            <a:xfrm>
              <a:off x="6851231" y="142374"/>
              <a:ext cx="2214547" cy="300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pic>
        <p:nvPicPr>
          <p:cNvPr id="7" name="Рисунок 6" descr="бабочка.gif"/>
          <p:cNvPicPr>
            <a:picLocks noChangeAspect="1"/>
          </p:cNvPicPr>
          <p:nvPr/>
        </p:nvPicPr>
        <p:blipFill>
          <a:blip r:embed="rId12" cstate="print"/>
          <a:stretch>
            <a:fillRect/>
          </a:stretch>
        </p:blipFill>
        <p:spPr>
          <a:xfrm>
            <a:off x="4662014" y="6560325"/>
            <a:ext cx="2195986" cy="2583675"/>
          </a:xfrm>
          <a:prstGeom prst="rect">
            <a:avLst/>
          </a:prstGeom>
        </p:spPr>
      </p:pic>
    </p:spTree>
  </p:cSld>
  <p:clrMapOvr>
    <a:masterClrMapping/>
  </p:clrMapOvr>
  <p:transition spd="med">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33" y="476222"/>
            <a:ext cx="6643734" cy="2492990"/>
          </a:xfrm>
          <a:prstGeom prst="rect">
            <a:avLst/>
          </a:prstGeom>
          <a:noFill/>
        </p:spPr>
        <p:txBody>
          <a:bodyPr wrap="square" rtlCol="0">
            <a:spAutoFit/>
          </a:bodyPr>
          <a:lstStyle/>
          <a:p>
            <a:pPr algn="ctr"/>
            <a:r>
              <a:rPr lang="ru-RU" sz="2400" b="1" i="1" dirty="0" smtClean="0">
                <a:solidFill>
                  <a:srgbClr val="0070C0"/>
                </a:solidFill>
                <a:latin typeface="Monotype Corsiva" pitchFamily="66" charset="0"/>
              </a:rPr>
              <a:t>Один день из жизни группы </a:t>
            </a:r>
            <a:endParaRPr lang="en-US" sz="2400" b="1" i="1" dirty="0" smtClean="0">
              <a:solidFill>
                <a:srgbClr val="0070C0"/>
              </a:solidFill>
              <a:latin typeface="Monotype Corsiva" pitchFamily="66" charset="0"/>
            </a:endParaRPr>
          </a:p>
          <a:p>
            <a:pPr algn="ctr"/>
            <a:r>
              <a:rPr lang="ru-RU" sz="2400" b="1" i="1" dirty="0" smtClean="0">
                <a:solidFill>
                  <a:srgbClr val="0070C0"/>
                </a:solidFill>
                <a:latin typeface="Monotype Corsiva" pitchFamily="66" charset="0"/>
              </a:rPr>
              <a:t>(В гостях у  второй младшей группы)</a:t>
            </a:r>
          </a:p>
          <a:p>
            <a:pPr algn="just"/>
            <a:r>
              <a:rPr lang="en-US" b="1" dirty="0" smtClean="0">
                <a:solidFill>
                  <a:srgbClr val="0070C0"/>
                </a:solidFill>
                <a:latin typeface="Times New Roman" pitchFamily="18" charset="0"/>
                <a:cs typeface="Times New Roman" pitchFamily="18" charset="0"/>
              </a:rPr>
              <a:t>   </a:t>
            </a:r>
            <a:endParaRPr lang="ru-RU" b="1" dirty="0" smtClean="0">
              <a:solidFill>
                <a:srgbClr val="0070C0"/>
              </a:solidFill>
              <a:latin typeface="Times New Roman" pitchFamily="18" charset="0"/>
              <a:cs typeface="Times New Roman" pitchFamily="18" charset="0"/>
            </a:endParaRPr>
          </a:p>
          <a:p>
            <a:pPr algn="just"/>
            <a:r>
              <a:rPr lang="ru-RU" b="1" dirty="0" smtClean="0">
                <a:solidFill>
                  <a:srgbClr val="0070C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Во второй младшей группе нашего детского сада воспитываются дети от трёх до четырёх лет. Для малышей созданы все условия для всестороннего развития. В нашем небольшом фоторепортаже мы расскажем о жизни наших  воспитанников.</a:t>
            </a:r>
            <a:endParaRPr lang="ru-RU" b="1" dirty="0">
              <a:solidFill>
                <a:srgbClr val="002060"/>
              </a:solidFill>
              <a:latin typeface="Times New Roman" pitchFamily="18" charset="0"/>
              <a:cs typeface="Times New Roman" pitchFamily="18" charset="0"/>
            </a:endParaRPr>
          </a:p>
        </p:txBody>
      </p:sp>
      <p:sp>
        <p:nvSpPr>
          <p:cNvPr id="7"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3313" name="Rectangle 1"/>
          <p:cNvSpPr>
            <a:spLocks noChangeArrowheads="1"/>
          </p:cNvSpPr>
          <p:nvPr/>
        </p:nvSpPr>
        <p:spPr bwMode="auto">
          <a:xfrm>
            <a:off x="332656" y="4932040"/>
            <a:ext cx="29523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Мы очень любим развивать свои пальчики.</a:t>
            </a:r>
          </a:p>
        </p:txBody>
      </p:sp>
      <p:sp>
        <p:nvSpPr>
          <p:cNvPr id="13317" name="Rectangle 5"/>
          <p:cNvSpPr>
            <a:spLocks noChangeArrowheads="1"/>
          </p:cNvSpPr>
          <p:nvPr/>
        </p:nvSpPr>
        <p:spPr bwMode="auto">
          <a:xfrm>
            <a:off x="3573016" y="5012033"/>
            <a:ext cx="296695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fontAlgn="base" hangingPunct="1">
              <a:spcBef>
                <a:spcPct val="0"/>
              </a:spcBef>
              <a:spcAft>
                <a:spcPct val="0"/>
              </a:spcAft>
            </a:pPr>
            <a:r>
              <a:rPr lang="ru-RU" sz="2000" b="1" dirty="0" smtClean="0">
                <a:solidFill>
                  <a:srgbClr val="C00000"/>
                </a:solidFill>
                <a:latin typeface="Monotype Corsiva" pitchFamily="66" charset="0"/>
                <a:ea typeface="Calibri" pitchFamily="34" charset="0"/>
                <a:cs typeface="Times New Roman" pitchFamily="18" charset="0"/>
              </a:rPr>
              <a:t>Учимся плавать в бассейне.</a:t>
            </a:r>
          </a:p>
          <a:p>
            <a:pPr algn="ctr" eaLnBrk="1" fontAlgn="base" hangingPunct="1">
              <a:spcBef>
                <a:spcPct val="0"/>
              </a:spcBef>
              <a:spcAft>
                <a:spcPct val="0"/>
              </a:spcAft>
            </a:pPr>
            <a:endParaRPr lang="ru-RU" sz="2000" b="1" dirty="0" smtClean="0">
              <a:solidFill>
                <a:srgbClr val="C00000"/>
              </a:solidFill>
              <a:latin typeface="Monotype Corsiva" pitchFamily="66" charset="0"/>
              <a:ea typeface="Calibri" pitchFamily="34" charset="0"/>
              <a:cs typeface="Times New Roman" pitchFamily="18" charset="0"/>
            </a:endParaRPr>
          </a:p>
        </p:txBody>
      </p:sp>
      <p:sp>
        <p:nvSpPr>
          <p:cNvPr id="12" name="Управляющая кнопка: домой 11">
            <a:hlinkClick r:id="rId3"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 конец 14">
            <a:hlinkClick r:id="rId4" action="ppaction://hlinksldjump" highlightClick="1"/>
          </p:cNvPr>
          <p:cNvSpPr/>
          <p:nvPr/>
        </p:nvSpPr>
        <p:spPr>
          <a:xfrm>
            <a:off x="620688" y="8796469"/>
            <a:ext cx="216024" cy="347531"/>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C:\Documents and Settings\Огонек\Мои документы\Мои рисунки\Рисунок2.jpg"/>
          <p:cNvPicPr/>
          <p:nvPr/>
        </p:nvPicPr>
        <p:blipFill>
          <a:blip r:embed="rId5" cstate="print"/>
          <a:stretch>
            <a:fillRect/>
          </a:stretch>
        </p:blipFill>
        <p:spPr bwMode="auto">
          <a:xfrm>
            <a:off x="75600" y="0"/>
            <a:ext cx="1409185" cy="1499659"/>
          </a:xfrm>
          <a:prstGeom prst="rect">
            <a:avLst/>
          </a:prstGeom>
          <a:ln>
            <a:noFill/>
          </a:ln>
          <a:effectLst>
            <a:softEdge rad="112500"/>
          </a:effectLst>
        </p:spPr>
      </p:pic>
      <p:pic>
        <p:nvPicPr>
          <p:cNvPr id="18" name="Picture 2" descr="C:\Users\User\Desktop\CIMG0508.JPG"/>
          <p:cNvPicPr>
            <a:picLocks noChangeAspect="1" noChangeArrowheads="1"/>
          </p:cNvPicPr>
          <p:nvPr/>
        </p:nvPicPr>
        <p:blipFill>
          <a:blip r:embed="rId6" cstate="print"/>
          <a:srcRect r="1923" b="13636"/>
          <a:stretch>
            <a:fillRect/>
          </a:stretch>
        </p:blipFill>
        <p:spPr bwMode="auto">
          <a:xfrm>
            <a:off x="3789040" y="2915816"/>
            <a:ext cx="2700300" cy="1944216"/>
          </a:xfrm>
          <a:prstGeom prst="rect">
            <a:avLst/>
          </a:prstGeom>
          <a:noFill/>
          <a:ln w="57150">
            <a:solidFill>
              <a:srgbClr val="FF0000"/>
            </a:solidFill>
          </a:ln>
        </p:spPr>
      </p:pic>
      <p:pic>
        <p:nvPicPr>
          <p:cNvPr id="1028" name="Picture 4" descr="C:\Users\User\Desktop\CIMG0535.JPG"/>
          <p:cNvPicPr>
            <a:picLocks noChangeAspect="1" noChangeArrowheads="1"/>
          </p:cNvPicPr>
          <p:nvPr/>
        </p:nvPicPr>
        <p:blipFill>
          <a:blip r:embed="rId7" cstate="print"/>
          <a:srcRect r="3169" b="11605"/>
          <a:stretch>
            <a:fillRect/>
          </a:stretch>
        </p:blipFill>
        <p:spPr bwMode="auto">
          <a:xfrm>
            <a:off x="404664" y="2915816"/>
            <a:ext cx="2808312" cy="2016224"/>
          </a:xfrm>
          <a:prstGeom prst="rect">
            <a:avLst/>
          </a:prstGeom>
          <a:noFill/>
          <a:ln w="57150">
            <a:solidFill>
              <a:srgbClr val="FF0000"/>
            </a:solidFill>
          </a:ln>
        </p:spPr>
      </p:pic>
      <p:pic>
        <p:nvPicPr>
          <p:cNvPr id="14" name="Picture 3" descr="C:\Users\User\Desktop\CIMG0524.JPG"/>
          <p:cNvPicPr>
            <a:picLocks noChangeAspect="1" noChangeArrowheads="1"/>
          </p:cNvPicPr>
          <p:nvPr/>
        </p:nvPicPr>
        <p:blipFill>
          <a:blip r:embed="rId8" cstate="print"/>
          <a:srcRect r="65" b="11667"/>
          <a:stretch>
            <a:fillRect/>
          </a:stretch>
        </p:blipFill>
        <p:spPr bwMode="auto">
          <a:xfrm>
            <a:off x="332656" y="5652121"/>
            <a:ext cx="2970330" cy="2016224"/>
          </a:xfrm>
          <a:prstGeom prst="rect">
            <a:avLst/>
          </a:prstGeom>
          <a:noFill/>
          <a:ln w="57150">
            <a:solidFill>
              <a:srgbClr val="FF0000"/>
            </a:solidFill>
          </a:ln>
        </p:spPr>
      </p:pic>
      <p:pic>
        <p:nvPicPr>
          <p:cNvPr id="17" name="Picture 2" descr="C:\Users\User\Desktop\CIMG0542.JPG"/>
          <p:cNvPicPr>
            <a:picLocks noChangeAspect="1" noChangeArrowheads="1"/>
          </p:cNvPicPr>
          <p:nvPr/>
        </p:nvPicPr>
        <p:blipFill>
          <a:blip r:embed="rId9" cstate="print">
            <a:lum bright="30000"/>
          </a:blip>
          <a:srcRect r="3320" b="13043"/>
          <a:stretch>
            <a:fillRect/>
          </a:stretch>
        </p:blipFill>
        <p:spPr bwMode="auto">
          <a:xfrm>
            <a:off x="3717031" y="5580112"/>
            <a:ext cx="2928037" cy="2160240"/>
          </a:xfrm>
          <a:prstGeom prst="rect">
            <a:avLst/>
          </a:prstGeom>
          <a:noFill/>
          <a:ln w="57150">
            <a:solidFill>
              <a:srgbClr val="FF0000"/>
            </a:solidFill>
          </a:ln>
        </p:spPr>
      </p:pic>
      <p:sp>
        <p:nvSpPr>
          <p:cNvPr id="19" name="Rectangle 4"/>
          <p:cNvSpPr>
            <a:spLocks noChangeArrowheads="1"/>
          </p:cNvSpPr>
          <p:nvPr/>
        </p:nvSpPr>
        <p:spPr bwMode="auto">
          <a:xfrm>
            <a:off x="3429000" y="7884368"/>
            <a:ext cx="30689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Любим трудиться</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Расчищаем участок от снега.</a:t>
            </a:r>
          </a:p>
        </p:txBody>
      </p:sp>
      <p:sp>
        <p:nvSpPr>
          <p:cNvPr id="20" name="Rectangle 3"/>
          <p:cNvSpPr>
            <a:spLocks noChangeArrowheads="1"/>
          </p:cNvSpPr>
          <p:nvPr/>
        </p:nvSpPr>
        <p:spPr bwMode="auto">
          <a:xfrm>
            <a:off x="260648" y="7812360"/>
            <a:ext cx="29523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После трудного денька</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Подкрепится нам пора.</a:t>
            </a:r>
          </a:p>
        </p:txBody>
      </p:sp>
    </p:spTree>
  </p:cSld>
  <p:clrMapOvr>
    <a:masterClrMapping/>
  </p:clrMapOvr>
  <p:transition spd="med">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1"/>
            <a:ext cx="6643734" cy="3816429"/>
          </a:xfrm>
          <a:prstGeom prst="rect">
            <a:avLst/>
          </a:prstGeom>
          <a:noFill/>
        </p:spPr>
        <p:txBody>
          <a:bodyPr wrap="square" rtlCol="0">
            <a:spAutoFit/>
          </a:bodyPr>
          <a:lstStyle/>
          <a:p>
            <a:r>
              <a:rPr lang="ru-RU" sz="2400" b="1" i="1" dirty="0" smtClean="0">
                <a:solidFill>
                  <a:srgbClr val="C00000"/>
                </a:solidFill>
                <a:latin typeface="Monotype Corsiva" pitchFamily="66" charset="0"/>
              </a:rPr>
              <a:t>                    Праздники календаря </a:t>
            </a:r>
            <a:endParaRPr lang="en-US" sz="2400" b="1" i="1" dirty="0" smtClean="0">
              <a:solidFill>
                <a:srgbClr val="C00000"/>
              </a:solidFill>
              <a:latin typeface="Monotype Corsiva" pitchFamily="66" charset="0"/>
            </a:endParaRPr>
          </a:p>
          <a:p>
            <a:r>
              <a:rPr lang="ru-RU" sz="2400" b="1" i="1" dirty="0" smtClean="0">
                <a:solidFill>
                  <a:srgbClr val="C00000"/>
                </a:solidFill>
                <a:latin typeface="Monotype Corsiva" pitchFamily="66" charset="0"/>
              </a:rPr>
              <a:t>                      (День матери)</a:t>
            </a:r>
          </a:p>
          <a:p>
            <a:pPr algn="just"/>
            <a:r>
              <a:rPr lang="ru-RU" dirty="0" smtClean="0">
                <a:latin typeface="Monotype Corsiva" pitchFamily="66" charset="0"/>
                <a:cs typeface="Times New Roman" pitchFamily="18" charset="0"/>
              </a:rPr>
              <a:t>                  </a:t>
            </a:r>
            <a:r>
              <a:rPr lang="ru-RU" sz="1600" b="1" dirty="0" smtClean="0">
                <a:solidFill>
                  <a:schemeClr val="accent1">
                    <a:lumMod val="50000"/>
                  </a:schemeClr>
                </a:solidFill>
                <a:latin typeface="Monotype Corsiva" pitchFamily="66" charset="0"/>
                <a:cs typeface="Times New Roman" pitchFamily="18" charset="0"/>
              </a:rPr>
              <a:t>День матери — этот праздник посвящен </a:t>
            </a:r>
          </a:p>
          <a:p>
            <a:pPr algn="just"/>
            <a:r>
              <a:rPr lang="ru-RU" sz="1600" b="1" dirty="0" smtClean="0">
                <a:solidFill>
                  <a:schemeClr val="accent1">
                    <a:lumMod val="50000"/>
                  </a:schemeClr>
                </a:solidFill>
                <a:latin typeface="Monotype Corsiva" pitchFamily="66" charset="0"/>
                <a:cs typeface="Times New Roman" pitchFamily="18" charset="0"/>
              </a:rPr>
              <a:t>самой любимой и самой главной женщине, </a:t>
            </a:r>
          </a:p>
          <a:p>
            <a:pPr algn="just"/>
            <a:r>
              <a:rPr lang="ru-RU" sz="1600" b="1" dirty="0" smtClean="0">
                <a:solidFill>
                  <a:schemeClr val="accent1">
                    <a:lumMod val="50000"/>
                  </a:schemeClr>
                </a:solidFill>
                <a:latin typeface="Monotype Corsiva" pitchFamily="66" charset="0"/>
                <a:cs typeface="Times New Roman" pitchFamily="18" charset="0"/>
              </a:rPr>
              <a:t>подарившей возможность жить и радоваться </a:t>
            </a:r>
          </a:p>
          <a:p>
            <a:pPr algn="just"/>
            <a:r>
              <a:rPr lang="ru-RU" sz="1600" b="1" dirty="0" smtClean="0">
                <a:solidFill>
                  <a:schemeClr val="accent1">
                    <a:lumMod val="50000"/>
                  </a:schemeClr>
                </a:solidFill>
                <a:latin typeface="Monotype Corsiva" pitchFamily="66" charset="0"/>
                <a:cs typeface="Times New Roman" pitchFamily="18" charset="0"/>
              </a:rPr>
              <a:t>жизни.</a:t>
            </a:r>
          </a:p>
          <a:p>
            <a:pPr algn="just"/>
            <a:r>
              <a:rPr lang="ru-RU" sz="1600" b="1" dirty="0" smtClean="0">
                <a:solidFill>
                  <a:schemeClr val="accent1">
                    <a:lumMod val="50000"/>
                  </a:schemeClr>
                </a:solidFill>
                <a:latin typeface="Monotype Corsiva" pitchFamily="66" charset="0"/>
                <a:cs typeface="Times New Roman" pitchFamily="18" charset="0"/>
              </a:rPr>
              <a:t>   «Мама» - самое дорогое, родное и нежное слово в жизни каждого человека. Мы боготворим наших матерей, мы признаёмся им в нашей сыновней и дочерней любви, благодарим их за материнский подвиг, любовь, труд и терпение. И не осознаём даже части того, что делает для нас мама на протяжении всей нашей жизни. Праздник День матери в России – это ещё один повод задуматься о том, что значит слово «мама» для каждого из нас, вспомнить о наших мамах и подумать о том, что  мы можем сделать для того, чтобы выразить им всю нашу любовь и признательность. </a:t>
            </a:r>
          </a:p>
        </p:txBody>
      </p:sp>
      <p:pic>
        <p:nvPicPr>
          <p:cNvPr id="8" name="Рисунок 7" descr="фото6.jpg"/>
          <p:cNvPicPr>
            <a:picLocks noChangeAspect="1"/>
          </p:cNvPicPr>
          <p:nvPr/>
        </p:nvPicPr>
        <p:blipFill>
          <a:blip r:embed="rId2" cstate="print"/>
          <a:stretch>
            <a:fillRect/>
          </a:stretch>
        </p:blipFill>
        <p:spPr>
          <a:xfrm>
            <a:off x="4581128" y="251520"/>
            <a:ext cx="2040302" cy="1512168"/>
          </a:xfrm>
          <a:prstGeom prst="rect">
            <a:avLst/>
          </a:prstGeom>
          <a:ln w="38100">
            <a:solidFill>
              <a:srgbClr val="C00000"/>
            </a:solidFill>
          </a:ln>
        </p:spPr>
      </p:pic>
      <p:sp>
        <p:nvSpPr>
          <p:cNvPr id="9" name="Прямоугольник 8"/>
          <p:cNvSpPr/>
          <p:nvPr/>
        </p:nvSpPr>
        <p:spPr>
          <a:xfrm>
            <a:off x="2474442" y="3491880"/>
            <a:ext cx="4383558" cy="135421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1600" b="1" dirty="0" smtClean="0">
                <a:solidFill>
                  <a:schemeClr val="accent1">
                    <a:lumMod val="50000"/>
                  </a:schemeClr>
                </a:solidFill>
                <a:latin typeface="Monotype Corsiva" pitchFamily="66" charset="0"/>
                <a:cs typeface="Times New Roman" pitchFamily="18" charset="0"/>
              </a:rPr>
              <a:t>Несмотря на то, что традиция почитания матери стара, как мир, а истоки зарождения самого праздника теряются в легендарной мифологии Древнего Рима и Греции, День матери в России появился лишь в 1998 году.</a:t>
            </a:r>
            <a:endParaRPr lang="ru-RU" b="1" dirty="0">
              <a:solidFill>
                <a:schemeClr val="accent1">
                  <a:lumMod val="50000"/>
                </a:schemeClr>
              </a:solidFill>
              <a:latin typeface="Monotype Corsiva" pitchFamily="66" charset="0"/>
              <a:cs typeface="Times New Roman" pitchFamily="18" charset="0"/>
            </a:endParaRPr>
          </a:p>
        </p:txBody>
      </p:sp>
      <p:pic>
        <p:nvPicPr>
          <p:cNvPr id="10" name="Рисунок 9" descr="фото11.jpg"/>
          <p:cNvPicPr>
            <a:picLocks noChangeAspect="1"/>
          </p:cNvPicPr>
          <p:nvPr/>
        </p:nvPicPr>
        <p:blipFill>
          <a:blip r:embed="rId3" cstate="print"/>
          <a:stretch>
            <a:fillRect/>
          </a:stretch>
        </p:blipFill>
        <p:spPr>
          <a:xfrm>
            <a:off x="404664" y="3779912"/>
            <a:ext cx="1944216" cy="1368152"/>
          </a:xfrm>
          <a:prstGeom prst="rect">
            <a:avLst/>
          </a:prstGeom>
          <a:ln w="38100">
            <a:solidFill>
              <a:srgbClr val="C00000"/>
            </a:solidFill>
          </a:ln>
        </p:spPr>
      </p:pic>
      <p:grpSp>
        <p:nvGrpSpPr>
          <p:cNvPr id="13" name="Группа 12"/>
          <p:cNvGrpSpPr/>
          <p:nvPr/>
        </p:nvGrpSpPr>
        <p:grpSpPr>
          <a:xfrm>
            <a:off x="267892" y="8808000"/>
            <a:ext cx="456893" cy="336000"/>
            <a:chOff x="4357686" y="6143644"/>
            <a:chExt cx="609190" cy="252000"/>
          </a:xfrm>
        </p:grpSpPr>
        <p:sp>
          <p:nvSpPr>
            <p:cNvPr id="15" name="Управляющая кнопка: далее 14">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4"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8" name="Рисунок 17" descr="C:\Documents and Settings\Огонек\Мои документы\Мои рисунки\Рисунок2.jpg"/>
          <p:cNvPicPr/>
          <p:nvPr/>
        </p:nvPicPr>
        <p:blipFill>
          <a:blip r:embed="rId5" cstate="print"/>
          <a:stretch>
            <a:fillRect/>
          </a:stretch>
        </p:blipFill>
        <p:spPr bwMode="auto">
          <a:xfrm>
            <a:off x="0" y="1"/>
            <a:ext cx="1538790" cy="1115616"/>
          </a:xfrm>
          <a:prstGeom prst="rect">
            <a:avLst/>
          </a:prstGeom>
          <a:ln>
            <a:noFill/>
          </a:ln>
          <a:effectLst>
            <a:softEdge rad="112500"/>
          </a:effectLst>
        </p:spPr>
      </p:pic>
      <p:sp>
        <p:nvSpPr>
          <p:cNvPr id="11" name="Прямоугольник 10"/>
          <p:cNvSpPr/>
          <p:nvPr/>
        </p:nvSpPr>
        <p:spPr>
          <a:xfrm>
            <a:off x="404664" y="5220072"/>
            <a:ext cx="5976664" cy="2062103"/>
          </a:xfrm>
          <a:prstGeom prst="rect">
            <a:avLst/>
          </a:prstGeom>
        </p:spPr>
        <p:txBody>
          <a:bodyPr wrap="square">
            <a:spAutoFit/>
          </a:bodyPr>
          <a:lstStyle/>
          <a:p>
            <a:pPr lvl="0" algn="just" fontAlgn="base">
              <a:spcBef>
                <a:spcPct val="0"/>
              </a:spcBef>
              <a:spcAft>
                <a:spcPct val="0"/>
              </a:spcAft>
            </a:pPr>
            <a:r>
              <a:rPr lang="ru-RU" sz="1600" dirty="0" smtClean="0">
                <a:latin typeface="Monotype Corsiva" pitchFamily="66" charset="0"/>
                <a:cs typeface="Times New Roman" pitchFamily="18" charset="0"/>
              </a:rPr>
              <a:t> </a:t>
            </a:r>
            <a:r>
              <a:rPr lang="ru-RU" sz="1600" b="1" dirty="0" smtClean="0">
                <a:solidFill>
                  <a:schemeClr val="accent1">
                    <a:lumMod val="50000"/>
                  </a:schemeClr>
                </a:solidFill>
                <a:latin typeface="Monotype Corsiva" pitchFamily="66" charset="0"/>
                <a:cs typeface="Times New Roman" pitchFamily="18" charset="0"/>
              </a:rPr>
              <a:t>   Приятно, что активно в это праздник включились детские сады и школы, именно они делают этот праздник знакомым, а детки под руководством воспитателей готовят для своих мам приятные сюрпризы, подарочки, открытки, учат стихи и песни. Они учатся выражать свои чувства и дарить самый дорогой подарок для Мамы – любовь. День матери в России – это прекрасный светлый праздник, овитый наилучшими чувствами в мире материнской любовью, добротой и нежностью.   </a:t>
            </a:r>
            <a:endParaRPr lang="ru-RU" sz="1600" dirty="0"/>
          </a:p>
        </p:txBody>
      </p:sp>
      <p:sp>
        <p:nvSpPr>
          <p:cNvPr id="14" name="Прямоугольник 13"/>
          <p:cNvSpPr/>
          <p:nvPr/>
        </p:nvSpPr>
        <p:spPr>
          <a:xfrm>
            <a:off x="548680" y="7236296"/>
            <a:ext cx="5976664" cy="923330"/>
          </a:xfrm>
          <a:prstGeom prst="rect">
            <a:avLst/>
          </a:prstGeom>
        </p:spPr>
        <p:txBody>
          <a:bodyPr wrap="square">
            <a:spAutoFit/>
          </a:bodyPr>
          <a:lstStyle/>
          <a:p>
            <a:r>
              <a:rPr lang="ru-RU" dirty="0" smtClean="0">
                <a:solidFill>
                  <a:srgbClr val="C00000"/>
                </a:solidFill>
                <a:latin typeface="Monotype Corsiva" pitchFamily="66" charset="0"/>
              </a:rPr>
              <a:t> 	</a:t>
            </a:r>
            <a:r>
              <a:rPr lang="ru-RU" b="1" dirty="0" smtClean="0">
                <a:solidFill>
                  <a:srgbClr val="C00000"/>
                </a:solidFill>
                <a:latin typeface="Monotype Corsiva" pitchFamily="66" charset="0"/>
              </a:rPr>
              <a:t>Не забудьте </a:t>
            </a:r>
            <a:r>
              <a:rPr lang="ru-RU" b="1" dirty="0" smtClean="0">
                <a:solidFill>
                  <a:srgbClr val="C00000"/>
                </a:solidFill>
                <a:latin typeface="Monotype Corsiva" pitchFamily="66" charset="0"/>
              </a:rPr>
              <a:t>27ноября 2016г. поздравить </a:t>
            </a:r>
            <a:r>
              <a:rPr lang="ru-RU" b="1" dirty="0" smtClean="0">
                <a:solidFill>
                  <a:srgbClr val="C00000"/>
                </a:solidFill>
                <a:latin typeface="Monotype Corsiva" pitchFamily="66" charset="0"/>
              </a:rPr>
              <a:t>своих мам, бабушек и всех знакомых женщин, познавших секрет материнства с этим замечательным праздником!!!</a:t>
            </a:r>
            <a:endParaRPr lang="ru-RU" dirty="0"/>
          </a:p>
        </p:txBody>
      </p:sp>
    </p:spTree>
  </p:cSld>
  <p:clrMapOvr>
    <a:masterClrMapping/>
  </p:clrMapOvr>
  <p:transition spd="med">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571472"/>
            <a:ext cx="6750867" cy="255454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Советуют специалисты.</a:t>
            </a:r>
          </a:p>
          <a:p>
            <a:pPr algn="just"/>
            <a:endParaRPr lang="ru-RU"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sz="2000" b="1" dirty="0" smtClean="0">
                <a:solidFill>
                  <a:srgbClr val="C00000"/>
                </a:solidFill>
                <a:latin typeface="Monotype Corsiva" pitchFamily="66" charset="0"/>
                <a:cs typeface="Times New Roman" pitchFamily="18" charset="0"/>
              </a:rPr>
              <a:t>Играть любят не только дети, но и многие взрослые, потому что игра – это занятие интересное и приятное, а также очень полезное. Во многих семьях существует культура совместных игр, и мы сейчас поделимся некоторыми секретами совместных игр.</a:t>
            </a:r>
          </a:p>
          <a:p>
            <a:pPr algn="just"/>
            <a:endParaRPr lang="ru-RU" dirty="0" smtClean="0">
              <a:latin typeface="Times New Roman" pitchFamily="18" charset="0"/>
              <a:cs typeface="Times New Roman" pitchFamily="18" charset="0"/>
            </a:endParaRPr>
          </a:p>
        </p:txBody>
      </p:sp>
      <p:sp>
        <p:nvSpPr>
          <p:cNvPr id="10241" name="Rectangle 1"/>
          <p:cNvSpPr>
            <a:spLocks noChangeArrowheads="1"/>
          </p:cNvSpPr>
          <p:nvPr/>
        </p:nvSpPr>
        <p:spPr bwMode="auto">
          <a:xfrm>
            <a:off x="107133" y="6110316"/>
            <a:ext cx="294679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ru-RU" dirty="0" smtClean="0">
                <a:solidFill>
                  <a:schemeClr val="accent1">
                    <a:lumMod val="50000"/>
                  </a:schemeClr>
                </a:solidFill>
                <a:latin typeface="Monotype Corsiva" pitchFamily="66" charset="0"/>
                <a:cs typeface="Times New Roman" pitchFamily="18" charset="0"/>
              </a:rPr>
              <a:t>Словесные – игры, способствующие развитию речи детей, внимания, памяти, мышления, обогащению словарного запаса. Например, «Новое слово», «Ласковое слово», «Кто больше», «Отгадай», «Скажи наоборот», «Найди ошибку» и т.д. </a:t>
            </a:r>
          </a:p>
        </p:txBody>
      </p:sp>
      <p:pic>
        <p:nvPicPr>
          <p:cNvPr id="9" name="Рисунок 8" descr="фото1.jpg"/>
          <p:cNvPicPr>
            <a:picLocks noChangeAspect="1"/>
          </p:cNvPicPr>
          <p:nvPr/>
        </p:nvPicPr>
        <p:blipFill>
          <a:blip r:embed="rId2" cstate="print"/>
          <a:stretch>
            <a:fillRect/>
          </a:stretch>
        </p:blipFill>
        <p:spPr>
          <a:xfrm>
            <a:off x="163017" y="2736011"/>
            <a:ext cx="2837356" cy="2700085"/>
          </a:xfrm>
          <a:prstGeom prst="rect">
            <a:avLst/>
          </a:prstGeom>
          <a:ln w="38100">
            <a:solidFill>
              <a:srgbClr val="C00000"/>
            </a:solidFill>
          </a:ln>
        </p:spPr>
      </p:pic>
      <p:sp>
        <p:nvSpPr>
          <p:cNvPr id="10242" name="Rectangle 2"/>
          <p:cNvSpPr>
            <a:spLocks noChangeArrowheads="1"/>
          </p:cNvSpPr>
          <p:nvPr/>
        </p:nvSpPr>
        <p:spPr bwMode="auto">
          <a:xfrm>
            <a:off x="3161107" y="2636209"/>
            <a:ext cx="3482627"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ru-RU" dirty="0" smtClean="0">
                <a:solidFill>
                  <a:schemeClr val="accent1">
                    <a:lumMod val="50000"/>
                  </a:schemeClr>
                </a:solidFill>
                <a:latin typeface="Monotype Corsiva" pitchFamily="66" charset="0"/>
                <a:cs typeface="Times New Roman" pitchFamily="18" charset="0"/>
              </a:rPr>
              <a:t>Дидактические – это разновидность специально создаваемых игр с правилами, направленных на решение конкретных задач обучения детей, развития и воспитания ребенка. Это «Найди детеныша для мамы», «Чудесный мешочек», «Волшебный кубик», «Необычная песенка», «Кому нужна вода?», «Четвертый лишний», «Выложи узор» и др.</a:t>
            </a:r>
          </a:p>
        </p:txBody>
      </p:sp>
      <p:pic>
        <p:nvPicPr>
          <p:cNvPr id="11" name="Рисунок 10" descr="фото 2.jpeg"/>
          <p:cNvPicPr>
            <a:picLocks noChangeAspect="1"/>
          </p:cNvPicPr>
          <p:nvPr/>
        </p:nvPicPr>
        <p:blipFill>
          <a:blip r:embed="rId3" cstate="print"/>
          <a:stretch>
            <a:fillRect/>
          </a:stretch>
        </p:blipFill>
        <p:spPr>
          <a:xfrm>
            <a:off x="3753036" y="6156176"/>
            <a:ext cx="2783517" cy="2797355"/>
          </a:xfrm>
          <a:prstGeom prst="rect">
            <a:avLst/>
          </a:prstGeom>
          <a:ln w="38100">
            <a:solidFill>
              <a:srgbClr val="C00000"/>
            </a:solidFill>
          </a:ln>
        </p:spPr>
      </p:pic>
      <p:sp>
        <p:nvSpPr>
          <p:cNvPr id="12"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 </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3" name="Группа 12"/>
          <p:cNvGrpSpPr/>
          <p:nvPr/>
        </p:nvGrpSpPr>
        <p:grpSpPr>
          <a:xfrm>
            <a:off x="267892" y="8808000"/>
            <a:ext cx="456893" cy="336000"/>
            <a:chOff x="4357686" y="6143644"/>
            <a:chExt cx="609190" cy="252000"/>
          </a:xfrm>
        </p:grpSpPr>
        <p:sp>
          <p:nvSpPr>
            <p:cNvPr id="15" name="Управляющая кнопка: далее 14">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4"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7" name="Рисунок 16" descr="C:\Documents and Settings\Огонек\Мои документы\Мои рисунки\Рисунок2.jpg"/>
          <p:cNvPicPr/>
          <p:nvPr/>
        </p:nvPicPr>
        <p:blipFill>
          <a:blip r:embed="rId5" cstate="print"/>
          <a:stretch>
            <a:fillRect/>
          </a:stretch>
        </p:blipFill>
        <p:spPr bwMode="auto">
          <a:xfrm>
            <a:off x="0" y="1"/>
            <a:ext cx="1538790" cy="1115616"/>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476222"/>
            <a:ext cx="6643734" cy="46166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Советуют специалисты.</a:t>
            </a:r>
          </a:p>
        </p:txBody>
      </p:sp>
      <p:sp>
        <p:nvSpPr>
          <p:cNvPr id="41985" name="Rectangle 1"/>
          <p:cNvSpPr>
            <a:spLocks noChangeArrowheads="1"/>
          </p:cNvSpPr>
          <p:nvPr/>
        </p:nvSpPr>
        <p:spPr bwMode="auto">
          <a:xfrm>
            <a:off x="3284984" y="5292080"/>
            <a:ext cx="31611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ru-RU" b="1" dirty="0" smtClean="0">
                <a:solidFill>
                  <a:schemeClr val="accent1">
                    <a:lumMod val="50000"/>
                  </a:schemeClr>
                </a:solidFill>
                <a:latin typeface="Monotype Corsiva" pitchFamily="66" charset="0"/>
                <a:cs typeface="Times New Roman" pitchFamily="18" charset="0"/>
              </a:rPr>
              <a:t>Подвижные</a:t>
            </a:r>
            <a:r>
              <a:rPr lang="ru-RU" dirty="0" smtClean="0">
                <a:solidFill>
                  <a:schemeClr val="accent1">
                    <a:lumMod val="50000"/>
                  </a:schemeClr>
                </a:solidFill>
                <a:latin typeface="Monotype Corsiva" pitchFamily="66" charset="0"/>
                <a:cs typeface="Times New Roman" pitchFamily="18" charset="0"/>
              </a:rPr>
              <a:t> – это проявление игровой деятельности, в которой ярко выражена роль движений. Для неё характерны активные творческие двигательные действия, мотивированные её сюжетом. Эти действия частично ограничиваются правилами. Это всем нам известный «Твистер», «Детский боулинг», «Кегельбан»…</a:t>
            </a:r>
          </a:p>
        </p:txBody>
      </p:sp>
      <p:sp>
        <p:nvSpPr>
          <p:cNvPr id="41986" name="Rectangle 2"/>
          <p:cNvSpPr>
            <a:spLocks noChangeArrowheads="1"/>
          </p:cNvSpPr>
          <p:nvPr/>
        </p:nvSpPr>
        <p:spPr bwMode="auto">
          <a:xfrm>
            <a:off x="188640" y="1703678"/>
            <a:ext cx="3240360" cy="3447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ru-RU" b="1" dirty="0" smtClean="0">
                <a:solidFill>
                  <a:schemeClr val="accent1">
                    <a:lumMod val="50000"/>
                  </a:schemeClr>
                </a:solidFill>
                <a:latin typeface="Monotype Corsiva" pitchFamily="66" charset="0"/>
                <a:cs typeface="Times New Roman" pitchFamily="18" charset="0"/>
              </a:rPr>
              <a:t>Сюжетно-ролевые</a:t>
            </a:r>
            <a:r>
              <a:rPr lang="ru-RU" dirty="0" smtClean="0">
                <a:solidFill>
                  <a:schemeClr val="accent1">
                    <a:lumMod val="50000"/>
                  </a:schemeClr>
                </a:solidFill>
                <a:latin typeface="Monotype Corsiva" pitchFamily="66" charset="0"/>
                <a:cs typeface="Times New Roman" pitchFamily="18" charset="0"/>
              </a:rPr>
              <a:t> – это основной вид игры дошкольника. Источником является окружающий мир, жизнь и деятельность взрослых и сверстников. Поэтому, даже если мама готовит еду, то может поиграть с ребенком в повара, в магазин, столовую, хозяюшку, попутно закрепляя представления ребенка об овощах и фруктах, посуде, бытовой технике и т.д. </a:t>
            </a:r>
          </a:p>
        </p:txBody>
      </p:sp>
      <p:sp>
        <p:nvSpPr>
          <p:cNvPr id="10" name="Rectangle 3"/>
          <p:cNvSpPr>
            <a:spLocks noChangeArrowheads="1"/>
          </p:cNvSpPr>
          <p:nvPr/>
        </p:nvSpPr>
        <p:spPr bwMode="auto">
          <a:xfrm>
            <a:off x="4941168" y="318205"/>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1" name="Группа 10"/>
          <p:cNvGrpSpPr/>
          <p:nvPr/>
        </p:nvGrpSpPr>
        <p:grpSpPr>
          <a:xfrm>
            <a:off x="267892" y="8808000"/>
            <a:ext cx="456893" cy="336000"/>
            <a:chOff x="4357686" y="6143644"/>
            <a:chExt cx="609190" cy="252000"/>
          </a:xfrm>
        </p:grpSpPr>
        <p:sp>
          <p:nvSpPr>
            <p:cNvPr id="13" name="Управляющая кнопка: далее 12">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2"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7" name="Рисунок 16" descr="ребенок.gif"/>
          <p:cNvPicPr>
            <a:picLocks noChangeAspect="1"/>
          </p:cNvPicPr>
          <p:nvPr/>
        </p:nvPicPr>
        <p:blipFill>
          <a:blip r:embed="rId3" cstate="print"/>
          <a:stretch>
            <a:fillRect/>
          </a:stretch>
        </p:blipFill>
        <p:spPr>
          <a:xfrm>
            <a:off x="674694" y="5244075"/>
            <a:ext cx="2474444" cy="3142149"/>
          </a:xfrm>
          <a:prstGeom prst="rect">
            <a:avLst/>
          </a:prstGeom>
        </p:spPr>
      </p:pic>
      <p:pic>
        <p:nvPicPr>
          <p:cNvPr id="18" name="Рисунок 17" descr="C:\Documents and Settings\Огонек\Мои документы\Мои рисунки\Рисунок2.jpg"/>
          <p:cNvPicPr/>
          <p:nvPr/>
        </p:nvPicPr>
        <p:blipFill>
          <a:blip r:embed="rId4" cstate="print"/>
          <a:stretch>
            <a:fillRect/>
          </a:stretch>
        </p:blipFill>
        <p:spPr bwMode="auto">
          <a:xfrm>
            <a:off x="0" y="1"/>
            <a:ext cx="1538790" cy="1043608"/>
          </a:xfrm>
          <a:prstGeom prst="rect">
            <a:avLst/>
          </a:prstGeom>
          <a:ln>
            <a:noFill/>
          </a:ln>
          <a:effectLst>
            <a:softEdge rad="112500"/>
          </a:effectLst>
        </p:spPr>
      </p:pic>
      <p:pic>
        <p:nvPicPr>
          <p:cNvPr id="12" name="Picture 2" descr="C:\Users\User\Desktop\CIMG0538.JPG"/>
          <p:cNvPicPr>
            <a:picLocks noChangeAspect="1" noChangeArrowheads="1"/>
          </p:cNvPicPr>
          <p:nvPr/>
        </p:nvPicPr>
        <p:blipFill>
          <a:blip r:embed="rId5" cstate="print"/>
          <a:srcRect r="4764" b="12014"/>
          <a:stretch>
            <a:fillRect/>
          </a:stretch>
        </p:blipFill>
        <p:spPr bwMode="auto">
          <a:xfrm>
            <a:off x="3645024" y="1691680"/>
            <a:ext cx="2952328" cy="2376264"/>
          </a:xfrm>
          <a:prstGeom prst="rect">
            <a:avLst/>
          </a:prstGeom>
          <a:noFill/>
          <a:ln w="57150">
            <a:solidFill>
              <a:srgbClr val="FF0000"/>
            </a:solidFill>
          </a:ln>
        </p:spPr>
      </p:pic>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571473"/>
            <a:ext cx="6643734" cy="461665"/>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Советуют специалисты.</a:t>
            </a:r>
          </a:p>
        </p:txBody>
      </p:sp>
      <p:sp>
        <p:nvSpPr>
          <p:cNvPr id="12" name="Прямоугольник 11"/>
          <p:cNvSpPr/>
          <p:nvPr/>
        </p:nvSpPr>
        <p:spPr>
          <a:xfrm>
            <a:off x="260649" y="4211960"/>
            <a:ext cx="2952328" cy="2862322"/>
          </a:xfrm>
          <a:prstGeom prst="rect">
            <a:avLst/>
          </a:prstGeom>
        </p:spPr>
        <p:txBody>
          <a:bodyPr wrap="square">
            <a:spAutoFit/>
          </a:bodyPr>
          <a:lstStyle/>
          <a:p>
            <a:pPr algn="just">
              <a:buFont typeface="Arial" pitchFamily="34" charset="0"/>
              <a:buChar char="•"/>
            </a:pPr>
            <a:r>
              <a:rPr lang="ru-RU" dirty="0" smtClean="0">
                <a:latin typeface="Times New Roman" pitchFamily="18" charset="0"/>
                <a:cs typeface="Times New Roman" pitchFamily="18" charset="0"/>
              </a:rPr>
              <a:t>   </a:t>
            </a:r>
            <a:r>
              <a:rPr lang="ru-RU" b="1" dirty="0" smtClean="0">
                <a:solidFill>
                  <a:srgbClr val="0070C0"/>
                </a:solidFill>
                <a:latin typeface="Monotype Corsiva" pitchFamily="66" charset="0"/>
                <a:cs typeface="Times New Roman" pitchFamily="18" charset="0"/>
              </a:rPr>
              <a:t>Театрализованные игры </a:t>
            </a:r>
            <a:r>
              <a:rPr lang="ru-RU" dirty="0" smtClean="0">
                <a:solidFill>
                  <a:srgbClr val="0070C0"/>
                </a:solidFill>
                <a:latin typeface="Monotype Corsiva" pitchFamily="66" charset="0"/>
                <a:cs typeface="Times New Roman" pitchFamily="18" charset="0"/>
              </a:rPr>
              <a:t>- разыгрывание в лицах литературных произведений (сказки, рассказы, специально написанные инсценировки). Когда приходят гости на детский праздник, есть прекрасное время для театрализованных игр и настоящих спектаклей.</a:t>
            </a:r>
            <a:endParaRPr lang="ru-RU" dirty="0">
              <a:solidFill>
                <a:srgbClr val="0070C0"/>
              </a:solidFill>
              <a:latin typeface="Monotype Corsiva" pitchFamily="66" charset="0"/>
              <a:cs typeface="Times New Roman" pitchFamily="18" charset="0"/>
            </a:endParaRPr>
          </a:p>
        </p:txBody>
      </p:sp>
      <p:sp>
        <p:nvSpPr>
          <p:cNvPr id="13" name="Прямоугольник 12"/>
          <p:cNvSpPr/>
          <p:nvPr/>
        </p:nvSpPr>
        <p:spPr>
          <a:xfrm>
            <a:off x="3429000" y="1554472"/>
            <a:ext cx="3214698" cy="2031325"/>
          </a:xfrm>
          <a:prstGeom prst="rect">
            <a:avLst/>
          </a:prstGeom>
        </p:spPr>
        <p:txBody>
          <a:bodyPr wrap="square">
            <a:spAutoFit/>
          </a:bodyPr>
          <a:lstStyle/>
          <a:p>
            <a:pPr algn="just">
              <a:buFont typeface="Arial" pitchFamily="34" charset="0"/>
              <a:buChar char="•"/>
            </a:pPr>
            <a:r>
              <a:rPr lang="ru-RU" b="1" dirty="0" smtClean="0">
                <a:latin typeface="Times New Roman" pitchFamily="18" charset="0"/>
                <a:cs typeface="Times New Roman" pitchFamily="18" charset="0"/>
              </a:rPr>
              <a:t>   </a:t>
            </a:r>
            <a:r>
              <a:rPr lang="ru-RU" b="1" dirty="0" smtClean="0">
                <a:solidFill>
                  <a:srgbClr val="0070C0"/>
                </a:solidFill>
                <a:latin typeface="Monotype Corsiva" pitchFamily="66" charset="0"/>
                <a:cs typeface="Times New Roman" pitchFamily="18" charset="0"/>
              </a:rPr>
              <a:t>Строительные – конструктивные игры </a:t>
            </a:r>
            <a:r>
              <a:rPr lang="ru-RU" dirty="0" smtClean="0">
                <a:solidFill>
                  <a:srgbClr val="0070C0"/>
                </a:solidFill>
                <a:latin typeface="Monotype Corsiva" pitchFamily="66" charset="0"/>
                <a:cs typeface="Times New Roman" pitchFamily="18" charset="0"/>
              </a:rPr>
              <a:t>– это такая деятельность детей, основным содержанием которой является отражение окружающей жизни в разных постройках и связанных с ними действиях</a:t>
            </a:r>
            <a:endParaRPr lang="ru-RU" dirty="0">
              <a:solidFill>
                <a:srgbClr val="0070C0"/>
              </a:solidFill>
              <a:latin typeface="Monotype Corsiva" pitchFamily="66" charset="0"/>
              <a:cs typeface="Times New Roman" pitchFamily="18" charset="0"/>
            </a:endParaRPr>
          </a:p>
        </p:txBody>
      </p:sp>
      <p:sp>
        <p:nvSpPr>
          <p:cNvPr id="40961" name="Rectangle 1"/>
          <p:cNvSpPr>
            <a:spLocks noChangeArrowheads="1"/>
          </p:cNvSpPr>
          <p:nvPr/>
        </p:nvSpPr>
        <p:spPr bwMode="auto">
          <a:xfrm>
            <a:off x="107133" y="7260055"/>
            <a:ext cx="664373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Мы ещё не раз вернемся к теме игры совместной игры дома с детьми, так как совместный «выход» в игровое пространство укрепляет взаимоотношения, позволяет лучше понимать и доверять друг другу, а знание разнообразных игр поможет и вам, и вашему ребёнку не скучать, а с пользой и удовольствием проводить время вместе.</a:t>
            </a:r>
            <a:endParaRPr kumimoji="0" lang="ru-RU" sz="1600" b="1" i="1"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15" name="Рисунок 14" descr="фото6.JPG"/>
          <p:cNvPicPr>
            <a:picLocks noChangeAspect="1"/>
          </p:cNvPicPr>
          <p:nvPr/>
        </p:nvPicPr>
        <p:blipFill>
          <a:blip r:embed="rId2" cstate="print"/>
          <a:stretch>
            <a:fillRect/>
          </a:stretch>
        </p:blipFill>
        <p:spPr>
          <a:xfrm>
            <a:off x="188640" y="1691681"/>
            <a:ext cx="2782662" cy="2304255"/>
          </a:xfrm>
          <a:prstGeom prst="rect">
            <a:avLst/>
          </a:prstGeom>
          <a:ln w="38100">
            <a:solidFill>
              <a:srgbClr val="C00000"/>
            </a:solidFill>
          </a:ln>
        </p:spPr>
      </p:pic>
      <p:sp>
        <p:nvSpPr>
          <p:cNvPr id="10"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sp>
        <p:nvSpPr>
          <p:cNvPr id="18" name="Управляющая кнопка: домой 17">
            <a:hlinkClick r:id="rId3" action="ppaction://hlinksldjump" highlightClick="1"/>
          </p:cNvPr>
          <p:cNvSpPr/>
          <p:nvPr/>
        </p:nvSpPr>
        <p:spPr>
          <a:xfrm>
            <a:off x="267893" y="8808000"/>
            <a:ext cx="189000" cy="336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descr="C:\Documents and Settings\Огонек\Мои документы\Мои рисунки\Рисунок2.jpg"/>
          <p:cNvPicPr/>
          <p:nvPr/>
        </p:nvPicPr>
        <p:blipFill>
          <a:blip r:embed="rId4" cstate="print"/>
          <a:stretch>
            <a:fillRect/>
          </a:stretch>
        </p:blipFill>
        <p:spPr bwMode="auto">
          <a:xfrm>
            <a:off x="0" y="1"/>
            <a:ext cx="1538790" cy="1187624"/>
          </a:xfrm>
          <a:prstGeom prst="rect">
            <a:avLst/>
          </a:prstGeom>
          <a:ln>
            <a:noFill/>
          </a:ln>
          <a:effectLst>
            <a:softEdge rad="112500"/>
          </a:effectLst>
        </p:spPr>
      </p:pic>
      <p:pic>
        <p:nvPicPr>
          <p:cNvPr id="11" name="Picture 2" descr="C:\Users\User\Desktop\CIMG0531.JPG"/>
          <p:cNvPicPr>
            <a:picLocks noChangeAspect="1" noChangeArrowheads="1"/>
          </p:cNvPicPr>
          <p:nvPr/>
        </p:nvPicPr>
        <p:blipFill>
          <a:blip r:embed="rId5" cstate="print"/>
          <a:srcRect/>
          <a:stretch>
            <a:fillRect/>
          </a:stretch>
        </p:blipFill>
        <p:spPr bwMode="auto">
          <a:xfrm>
            <a:off x="3284984" y="4139952"/>
            <a:ext cx="3181444" cy="2160240"/>
          </a:xfrm>
          <a:prstGeom prst="rect">
            <a:avLst/>
          </a:prstGeom>
          <a:noFill/>
          <a:ln w="57150">
            <a:solidFill>
              <a:srgbClr val="FF0000"/>
            </a:solidFill>
          </a:ln>
        </p:spPr>
      </p:pic>
    </p:spTree>
  </p:cSld>
  <p:clrMapOvr>
    <a:masterClrMapping/>
  </p:clrMapOvr>
  <p:transition spd="med">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7133" y="761974"/>
            <a:ext cx="6643734"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Мастерим с детьми</a:t>
            </a:r>
            <a:endParaRPr lang="en-US" sz="2400" b="1" i="1" dirty="0" smtClean="0">
              <a:solidFill>
                <a:srgbClr val="C00000"/>
              </a:solidFill>
              <a:latin typeface="Monotype Corsiva" pitchFamily="66" charset="0"/>
            </a:endParaRPr>
          </a:p>
          <a:p>
            <a:pPr algn="ctr"/>
            <a:r>
              <a:rPr lang="ru-RU" sz="2400" b="1" i="1" dirty="0" smtClean="0">
                <a:solidFill>
                  <a:srgbClr val="C00000"/>
                </a:solidFill>
                <a:latin typeface="Monotype Corsiva" pitchFamily="66" charset="0"/>
              </a:rPr>
              <a:t>(поделки из ниток  )</a:t>
            </a:r>
          </a:p>
        </p:txBody>
      </p:sp>
      <p:sp>
        <p:nvSpPr>
          <p:cNvPr id="11" name="TextBox 10"/>
          <p:cNvSpPr txBox="1"/>
          <p:nvPr/>
        </p:nvSpPr>
        <p:spPr>
          <a:xfrm>
            <a:off x="214290" y="1904981"/>
            <a:ext cx="6536577" cy="2031325"/>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b="1" dirty="0" smtClean="0">
                <a:solidFill>
                  <a:srgbClr val="C00000"/>
                </a:solidFill>
                <a:latin typeface="Monotype Corsiva" pitchFamily="66" charset="0"/>
                <a:cs typeface="Times New Roman" pitchFamily="18" charset="0"/>
              </a:rPr>
              <a:t>Нитки – уникальный материал для творчества. Процесс изготовления поделок полезен для развития пластики рук (мелкой моторики), цветового восприятия и творческих способностей ребёнка. Интересные, пусть даже самые элементарные поделки, могут стать хорошим подарком к празднику или украшением Вашей квартиры/комнаты. Лучше всего готовые поделки поместить в рамочки. Это придаст Вашим творениям законченный и опрятный вид.</a:t>
            </a:r>
            <a:r>
              <a:rPr lang="en-US" b="1" dirty="0" smtClean="0">
                <a:solidFill>
                  <a:srgbClr val="C00000"/>
                </a:solidFill>
                <a:latin typeface="Monotype Corsiva" pitchFamily="66" charset="0"/>
                <a:cs typeface="Times New Roman" pitchFamily="18" charset="0"/>
              </a:rPr>
              <a:t> </a:t>
            </a:r>
            <a:endParaRPr lang="ru-RU" b="1" dirty="0" smtClean="0">
              <a:solidFill>
                <a:srgbClr val="C00000"/>
              </a:solidFill>
              <a:latin typeface="Monotype Corsiva" pitchFamily="66" charset="0"/>
              <a:cs typeface="Times New Roman" pitchFamily="18" charset="0"/>
            </a:endParaRPr>
          </a:p>
        </p:txBody>
      </p:sp>
      <p:pic>
        <p:nvPicPr>
          <p:cNvPr id="13" name="Рисунок 12" descr="klubok.png"/>
          <p:cNvPicPr>
            <a:picLocks noChangeAspect="1"/>
          </p:cNvPicPr>
          <p:nvPr/>
        </p:nvPicPr>
        <p:blipFill>
          <a:blip r:embed="rId2" cstate="print"/>
          <a:stretch>
            <a:fillRect/>
          </a:stretch>
        </p:blipFill>
        <p:spPr>
          <a:xfrm>
            <a:off x="260648" y="4139952"/>
            <a:ext cx="2662536" cy="2304256"/>
          </a:xfrm>
          <a:prstGeom prst="rect">
            <a:avLst/>
          </a:prstGeom>
          <a:ln w="38100">
            <a:solidFill>
              <a:srgbClr val="C00000"/>
            </a:solidFill>
          </a:ln>
        </p:spPr>
      </p:pic>
      <p:sp>
        <p:nvSpPr>
          <p:cNvPr id="14" name="Прямоугольник 13"/>
          <p:cNvSpPr/>
          <p:nvPr/>
        </p:nvSpPr>
        <p:spPr>
          <a:xfrm>
            <a:off x="3000348" y="4000497"/>
            <a:ext cx="3857652" cy="3785652"/>
          </a:xfrm>
          <a:prstGeom prst="rect">
            <a:avLst/>
          </a:prstGeom>
        </p:spPr>
        <p:txBody>
          <a:bodyPr wrap="square">
            <a:spAutoFit/>
          </a:bodyPr>
          <a:lstStyle/>
          <a:p>
            <a:r>
              <a:rPr lang="ru-RU" sz="2400" b="1" i="1" dirty="0" smtClean="0">
                <a:solidFill>
                  <a:schemeClr val="accent1">
                    <a:lumMod val="50000"/>
                  </a:schemeClr>
                </a:solidFill>
                <a:latin typeface="Monotype Corsiva" pitchFamily="66" charset="0"/>
              </a:rPr>
              <a:t>Вам потребуется:</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Картон и цветная бумага</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Любые нитки – для вязания, шитья, штопки</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Трикотажные лоскутки</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Бусинки или бисер</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Природные материалы (чешуйки от шишек, ракушки, крупа, засушенные листья, арбузные/тыквенные/кабачковые семечки, семена)</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Краски</a:t>
            </a:r>
          </a:p>
          <a:p>
            <a:pPr lvl="0">
              <a:buFont typeface="Arial" pitchFamily="34" charset="0"/>
              <a:buChar char="•"/>
            </a:pPr>
            <a:r>
              <a:rPr lang="ru-RU" dirty="0" smtClean="0">
                <a:solidFill>
                  <a:schemeClr val="accent1">
                    <a:lumMod val="50000"/>
                  </a:schemeClr>
                </a:solidFill>
                <a:latin typeface="Times New Roman" pitchFamily="18" charset="0"/>
                <a:cs typeface="Times New Roman" pitchFamily="18" charset="0"/>
              </a:rPr>
              <a:t>Клей ПВА</a:t>
            </a:r>
            <a:endParaRPr lang="ru-RU" dirty="0">
              <a:solidFill>
                <a:schemeClr val="accent1">
                  <a:lumMod val="50000"/>
                </a:schemeClr>
              </a:solidFill>
              <a:latin typeface="Times New Roman" pitchFamily="18" charset="0"/>
              <a:cs typeface="Times New Roman" pitchFamily="18" charset="0"/>
            </a:endParaRPr>
          </a:p>
        </p:txBody>
      </p:sp>
      <p:sp>
        <p:nvSpPr>
          <p:cNvPr id="9" name="Rectangle 3"/>
          <p:cNvSpPr>
            <a:spLocks noChangeArrowheads="1"/>
          </p:cNvSpPr>
          <p:nvPr/>
        </p:nvSpPr>
        <p:spPr bwMode="auto">
          <a:xfrm>
            <a:off x="5138422" y="189832"/>
            <a:ext cx="16609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ru-RU" sz="2000" b="1" dirty="0" smtClean="0">
                <a:solidFill>
                  <a:srgbClr val="C00000"/>
                </a:solidFill>
                <a:latin typeface="Monotype Corsiva" pitchFamily="66" charset="0"/>
                <a:ea typeface="Calibri" pitchFamily="34" charset="0"/>
                <a:cs typeface="Times New Roman" pitchFamily="18" charset="0"/>
              </a:rPr>
              <a:t>Ноябрь</a:t>
            </a:r>
            <a:r>
              <a:rPr kumimoji="0" lang="ru-RU" sz="2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2016</a:t>
            </a:r>
            <a:endParaRPr kumimoji="0" lang="ru-RU" sz="2000" b="0" i="0" u="none" strike="noStrike" cap="none" normalizeH="0" baseline="0" dirty="0" smtClean="0">
              <a:ln>
                <a:noFill/>
              </a:ln>
              <a:solidFill>
                <a:schemeClr val="tx1"/>
              </a:solidFill>
              <a:effectLst/>
              <a:latin typeface="Monotype Corsiva" pitchFamily="66" charset="0"/>
              <a:cs typeface="Arial" pitchFamily="34" charset="0"/>
            </a:endParaRPr>
          </a:p>
        </p:txBody>
      </p:sp>
      <p:grpSp>
        <p:nvGrpSpPr>
          <p:cNvPr id="10" name="Группа 9"/>
          <p:cNvGrpSpPr/>
          <p:nvPr/>
        </p:nvGrpSpPr>
        <p:grpSpPr>
          <a:xfrm>
            <a:off x="267892" y="8808000"/>
            <a:ext cx="456893" cy="336000"/>
            <a:chOff x="4357686" y="6143644"/>
            <a:chExt cx="609190" cy="252000"/>
          </a:xfrm>
        </p:grpSpPr>
        <p:sp>
          <p:nvSpPr>
            <p:cNvPr id="15" name="Управляющая кнопка: далее 14">
              <a:hlinkClick r:id="" action="ppaction://hlinkshowjump?jump=nextslide" highlightClick="1"/>
            </p:cNvPr>
            <p:cNvSpPr/>
            <p:nvPr/>
          </p:nvSpPr>
          <p:spPr>
            <a:xfrm>
              <a:off x="4714876" y="6143644"/>
              <a:ext cx="252000" cy="25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3" action="ppaction://hlinksldjump" highlightClick="1"/>
            </p:cNvPr>
            <p:cNvSpPr/>
            <p:nvPr/>
          </p:nvSpPr>
          <p:spPr>
            <a:xfrm>
              <a:off x="4357686" y="6143644"/>
              <a:ext cx="252000" cy="25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8" name="Рисунок 17" descr="C:\Documents and Settings\Огонек\Мои документы\Мои рисунки\Рисунок2.jpg"/>
          <p:cNvPicPr/>
          <p:nvPr/>
        </p:nvPicPr>
        <p:blipFill>
          <a:blip r:embed="rId4" cstate="print"/>
          <a:stretch>
            <a:fillRect/>
          </a:stretch>
        </p:blipFill>
        <p:spPr bwMode="auto">
          <a:xfrm>
            <a:off x="0" y="1"/>
            <a:ext cx="1538790" cy="1187624"/>
          </a:xfrm>
          <a:prstGeom prst="rect">
            <a:avLst/>
          </a:prstGeom>
          <a:ln>
            <a:noFill/>
          </a:ln>
          <a:effectLst>
            <a:softEdge rad="112500"/>
          </a:effectLst>
        </p:spPr>
      </p:pic>
    </p:spTree>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717D6FF754E0A342A0EF6C3E0E484B70" ma:contentTypeVersion="49" ma:contentTypeDescription="Создание документа." ma:contentTypeScope="" ma:versionID="7fe8b9840ffdb4ce198c7d74f2eb87a3">
  <xsd:schema xmlns:xsd="http://www.w3.org/2001/XMLSchema" xmlns:xs="http://www.w3.org/2001/XMLSchema" xmlns:p="http://schemas.microsoft.com/office/2006/metadata/properties" xmlns:ns2="4a252ca3-5a62-4c1c-90a6-29f4710e47f8" targetNamespace="http://schemas.microsoft.com/office/2006/metadata/properties" ma:root="true" ma:fieldsID="45d92a831f630846e920fd49d9864d72"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AWJJH2MPE6E2-752857842-1743</_dlc_DocId>
    <_dlc_DocIdUrl xmlns="4a252ca3-5a62-4c1c-90a6-29f4710e47f8">
      <Url>http://edu-sps.koiro.local/Svetlachok/_layouts/15/DocIdRedir.aspx?ID=AWJJH2MPE6E2-752857842-1743</Url>
      <Description>AWJJH2MPE6E2-752857842-1743</Description>
    </_dlc_DocIdUrl>
  </documentManagement>
</p:properties>
</file>

<file path=customXml/itemProps1.xml><?xml version="1.0" encoding="utf-8"?>
<ds:datastoreItem xmlns:ds="http://schemas.openxmlformats.org/officeDocument/2006/customXml" ds:itemID="{15BA3FBB-DCBF-4FA4-AAF5-CD1269C0322F}"/>
</file>

<file path=customXml/itemProps2.xml><?xml version="1.0" encoding="utf-8"?>
<ds:datastoreItem xmlns:ds="http://schemas.openxmlformats.org/officeDocument/2006/customXml" ds:itemID="{4C399455-7873-4187-AF26-3671D55379DB}"/>
</file>

<file path=customXml/itemProps3.xml><?xml version="1.0" encoding="utf-8"?>
<ds:datastoreItem xmlns:ds="http://schemas.openxmlformats.org/officeDocument/2006/customXml" ds:itemID="{C04501B0-B7D0-4C7B-AAD9-C96C6866427E}"/>
</file>

<file path=customXml/itemProps4.xml><?xml version="1.0" encoding="utf-8"?>
<ds:datastoreItem xmlns:ds="http://schemas.openxmlformats.org/officeDocument/2006/customXml" ds:itemID="{2743A347-2763-45AA-B805-BBC58A3F8520}"/>
</file>

<file path=docProps/app.xml><?xml version="1.0" encoding="utf-8"?>
<Properties xmlns="http://schemas.openxmlformats.org/officeDocument/2006/extended-properties" xmlns:vt="http://schemas.openxmlformats.org/officeDocument/2006/docPropsVTypes">
  <Template/>
  <TotalTime>887</TotalTime>
  <Words>2597</Words>
  <Application>Microsoft Office PowerPoint</Application>
  <PresentationFormat>Экран (4:3)</PresentationFormat>
  <Paragraphs>206</Paragraphs>
  <Slides>23</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Тема1</vt:lpstr>
      <vt:lpstr>Тема3</vt:lpstr>
      <vt:lpstr>Газета Муниципального бюджетного дошкольного  образовательного учреждения города Костромы «Центр Развития ребёнка  - Детский сад №13»</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Данила</dc:creator>
  <cp:lastModifiedBy>Admin</cp:lastModifiedBy>
  <cp:revision>174</cp:revision>
  <dcterms:created xsi:type="dcterms:W3CDTF">2014-11-22T13:02:06Z</dcterms:created>
  <dcterms:modified xsi:type="dcterms:W3CDTF">2016-11-15T07:43:34Z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0x010100717D6FF754E0A342A0EF6C3E0E484B70</vt:lpwstr>
  </property>
  <property fmtid="{D5CDD505-2E9C-101B-9397-08002B2CF9AE}" pid="3" name="_dlc_DocIdItemGuid">
    <vt:lpwstr>ed860894-aab2-4810-9b8a-332c8475c2a6</vt:lpwstr>
  </property>
</Properties>
</file>